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9"/>
  </p:notesMasterIdLst>
  <p:sldIdLst>
    <p:sldId id="258" r:id="rId3"/>
    <p:sldId id="322" r:id="rId4"/>
    <p:sldId id="336" r:id="rId5"/>
    <p:sldId id="323" r:id="rId6"/>
    <p:sldId id="337" r:id="rId7"/>
    <p:sldId id="324" r:id="rId8"/>
    <p:sldId id="329" r:id="rId9"/>
    <p:sldId id="325" r:id="rId10"/>
    <p:sldId id="328" r:id="rId11"/>
    <p:sldId id="330" r:id="rId12"/>
    <p:sldId id="331" r:id="rId13"/>
    <p:sldId id="332" r:id="rId14"/>
    <p:sldId id="333" r:id="rId15"/>
    <p:sldId id="334" r:id="rId16"/>
    <p:sldId id="335" r:id="rId17"/>
    <p:sldId id="327" r:id="rId18"/>
  </p:sldIdLst>
  <p:sldSz cx="9144000" cy="6858000" type="screen4x3"/>
  <p:notesSz cx="7099300" cy="10234613"/>
  <p:defaultTextStyle>
    <a:defPPr>
      <a:defRPr lang="pt-PT"/>
    </a:defPPr>
    <a:lvl1pPr algn="ctr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Cambri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Destaqu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81469" autoAdjust="0"/>
  </p:normalViewPr>
  <p:slideViewPr>
    <p:cSldViewPr>
      <p:cViewPr varScale="1">
        <p:scale>
          <a:sx n="93" d="100"/>
          <a:sy n="93" d="100"/>
        </p:scale>
        <p:origin x="-9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69A8381D-D232-42F8-8668-ED47630CC2F7}" type="datetimeFigureOut">
              <a:rPr lang="pt-PT"/>
              <a:pPr/>
              <a:t>01-12-2010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pt-PT" noProof="0" smtClean="0"/>
              <a:t>Clique para editar os estilos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B889E81D-A32B-449D-82AA-F3B0027C4889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2044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fld id="{CA8E53D4-A897-4026-A5E4-3CC7B0E2E142}" type="slidenum">
              <a:rPr lang="pt-PT">
                <a:solidFill>
                  <a:schemeClr val="tx1"/>
                </a:solidFill>
                <a:latin typeface="Calibri" pitchFamily="34" charset="0"/>
              </a:rPr>
              <a:pPr eaLnBrk="1" hangingPunct="1"/>
              <a:t>1</a:t>
            </a:fld>
            <a:endParaRPr lang="pt-PT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3F23AA1A-F08B-4E93-9DFC-311A29877AAC}" type="slidenum">
              <a:rPr lang="pt-PT" sz="13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10</a:t>
            </a:fld>
            <a:endParaRPr lang="pt-PT" sz="13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3F23AA1A-F08B-4E93-9DFC-311A29877AAC}" type="slidenum">
              <a:rPr lang="pt-PT" sz="13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11</a:t>
            </a:fld>
            <a:endParaRPr lang="pt-PT" sz="13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3F23AA1A-F08B-4E93-9DFC-311A29877AAC}" type="slidenum">
              <a:rPr lang="pt-PT" sz="13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12</a:t>
            </a:fld>
            <a:endParaRPr lang="pt-PT" sz="13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3F23AA1A-F08B-4E93-9DFC-311A29877AAC}" type="slidenum">
              <a:rPr lang="pt-PT" sz="13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13</a:t>
            </a:fld>
            <a:endParaRPr lang="pt-PT" sz="13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3F23AA1A-F08B-4E93-9DFC-311A29877AAC}" type="slidenum">
              <a:rPr lang="pt-PT" sz="13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14</a:t>
            </a:fld>
            <a:endParaRPr lang="pt-PT" sz="13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4932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F26EC78C-18ED-45E1-AD83-F1EA872393BC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15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4932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F26EC78C-18ED-45E1-AD83-F1EA872393BC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16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0836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A8BCFB6B-5DF3-4137-8AE8-C8E2F1B1D292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2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0836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A8BCFB6B-5DF3-4137-8AE8-C8E2F1B1D292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3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2884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51A1B6A2-104F-4FB5-91E8-5F9E6EDEE434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4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2884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51A1B6A2-104F-4FB5-91E8-5F9E6EDEE434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5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4932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F26EC78C-18ED-45E1-AD83-F1EA872393BC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6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3F23AA1A-F08B-4E93-9DFC-311A29877AAC}" type="slidenum">
              <a:rPr lang="pt-PT" sz="13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7</a:t>
            </a:fld>
            <a:endParaRPr lang="pt-PT" sz="13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124932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F26EC78C-18ED-45E1-AD83-F1EA872393BC}" type="slidenum">
              <a:rPr lang="pt-PT" sz="1300" b="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8</a:t>
            </a:fld>
            <a:endParaRPr lang="pt-PT" sz="13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arcador de Posição da Imagem do Diapositivo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6512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035" tIns="49517" rIns="99035" bIns="4951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65540" name="Marcador de Posição do Número do Diapositivo 3"/>
          <p:cNvSpPr txBox="1">
            <a:spLocks noGrp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5" tIns="49517" rIns="99035" bIns="49517" anchor="b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88988" indent="-303213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14438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00213" indent="-242888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87575" indent="-244475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447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1019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591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16375" indent="-244475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fld id="{3F23AA1A-F08B-4E93-9DFC-311A29877AAC}" type="slidenum">
              <a:rPr lang="pt-PT" sz="13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9</a:t>
            </a:fld>
            <a:endParaRPr lang="pt-PT" sz="13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17841A7-980F-4374-80F5-F194CBDC0EE0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50442B5-6CB2-41A3-AAE7-D63F44360E5C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819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248B5E-AF40-493D-926C-B09DBB3A60C4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pt-PT" dirty="0" err="1" smtClean="0"/>
              <a:t>December</a:t>
            </a:r>
            <a:r>
              <a:rPr lang="pt-PT" dirty="0" smtClean="0"/>
              <a:t> 1-3, 2010</a:t>
            </a:r>
          </a:p>
        </p:txBody>
      </p:sp>
    </p:spTree>
    <p:extLst>
      <p:ext uri="{BB962C8B-B14F-4D97-AF65-F5344CB8AC3E}">
        <p14:creationId xmlns:p14="http://schemas.microsoft.com/office/powerpoint/2010/main" val="3578514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C52A1BF-B1BE-4D3F-A603-E9C0B4C51EFC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dirty="0" err="1" smtClean="0"/>
              <a:t>December</a:t>
            </a:r>
            <a:r>
              <a:rPr lang="pt-PT" dirty="0" smtClean="0"/>
              <a:t> 1-3, 2010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006222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6"/>
          <p:cNvSpPr/>
          <p:nvPr userDrawn="1"/>
        </p:nvSpPr>
        <p:spPr>
          <a:xfrm>
            <a:off x="0" y="6429375"/>
            <a:ext cx="9144000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 userDrawn="1"/>
        </p:nvSpPr>
        <p:spPr bwMode="auto">
          <a:xfrm>
            <a:off x="0" y="138113"/>
            <a:ext cx="9144000" cy="1065212"/>
          </a:xfrm>
          <a:prstGeom prst="rect">
            <a:avLst/>
          </a:prstGeom>
          <a:solidFill>
            <a:srgbClr val="EDE7ED"/>
          </a:solidFill>
          <a:ln w="28575">
            <a:solidFill>
              <a:srgbClr val="212F55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Imagem 8" descr="http://www.cmu.edu/portugal/images/campusimages/ist-logo_234x5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38138"/>
            <a:ext cx="2971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284163" y="0"/>
            <a:ext cx="144462" cy="6875463"/>
          </a:xfrm>
          <a:prstGeom prst="rect">
            <a:avLst/>
          </a:prstGeom>
          <a:solidFill>
            <a:srgbClr val="212F55"/>
          </a:solidFill>
          <a:ln w="28575">
            <a:solidFill>
              <a:srgbClr val="EDE7ED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aixaDeTexto 10"/>
          <p:cNvSpPr txBox="1"/>
          <p:nvPr userDrawn="1"/>
        </p:nvSpPr>
        <p:spPr>
          <a:xfrm>
            <a:off x="441325" y="6435725"/>
            <a:ext cx="4929188" cy="431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Instituto Superior Técnico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Departamento de Engenharia Mecânica - Secção de Energia e Ambiente</a:t>
            </a:r>
          </a:p>
        </p:txBody>
      </p:sp>
      <p:sp>
        <p:nvSpPr>
          <p:cNvPr id="9" name="Rectângulo 14"/>
          <p:cNvSpPr/>
          <p:nvPr userDrawn="1"/>
        </p:nvSpPr>
        <p:spPr>
          <a:xfrm>
            <a:off x="642910" y="4214818"/>
            <a:ext cx="8501090" cy="71438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0" name="Picture 13" descr="file55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4" r="57034" b="39294"/>
          <a:stretch>
            <a:fillRect/>
          </a:stretch>
        </p:blipFill>
        <p:spPr bwMode="auto">
          <a:xfrm>
            <a:off x="449263" y="5876925"/>
            <a:ext cx="1092200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0034" y="1571612"/>
            <a:ext cx="7772400" cy="1470025"/>
          </a:xfrm>
        </p:spPr>
        <p:txBody>
          <a:bodyPr/>
          <a:lstStyle>
            <a:lvl1pPr algn="l">
              <a:defRPr cap="small" baseline="0">
                <a:latin typeface="Cambria" pitchFamily="18" charset="0"/>
              </a:defRPr>
            </a:lvl1pPr>
          </a:lstStyle>
          <a:p>
            <a:r>
              <a:rPr lang="pt-PT" dirty="0" smtClean="0"/>
              <a:t>Clique para editar o estilo</a:t>
            </a:r>
            <a:endParaRPr lang="pt-PT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0034" y="3071810"/>
            <a:ext cx="6400800" cy="1071570"/>
          </a:xfrm>
        </p:spPr>
        <p:txBody>
          <a:bodyPr/>
          <a:lstStyle>
            <a:lvl1pPr marL="0" indent="0" algn="l">
              <a:buNone/>
              <a:defRPr cap="small" baseline="0">
                <a:solidFill>
                  <a:schemeClr val="bg2">
                    <a:lumMod val="50000"/>
                  </a:schemeClr>
                </a:solidFill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dirty="0" smtClean="0"/>
              <a:t>Faça clique para editar o estilo</a:t>
            </a:r>
            <a:endParaRPr lang="pt-PT" dirty="0"/>
          </a:p>
        </p:txBody>
      </p:sp>
      <p:sp>
        <p:nvSpPr>
          <p:cNvPr id="11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dirty="0" err="1" smtClean="0"/>
              <a:t>December</a:t>
            </a:r>
            <a:r>
              <a:rPr lang="pt-PT" dirty="0" smtClean="0"/>
              <a:t> 1-3, 2010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67808754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A4C866-F231-4D07-8C2F-72AA28213520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EFE9BE5-2613-457E-83D7-E48E051AD05C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0754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BC8EEA-22AB-4C86-B5B0-AA3EEFAABD5E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5D6CBF2-B99F-4AEE-A060-4AF82EFC11EA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9679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7D21F7-97DE-4DBB-B15D-B232C8CA483B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AA83C3B-8E4C-4B19-8C14-E788E145E8A3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78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285267-79B5-47A1-B01D-B0140EEDE9B1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24144EF-B795-462D-8FD8-97B9ED54BE7D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905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38343E-7366-4333-9F65-76A8A6208C9B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A233006-4008-48AE-A573-5E9D21954013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3411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093B9D-C320-4BAF-9E16-257CE259ECD9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B69DBDF-4FFF-4B16-BBFB-58F4C2B6B524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4075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1A4383-8B9D-4DA1-BE0D-90C18BF02D60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B8F6497-2031-477A-97EC-0D0C7BBDBF75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223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DABA6D-D361-4E7E-AD81-F53633BDB2C8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A937C42-DE72-45DA-A0BE-5E575CD5A91D}" type="datetime5">
              <a:rPr lang="pt-PT"/>
              <a:pPr/>
              <a:t>1-Dez-10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283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 userDrawn="1"/>
        </p:nvSpPr>
        <p:spPr bwMode="auto">
          <a:xfrm>
            <a:off x="0" y="6357938"/>
            <a:ext cx="9144000" cy="500062"/>
          </a:xfrm>
          <a:prstGeom prst="rect">
            <a:avLst/>
          </a:prstGeom>
          <a:solidFill>
            <a:srgbClr val="EDE7ED"/>
          </a:solidFill>
          <a:ln w="2857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ângulo 7"/>
          <p:cNvSpPr/>
          <p:nvPr userDrawn="1"/>
        </p:nvSpPr>
        <p:spPr>
          <a:xfrm>
            <a:off x="0" y="0"/>
            <a:ext cx="9144000" cy="10001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chemeClr val="bg1"/>
              </a:solidFill>
              <a:latin typeface="Cambria" pitchFamily="18" charset="0"/>
              <a:cs typeface="Arial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142875" y="0"/>
            <a:ext cx="142875" cy="621506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63493" name="Imagem 9" descr="http://www.cmu.edu/portugal/images/campusimages/ist-logo_234x5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6467475"/>
            <a:ext cx="164306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exão recta 10"/>
          <p:cNvCxnSpPr/>
          <p:nvPr userDrawn="1"/>
        </p:nvCxnSpPr>
        <p:spPr>
          <a:xfrm>
            <a:off x="0" y="6389688"/>
            <a:ext cx="9144000" cy="1587"/>
          </a:xfrm>
          <a:prstGeom prst="line">
            <a:avLst/>
          </a:prstGeom>
          <a:ln w="476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5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</a:p>
        </p:txBody>
      </p:sp>
      <p:sp>
        <p:nvSpPr>
          <p:cNvPr id="63496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</a:p>
        </p:txBody>
      </p:sp>
      <p:sp>
        <p:nvSpPr>
          <p:cNvPr id="1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86225" y="643572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0" y="1214438"/>
            <a:ext cx="468313" cy="365125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 b="1">
                <a:solidFill>
                  <a:schemeClr val="bg1"/>
                </a:solidFill>
              </a:defRPr>
            </a:lvl1pPr>
          </a:lstStyle>
          <a:p>
            <a:fld id="{EDDB6B00-C7A1-4C3C-857B-99DFD0C08BEB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17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7010400" y="64420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E0CEF414-B80A-4FF6-ADCE-78FA2159F4AE}" type="datetime5">
              <a:rPr lang="pt-PT"/>
              <a:pPr/>
              <a:t>1-Dez-10</a:t>
            </a:fld>
            <a:endParaRPr lang="pt-PT"/>
          </a:p>
        </p:txBody>
      </p:sp>
      <p:pic>
        <p:nvPicPr>
          <p:cNvPr id="63501" name="Picture 13" descr="file559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4" r="57034" b="39294"/>
          <a:stretch>
            <a:fillRect/>
          </a:stretch>
        </p:blipFill>
        <p:spPr bwMode="auto">
          <a:xfrm>
            <a:off x="1873250" y="6426200"/>
            <a:ext cx="936625" cy="41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logo_biodroi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39583" r="2475" b="34167"/>
          <a:stretch>
            <a:fillRect/>
          </a:stretch>
        </p:blipFill>
        <p:spPr bwMode="auto">
          <a:xfrm>
            <a:off x="2916238" y="6481763"/>
            <a:ext cx="1168400" cy="3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Marcador de Posição do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 estilo</a:t>
            </a:r>
          </a:p>
        </p:txBody>
      </p:sp>
      <p:sp>
        <p:nvSpPr>
          <p:cNvPr id="9227" name="Marcador de Posição do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</a:p>
        </p:txBody>
      </p:sp>
      <p:sp>
        <p:nvSpPr>
          <p:cNvPr id="16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7010400" y="64547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2"/>
                </a:solidFill>
                <a:latin typeface="+mn-lt"/>
              </a:defRPr>
            </a:lvl1pPr>
          </a:lstStyle>
          <a:p>
            <a:fld id="{2D50CF0B-A44D-4010-9DA4-1F45BE91CB87}" type="datetime4">
              <a:rPr lang="pt-PT"/>
              <a:pPr/>
              <a:t>1 de Dezembro de 2010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oncalo.marques@ist.utl.p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8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Dados\Work\DEB\AquaDEB\AquaDEB%202010_2\lbp.wmv" TargetMode="External"/><Relationship Id="rId1" Type="http://schemas.openxmlformats.org/officeDocument/2006/relationships/video" Target="file:///C:\Dados\Work\DEB\AquaDEB\AquaDEB%202010_2\natmotion.wm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ctrTitle"/>
          </p:nvPr>
        </p:nvSpPr>
        <p:spPr>
          <a:xfrm>
            <a:off x="500063" y="1844824"/>
            <a:ext cx="8643937" cy="1656184"/>
          </a:xfrm>
        </p:spPr>
        <p:txBody>
          <a:bodyPr/>
          <a:lstStyle/>
          <a:p>
            <a:pPr eaLnBrk="1" hangingPunct="1"/>
            <a:r>
              <a:rPr lang="en-US" sz="4000" b="1" cap="none" dirty="0" smtClean="0">
                <a:solidFill>
                  <a:srgbClr val="002060"/>
                </a:solidFill>
                <a:latin typeface="Times New Roman" pitchFamily="18" charset="0"/>
              </a:rPr>
              <a:t>Life Engine</a:t>
            </a:r>
            <a:br>
              <a:rPr lang="en-US" sz="4000" b="1" cap="none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600" b="1" cap="none" dirty="0" smtClean="0">
                <a:solidFill>
                  <a:srgbClr val="002060"/>
                </a:solidFill>
                <a:latin typeface="Times New Roman" pitchFamily="18" charset="0"/>
              </a:rPr>
              <a:t>Creating artificial life </a:t>
            </a:r>
            <a:br>
              <a:rPr lang="en-US" sz="3600" b="1" cap="none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600" b="1" cap="none" dirty="0" smtClean="0">
                <a:solidFill>
                  <a:srgbClr val="002060"/>
                </a:solidFill>
                <a:latin typeface="Times New Roman" pitchFamily="18" charset="0"/>
              </a:rPr>
              <a:t>for scientific and entertainment purposes</a:t>
            </a:r>
            <a:endParaRPr lang="pt-PT" sz="3600" b="1" cap="none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267" name="Rectângulo 5"/>
          <p:cNvSpPr>
            <a:spLocks noChangeArrowheads="1"/>
          </p:cNvSpPr>
          <p:nvPr/>
        </p:nvSpPr>
        <p:spPr bwMode="auto">
          <a:xfrm>
            <a:off x="1357313" y="4365104"/>
            <a:ext cx="7572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t-PT" sz="2000" b="1" i="1" dirty="0">
                <a:solidFill>
                  <a:schemeClr val="tx2"/>
                </a:solidFill>
              </a:rPr>
              <a:t>G. M. </a:t>
            </a:r>
            <a:r>
              <a:rPr lang="pt-PT" sz="2000" b="1" i="1" dirty="0" smtClean="0">
                <a:solidFill>
                  <a:schemeClr val="tx2"/>
                </a:solidFill>
              </a:rPr>
              <a:t>Marques</a:t>
            </a:r>
            <a:endParaRPr lang="pt-PT" sz="2000" i="1" baseline="30000" dirty="0">
              <a:solidFill>
                <a:schemeClr val="tx2"/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 bwMode="auto">
          <a:xfrm>
            <a:off x="2916238" y="5214938"/>
            <a:ext cx="59420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pt-PT" sz="1400" dirty="0" smtClean="0">
                <a:solidFill>
                  <a:srgbClr val="000060"/>
                </a:solidFill>
              </a:rPr>
              <a:t>Instituto </a:t>
            </a:r>
            <a:r>
              <a:rPr lang="pt-PT" sz="1400" dirty="0">
                <a:solidFill>
                  <a:srgbClr val="000060"/>
                </a:solidFill>
              </a:rPr>
              <a:t>Superior Técnico,</a:t>
            </a:r>
          </a:p>
          <a:p>
            <a:pPr algn="r" eaLnBrk="1" hangingPunct="1">
              <a:spcBef>
                <a:spcPct val="20000"/>
              </a:spcBef>
            </a:pPr>
            <a:r>
              <a:rPr lang="pt-PT" sz="1400" dirty="0" smtClean="0">
                <a:solidFill>
                  <a:srgbClr val="000060"/>
                </a:solidFill>
                <a:hlinkClick r:id="rId3"/>
              </a:rPr>
              <a:t>goncalo.marques@ist.utl.pt</a:t>
            </a:r>
            <a:endParaRPr lang="pt-PT" sz="1400" dirty="0">
              <a:solidFill>
                <a:srgbClr val="000060"/>
              </a:solidFill>
            </a:endParaRPr>
          </a:p>
        </p:txBody>
      </p:sp>
      <p:sp>
        <p:nvSpPr>
          <p:cNvPr id="11272" name="Marcador de Posição da Data 3"/>
          <p:cNvSpPr txBox="1">
            <a:spLocks noGrp="1"/>
          </p:cNvSpPr>
          <p:nvPr/>
        </p:nvSpPr>
        <p:spPr bwMode="auto">
          <a:xfrm>
            <a:off x="7010400" y="64420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r>
              <a:rPr lang="pt-PT" sz="1200" dirty="0" err="1" smtClean="0"/>
              <a:t>December</a:t>
            </a:r>
            <a:r>
              <a:rPr lang="pt-PT" sz="1200" dirty="0" smtClean="0"/>
              <a:t> 1-3, 2010</a:t>
            </a:r>
            <a:endParaRPr lang="pt-PT" sz="1200" dirty="0"/>
          </a:p>
        </p:txBody>
      </p:sp>
      <p:pic>
        <p:nvPicPr>
          <p:cNvPr id="11275" name="Picture 11" descr="logo_biodro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39583" r="2475" b="34167"/>
          <a:stretch>
            <a:fillRect/>
          </a:stretch>
        </p:blipFill>
        <p:spPr bwMode="auto">
          <a:xfrm>
            <a:off x="468313" y="5516563"/>
            <a:ext cx="1168400" cy="3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/>
          <p:cNvSpPr txBox="1">
            <a:spLocks/>
          </p:cNvSpPr>
          <p:nvPr/>
        </p:nvSpPr>
        <p:spPr bwMode="auto">
          <a:xfrm>
            <a:off x="4071938" y="285750"/>
            <a:ext cx="5000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pt-PT" sz="1400" b="1" i="1" dirty="0" smtClean="0">
                <a:solidFill>
                  <a:srgbClr val="002B82"/>
                </a:solidFill>
              </a:rPr>
              <a:t>8th </a:t>
            </a:r>
            <a:r>
              <a:rPr lang="pt-PT" sz="1400" b="1" i="1" dirty="0" err="1" smtClean="0">
                <a:solidFill>
                  <a:srgbClr val="002B82"/>
                </a:solidFill>
              </a:rPr>
              <a:t>AquaDEB</a:t>
            </a:r>
            <a:r>
              <a:rPr lang="pt-PT" sz="1400" b="1" i="1" dirty="0" smtClean="0">
                <a:solidFill>
                  <a:srgbClr val="002B82"/>
                </a:solidFill>
              </a:rPr>
              <a:t> meeting</a:t>
            </a:r>
            <a:endParaRPr lang="pt-PT" sz="1400" b="1" i="1" dirty="0">
              <a:solidFill>
                <a:srgbClr val="002B82"/>
              </a:solidFill>
            </a:endParaRPr>
          </a:p>
          <a:p>
            <a:pPr algn="r" eaLnBrk="1" hangingPunct="1">
              <a:spcBef>
                <a:spcPct val="20000"/>
              </a:spcBef>
              <a:buFont typeface="Arial" charset="0"/>
              <a:buNone/>
            </a:pPr>
            <a:r>
              <a:rPr lang="pt-PT" sz="1400" dirty="0">
                <a:solidFill>
                  <a:srgbClr val="002B82"/>
                </a:solidFill>
              </a:rPr>
              <a:t/>
            </a:r>
            <a:br>
              <a:rPr lang="pt-PT" sz="1400" dirty="0">
                <a:solidFill>
                  <a:srgbClr val="002B82"/>
                </a:solidFill>
              </a:rPr>
            </a:br>
            <a:r>
              <a:rPr lang="pt-PT" sz="1400" dirty="0" smtClean="0">
                <a:solidFill>
                  <a:srgbClr val="002B82"/>
                </a:solidFill>
              </a:rPr>
              <a:t>CAMARET-SUR-MER, DEC 1 -</a:t>
            </a:r>
            <a:r>
              <a:rPr lang="pt-PT" sz="1400" dirty="0">
                <a:solidFill>
                  <a:srgbClr val="002B82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State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Variables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and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Fluxes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79C1CC-B421-47E7-AB69-D58DB2FAF1DC}" type="slidenum">
              <a:rPr lang="pt-PT" sz="1600" b="1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pt-PT" sz="1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4518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827088" y="476250"/>
          <a:ext cx="7273925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" name="Visio" r:id="rId4" imgW="3490722" imgH="2792920" progId="Visio.Drawing.11">
                  <p:embed/>
                </p:oleObj>
              </mc:Choice>
              <mc:Fallback>
                <p:oleObj name="Visio" r:id="rId4" imgW="3490722" imgH="27929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76250"/>
                        <a:ext cx="7273925" cy="56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827088" y="1393017"/>
            <a:ext cx="26654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pt-PT" sz="1400" dirty="0" err="1" smtClean="0"/>
              <a:t>Let</a:t>
            </a:r>
            <a:r>
              <a:rPr lang="pt-PT" sz="1400" dirty="0" smtClean="0"/>
              <a:t> </a:t>
            </a:r>
            <a:r>
              <a:rPr lang="pt-PT" sz="1400" dirty="0" err="1" smtClean="0"/>
              <a:t>us</a:t>
            </a:r>
            <a:r>
              <a:rPr lang="pt-PT" sz="1400" dirty="0" smtClean="0"/>
              <a:t> </a:t>
            </a:r>
            <a:r>
              <a:rPr lang="pt-PT" sz="1400" dirty="0" err="1" smtClean="0"/>
              <a:t>take</a:t>
            </a:r>
            <a:r>
              <a:rPr lang="pt-PT" sz="1400" dirty="0" smtClean="0"/>
              <a:t> a </a:t>
            </a:r>
            <a:r>
              <a:rPr lang="pt-PT" sz="1400" dirty="0" err="1" smtClean="0"/>
              <a:t>look</a:t>
            </a:r>
            <a:r>
              <a:rPr lang="pt-PT" sz="1400" dirty="0" smtClean="0"/>
              <a:t> </a:t>
            </a:r>
            <a:r>
              <a:rPr lang="pt-PT" sz="1400" dirty="0" err="1" smtClean="0"/>
              <a:t>at</a:t>
            </a:r>
            <a:r>
              <a:rPr lang="pt-PT" sz="1400" dirty="0" smtClean="0"/>
              <a:t> </a:t>
            </a:r>
            <a:r>
              <a:rPr lang="pt-PT" sz="1400" dirty="0" err="1" smtClean="0"/>
              <a:t>the</a:t>
            </a:r>
            <a:r>
              <a:rPr lang="pt-PT" sz="1400" dirty="0" smtClean="0"/>
              <a:t> </a:t>
            </a:r>
            <a:r>
              <a:rPr lang="pt-PT" sz="1400" dirty="0" err="1" smtClean="0"/>
              <a:t>interconnectivity</a:t>
            </a:r>
            <a:r>
              <a:rPr lang="pt-PT" sz="1400" dirty="0" smtClean="0"/>
              <a:t> </a:t>
            </a:r>
            <a:r>
              <a:rPr lang="pt-PT" sz="1400" dirty="0" err="1" smtClean="0"/>
              <a:t>between</a:t>
            </a:r>
            <a:r>
              <a:rPr lang="pt-PT" sz="1400" dirty="0" smtClean="0"/>
              <a:t> </a:t>
            </a:r>
            <a:r>
              <a:rPr lang="pt-PT" sz="1400" dirty="0" err="1" smtClean="0"/>
              <a:t>state</a:t>
            </a:r>
            <a:r>
              <a:rPr lang="pt-PT" sz="1400" dirty="0" smtClean="0"/>
              <a:t> </a:t>
            </a:r>
            <a:r>
              <a:rPr lang="pt-PT" sz="1400" dirty="0" err="1" smtClean="0"/>
              <a:t>varaiables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fluxes</a:t>
            </a:r>
            <a:r>
              <a:rPr lang="pt-PT" sz="1400" dirty="0" smtClean="0"/>
              <a:t> </a:t>
            </a:r>
            <a:r>
              <a:rPr lang="pt-PT" sz="1400" dirty="0" err="1" smtClean="0"/>
              <a:t>in</a:t>
            </a:r>
            <a:r>
              <a:rPr lang="pt-PT" sz="1400" dirty="0" smtClean="0"/>
              <a:t> a case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 smtClean="0"/>
              <a:t>the</a:t>
            </a:r>
            <a:r>
              <a:rPr lang="pt-PT" sz="1400" dirty="0" smtClean="0"/>
              <a:t> standard DEB </a:t>
            </a:r>
            <a:r>
              <a:rPr lang="pt-PT" sz="1400" dirty="0" err="1" smtClean="0"/>
              <a:t>model</a:t>
            </a:r>
            <a:r>
              <a:rPr lang="pt-PT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99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State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Variables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and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Fluxes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79C1CC-B421-47E7-AB69-D58DB2FAF1DC}" type="slidenum">
              <a:rPr lang="pt-PT" sz="1600" b="1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pt-PT" sz="1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4518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827088" y="476250"/>
          <a:ext cx="7273925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4" name="Visio" r:id="rId4" imgW="3490722" imgH="2792920" progId="Visio.Drawing.11">
                  <p:embed/>
                </p:oleObj>
              </mc:Choice>
              <mc:Fallback>
                <p:oleObj name="Visio" r:id="rId4" imgW="3490722" imgH="27929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76250"/>
                        <a:ext cx="7273925" cy="56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53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State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Variables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and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Fluxes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79C1CC-B421-47E7-AB69-D58DB2FAF1DC}" type="slidenum">
              <a:rPr lang="pt-PT" sz="1600" b="1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pt-PT" sz="1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4518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827088" y="476250"/>
          <a:ext cx="7273925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8" name="Visio" r:id="rId4" imgW="3490722" imgH="2792920" progId="Visio.Drawing.11">
                  <p:embed/>
                </p:oleObj>
              </mc:Choice>
              <mc:Fallback>
                <p:oleObj name="Visio" r:id="rId4" imgW="3490722" imgH="27929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76250"/>
                        <a:ext cx="7273925" cy="56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6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State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Variables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and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Fluxes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79C1CC-B421-47E7-AB69-D58DB2FAF1DC}" type="slidenum">
              <a:rPr lang="pt-PT" sz="1600" b="1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pt-PT" sz="1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4518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827088" y="476250"/>
          <a:ext cx="7273925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2" name="Visio" r:id="rId4" imgW="3490722" imgH="2792920" progId="Visio.Drawing.11">
                  <p:embed/>
                </p:oleObj>
              </mc:Choice>
              <mc:Fallback>
                <p:oleObj name="Visio" r:id="rId4" imgW="3490722" imgH="279292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76250"/>
                        <a:ext cx="7273925" cy="56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06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State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Variables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and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Fluxes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79C1CC-B421-47E7-AB69-D58DB2FAF1DC}" type="slidenum">
              <a:rPr lang="pt-PT" sz="1600" b="1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pt-PT" sz="1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4518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144948"/>
              </p:ext>
            </p:extLst>
          </p:nvPr>
        </p:nvGraphicFramePr>
        <p:xfrm>
          <a:off x="827088" y="476250"/>
          <a:ext cx="7273925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name="Visio" r:id="rId4" imgW="3490722" imgH="2792920" progId="Visio.Drawing.11">
                  <p:embed/>
                </p:oleObj>
              </mc:Choice>
              <mc:Fallback>
                <p:oleObj name="Visio" r:id="rId4" imgW="3490722" imgH="2792920" progId="Visio.Drawing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76250"/>
                        <a:ext cx="7273925" cy="565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27088" y="1393017"/>
            <a:ext cx="26654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pt-PT" sz="1400" dirty="0" err="1" smtClean="0"/>
              <a:t>We</a:t>
            </a:r>
            <a:r>
              <a:rPr lang="pt-PT" sz="1400" dirty="0" smtClean="0"/>
              <a:t> </a:t>
            </a:r>
            <a:r>
              <a:rPr lang="pt-PT" sz="1400" dirty="0" err="1" smtClean="0"/>
              <a:t>need</a:t>
            </a:r>
            <a:r>
              <a:rPr lang="pt-PT" sz="1400" dirty="0" smtClean="0"/>
              <a:t> to </a:t>
            </a:r>
            <a:r>
              <a:rPr lang="pt-PT" sz="1400" dirty="0" err="1" smtClean="0"/>
              <a:t>build</a:t>
            </a:r>
            <a:r>
              <a:rPr lang="pt-PT" sz="1400" dirty="0" smtClean="0"/>
              <a:t> a </a:t>
            </a:r>
            <a:r>
              <a:rPr lang="pt-PT" sz="1400" dirty="0" err="1" smtClean="0"/>
              <a:t>web</a:t>
            </a:r>
            <a:r>
              <a:rPr lang="pt-PT" sz="1400" dirty="0" smtClean="0"/>
              <a:t> </a:t>
            </a:r>
            <a:r>
              <a:rPr lang="pt-PT" sz="1400" dirty="0" err="1" smtClean="0"/>
              <a:t>of</a:t>
            </a:r>
            <a:r>
              <a:rPr lang="pt-PT" sz="1400" dirty="0" smtClean="0"/>
              <a:t> </a:t>
            </a:r>
            <a:r>
              <a:rPr lang="pt-PT" sz="1400" dirty="0" err="1" smtClean="0"/>
              <a:t>state</a:t>
            </a:r>
            <a:r>
              <a:rPr lang="pt-PT" sz="1400" dirty="0" smtClean="0"/>
              <a:t> </a:t>
            </a:r>
            <a:r>
              <a:rPr lang="pt-PT" sz="1400" dirty="0" err="1" smtClean="0"/>
              <a:t>variables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fluxes</a:t>
            </a:r>
            <a:r>
              <a:rPr lang="pt-PT" sz="1400" dirty="0" smtClean="0"/>
              <a:t> (</a:t>
            </a:r>
            <a:r>
              <a:rPr lang="pt-PT" sz="1400" dirty="0" err="1" smtClean="0"/>
              <a:t>nodes</a:t>
            </a:r>
            <a:r>
              <a:rPr lang="pt-PT" sz="1400" dirty="0" smtClean="0"/>
              <a:t>).</a:t>
            </a:r>
          </a:p>
          <a:p>
            <a:pPr algn="l" eaLnBrk="1" hangingPunct="1"/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the</a:t>
            </a:r>
            <a:r>
              <a:rPr lang="pt-PT" sz="1400" dirty="0" smtClean="0"/>
              <a:t> </a:t>
            </a:r>
            <a:r>
              <a:rPr lang="pt-PT" sz="1400" dirty="0" err="1" smtClean="0"/>
              <a:t>fluxes</a:t>
            </a:r>
            <a:r>
              <a:rPr lang="pt-PT" sz="1400" dirty="0" smtClean="0"/>
              <a:t> can </a:t>
            </a:r>
            <a:r>
              <a:rPr lang="pt-PT" sz="1400" dirty="0" err="1" smtClean="0"/>
              <a:t>be</a:t>
            </a:r>
            <a:r>
              <a:rPr lang="pt-PT" sz="1400" dirty="0" smtClean="0"/>
              <a:t> </a:t>
            </a:r>
            <a:r>
              <a:rPr lang="pt-PT" sz="1400" dirty="0" err="1" smtClean="0"/>
              <a:t>divided</a:t>
            </a:r>
            <a:r>
              <a:rPr lang="pt-PT" sz="1400" dirty="0" smtClean="0"/>
              <a:t> </a:t>
            </a:r>
            <a:r>
              <a:rPr lang="pt-PT" sz="1400" dirty="0" err="1" smtClean="0"/>
              <a:t>in</a:t>
            </a:r>
            <a:r>
              <a:rPr lang="pt-PT" sz="1400" dirty="0" smtClean="0"/>
              <a:t> </a:t>
            </a:r>
            <a:r>
              <a:rPr lang="pt-PT" sz="1400" dirty="0" err="1" smtClean="0"/>
              <a:t>two</a:t>
            </a:r>
            <a:r>
              <a:rPr lang="pt-PT" sz="1400" dirty="0" smtClean="0"/>
              <a:t> </a:t>
            </a:r>
            <a:r>
              <a:rPr lang="pt-PT" sz="1400" dirty="0" err="1" smtClean="0"/>
              <a:t>big</a:t>
            </a:r>
            <a:r>
              <a:rPr lang="pt-PT" sz="1400" dirty="0" smtClean="0"/>
              <a:t> </a:t>
            </a:r>
            <a:r>
              <a:rPr lang="pt-PT" sz="1400" dirty="0" err="1" smtClean="0"/>
              <a:t>groups</a:t>
            </a:r>
            <a:r>
              <a:rPr lang="pt-PT" sz="1400" dirty="0" smtClean="0"/>
              <a:t>: </a:t>
            </a:r>
            <a:r>
              <a:rPr lang="pt-PT" sz="1400" dirty="0" err="1" smtClean="0"/>
              <a:t>supply</a:t>
            </a:r>
            <a:r>
              <a:rPr lang="pt-PT" sz="1400" dirty="0" smtClean="0"/>
              <a:t> </a:t>
            </a:r>
            <a:r>
              <a:rPr lang="pt-PT" sz="1400" dirty="0" err="1" smtClean="0"/>
              <a:t>and</a:t>
            </a:r>
            <a:r>
              <a:rPr lang="pt-PT" sz="1400" dirty="0" smtClean="0"/>
              <a:t> </a:t>
            </a:r>
            <a:r>
              <a:rPr lang="pt-PT" sz="1400" dirty="0" err="1" smtClean="0"/>
              <a:t>demand</a:t>
            </a:r>
            <a:r>
              <a:rPr lang="pt-PT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067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801100" cy="1000125"/>
          </a:xfrm>
        </p:spPr>
        <p:txBody>
          <a:bodyPr/>
          <a:lstStyle/>
          <a:p>
            <a:pPr algn="l"/>
            <a:r>
              <a:rPr lang="pt-PT" sz="3600" dirty="0" err="1" smtClean="0">
                <a:solidFill>
                  <a:schemeClr val="bg1"/>
                </a:solidFill>
                <a:latin typeface="Cambria" pitchFamily="18" charset="0"/>
              </a:rPr>
              <a:t>Features</a:t>
            </a:r>
            <a:endParaRPr lang="pt-PT" sz="36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D1ABCB-6DB5-49C9-861C-F21ADBC5BCC9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3911" name="Text Box 4"/>
          <p:cNvSpPr txBox="1">
            <a:spLocks noChangeArrowheads="1"/>
          </p:cNvSpPr>
          <p:nvPr/>
        </p:nvSpPr>
        <p:spPr bwMode="auto">
          <a:xfrm>
            <a:off x="857250" y="1285875"/>
            <a:ext cx="7643813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able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simulate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/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Organism</a:t>
            </a:r>
            <a: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 to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several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reserves </a:t>
            </a:r>
            <a:b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 to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several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structures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reproduction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buffer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maturity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several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ageing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pt-PT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Population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include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organisms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species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different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models</a:t>
            </a:r>
            <a:endParaRPr lang="pt-PT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AutoNum type="arabicPeriod"/>
            </a:pPr>
            <a:endParaRPr lang="pt-PT" sz="22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eaLnBrk="1" hangingPunct="1"/>
            <a:endParaRPr lang="pt-PT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5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801100" cy="1000125"/>
          </a:xfrm>
        </p:spPr>
        <p:txBody>
          <a:bodyPr/>
          <a:lstStyle/>
          <a:p>
            <a:pPr algn="l"/>
            <a:r>
              <a:rPr lang="pt-PT" sz="3600" dirty="0" err="1" smtClean="0">
                <a:solidFill>
                  <a:schemeClr val="bg1"/>
                </a:solidFill>
                <a:latin typeface="Cambria" pitchFamily="18" charset="0"/>
              </a:rPr>
              <a:t>Unnacounted</a:t>
            </a:r>
            <a:r>
              <a:rPr lang="pt-PT" sz="36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3600" dirty="0" err="1" smtClean="0">
                <a:solidFill>
                  <a:schemeClr val="bg1"/>
                </a:solidFill>
                <a:latin typeface="Cambria" pitchFamily="18" charset="0"/>
              </a:rPr>
              <a:t>Features</a:t>
            </a:r>
            <a:endParaRPr lang="pt-PT" sz="36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D1ABCB-6DB5-49C9-861C-F21ADBC5BCC9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3911" name="Text Box 4"/>
          <p:cNvSpPr txBox="1">
            <a:spLocks noChangeArrowheads="1"/>
          </p:cNvSpPr>
          <p:nvPr/>
        </p:nvSpPr>
        <p:spPr bwMode="auto">
          <a:xfrm>
            <a:off x="857250" y="1285875"/>
            <a:ext cx="7643813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still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need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add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some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already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becoming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standard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DEB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theory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/>
            <a:endParaRPr lang="pt-PT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Toxicity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account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storage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toxic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compound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new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fluxes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account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toxic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compound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handling</a:t>
            </a:r>
            <a:endParaRPr lang="pt-PT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Isotopes</a:t>
            </a:r>
            <a: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mass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accounts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fraction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given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isotope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add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needed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pt-PT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pt-PT" sz="2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would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welcome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more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suggestions</a:t>
            </a:r>
            <a:r>
              <a:rPr lang="pt-PT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t-PT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Especially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suggestions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you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feel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should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included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first</a:t>
            </a:r>
            <a:r>
              <a:rPr lang="pt-PT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sp>
        <p:nvSpPr>
          <p:cNvPr id="6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7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State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of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the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Art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in</a:t>
            </a:r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Videogames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DBD183B-E23E-4205-B85D-F13BB237AE93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82625" y="4154488"/>
            <a:ext cx="31686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Engines</a:t>
            </a:r>
          </a:p>
          <a:p>
            <a:pPr algn="just" eaLnBrk="1" hangingPunct="1"/>
            <a:r>
              <a:rPr lang="pt-PT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Physics (Little Big Planet) </a:t>
            </a:r>
          </a:p>
          <a:p>
            <a:pPr algn="just" eaLnBrk="1" hangingPunct="1"/>
            <a:r>
              <a:rPr lang="pt-PT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Natural Motion</a:t>
            </a:r>
          </a:p>
        </p:txBody>
      </p:sp>
      <p:pic>
        <p:nvPicPr>
          <p:cNvPr id="15" name="natmotion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052513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bp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49338"/>
            <a:ext cx="37449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>
                <a:solidFill>
                  <a:schemeClr val="bg1"/>
                </a:solidFill>
                <a:latin typeface="Cambria" pitchFamily="18" charset="0"/>
              </a:rPr>
              <a:t>Generalized</a:t>
            </a:r>
            <a:r>
              <a:rPr lang="pt-PT" sz="4000" dirty="0">
                <a:solidFill>
                  <a:schemeClr val="bg1"/>
                </a:solidFill>
                <a:latin typeface="Cambria" pitchFamily="18" charset="0"/>
              </a:rPr>
              <a:t> DEB </a:t>
            </a:r>
            <a:r>
              <a:rPr lang="pt-PT" sz="4000" dirty="0" err="1">
                <a:solidFill>
                  <a:schemeClr val="bg1"/>
                </a:solidFill>
                <a:latin typeface="Cambria" pitchFamily="18" charset="0"/>
              </a:rPr>
              <a:t>model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DBD183B-E23E-4205-B85D-F13BB237AE93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198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21463" r="40547" b="47049"/>
          <a:stretch>
            <a:fillRect/>
          </a:stretch>
        </p:blipFill>
        <p:spPr bwMode="auto">
          <a:xfrm>
            <a:off x="900113" y="2133600"/>
            <a:ext cx="3600450" cy="130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20" name="Text Box 4"/>
          <p:cNvSpPr txBox="1">
            <a:spLocks noChangeArrowheads="1"/>
          </p:cNvSpPr>
          <p:nvPr/>
        </p:nvSpPr>
        <p:spPr bwMode="auto">
          <a:xfrm>
            <a:off x="857250" y="1285875"/>
            <a:ext cx="76438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Examples of building blocks:</a:t>
            </a:r>
          </a:p>
          <a:p>
            <a:pPr algn="just" eaLnBrk="1" hangingPunct="1">
              <a:buFontTx/>
              <a:buChar char="•"/>
            </a:pPr>
            <a:endParaRPr lang="pt-PT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82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17708" r="50977" b="44879"/>
          <a:stretch>
            <a:fillRect/>
          </a:stretch>
        </p:blipFill>
        <p:spPr bwMode="auto">
          <a:xfrm>
            <a:off x="5364163" y="1844675"/>
            <a:ext cx="2881312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2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0" t="23416" r="8659" b="22440"/>
          <a:stretch>
            <a:fillRect/>
          </a:stretch>
        </p:blipFill>
        <p:spPr bwMode="auto">
          <a:xfrm>
            <a:off x="971550" y="3860800"/>
            <a:ext cx="41751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2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25391" r="24609" b="23416"/>
          <a:stretch>
            <a:fillRect/>
          </a:stretch>
        </p:blipFill>
        <p:spPr bwMode="auto">
          <a:xfrm>
            <a:off x="5364163" y="3933825"/>
            <a:ext cx="3382962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96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>
                <a:solidFill>
                  <a:schemeClr val="bg1"/>
                </a:solidFill>
                <a:latin typeface="Cambria" pitchFamily="18" charset="0"/>
              </a:rPr>
              <a:t>Generalized</a:t>
            </a:r>
            <a:r>
              <a:rPr lang="pt-PT" sz="4000" dirty="0">
                <a:solidFill>
                  <a:schemeClr val="bg1"/>
                </a:solidFill>
                <a:latin typeface="Cambria" pitchFamily="18" charset="0"/>
              </a:rPr>
              <a:t> DEB </a:t>
            </a:r>
            <a:r>
              <a:rPr lang="pt-PT" sz="4000" dirty="0" err="1">
                <a:solidFill>
                  <a:schemeClr val="bg1"/>
                </a:solidFill>
                <a:latin typeface="Cambria" pitchFamily="18" charset="0"/>
              </a:rPr>
              <a:t>model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C54BCC-CB01-4009-8150-F0DFA416F824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t="10634" r="1576" b="10367"/>
          <a:stretch>
            <a:fillRect/>
          </a:stretch>
        </p:blipFill>
        <p:spPr bwMode="auto">
          <a:xfrm>
            <a:off x="395288" y="1708150"/>
            <a:ext cx="8675687" cy="416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863" name="Text Box 4"/>
          <p:cNvSpPr txBox="1">
            <a:spLocks noChangeArrowheads="1"/>
          </p:cNvSpPr>
          <p:nvPr/>
        </p:nvSpPr>
        <p:spPr bwMode="auto">
          <a:xfrm>
            <a:off x="857250" y="1285875"/>
            <a:ext cx="764381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One Module</a:t>
            </a:r>
            <a:endParaRPr lang="pt-PT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459078"/>
              </p:ext>
            </p:extLst>
          </p:nvPr>
        </p:nvGraphicFramePr>
        <p:xfrm>
          <a:off x="4129088" y="3186113"/>
          <a:ext cx="885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2" name="Package" r:id="rId5" imgW="885960" imgH="485640" progId="Package">
                  <p:embed/>
                </p:oleObj>
              </mc:Choice>
              <mc:Fallback>
                <p:oleObj name="Package" r:id="rId5" imgW="885960" imgH="485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29088" y="3186113"/>
                        <a:ext cx="885825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083565"/>
              </p:ext>
            </p:extLst>
          </p:nvPr>
        </p:nvGraphicFramePr>
        <p:xfrm>
          <a:off x="4129088" y="3186113"/>
          <a:ext cx="885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3" name="Package" r:id="rId7" imgW="885960" imgH="485640" progId="Package">
                  <p:embed/>
                </p:oleObj>
              </mc:Choice>
              <mc:Fallback>
                <p:oleObj name="Package" r:id="rId7" imgW="885960" imgH="4856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29088" y="3186113"/>
                        <a:ext cx="885825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34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>
                <a:solidFill>
                  <a:schemeClr val="bg1"/>
                </a:solidFill>
                <a:latin typeface="Cambria" pitchFamily="18" charset="0"/>
              </a:rPr>
              <a:t>Generalized</a:t>
            </a:r>
            <a:r>
              <a:rPr lang="pt-PT" sz="4000" dirty="0">
                <a:solidFill>
                  <a:schemeClr val="bg1"/>
                </a:solidFill>
                <a:latin typeface="Cambria" pitchFamily="18" charset="0"/>
              </a:rPr>
              <a:t> DEB </a:t>
            </a:r>
            <a:r>
              <a:rPr lang="pt-PT" sz="4000" dirty="0" err="1">
                <a:solidFill>
                  <a:schemeClr val="bg1"/>
                </a:solidFill>
                <a:latin typeface="Cambria" pitchFamily="18" charset="0"/>
              </a:rPr>
              <a:t>model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C54BCC-CB01-4009-8150-F0DFA416F824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7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57250" y="1285875"/>
            <a:ext cx="7643813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Examples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important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pt-PT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pt-PT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When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reproduce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real time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simulation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(Are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yet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are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there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yet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problem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Maturity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stochiometry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stochiometry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Catabolic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power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multiple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structure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DEB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organism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AutoNum type="arabicPeriod"/>
            </a:pPr>
            <a:endParaRPr lang="pt-PT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/>
        </p:nvGraphicFramePr>
        <p:xfrm>
          <a:off x="4859338" y="4724400"/>
          <a:ext cx="2663825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6" name="Equation" r:id="rId4" imgW="1485900" imgH="469900" progId="Equation.DSMT4">
                  <p:embed/>
                </p:oleObj>
              </mc:Choice>
              <mc:Fallback>
                <p:oleObj name="Equation" r:id="rId4" imgW="14859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724400"/>
                        <a:ext cx="2663825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22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801100" cy="1000125"/>
          </a:xfrm>
        </p:spPr>
        <p:txBody>
          <a:bodyPr/>
          <a:lstStyle/>
          <a:p>
            <a:pPr algn="l"/>
            <a:r>
              <a:rPr lang="pt-PT" sz="3600" dirty="0" err="1">
                <a:solidFill>
                  <a:schemeClr val="bg1"/>
                </a:solidFill>
                <a:latin typeface="Cambria" pitchFamily="18" charset="0"/>
              </a:rPr>
              <a:t>Construction</a:t>
            </a:r>
            <a:r>
              <a:rPr lang="pt-PT" sz="3600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Cambria" pitchFamily="18" charset="0"/>
              </a:rPr>
              <a:t>of</a:t>
            </a:r>
            <a:r>
              <a:rPr lang="pt-PT" sz="3600" dirty="0">
                <a:solidFill>
                  <a:schemeClr val="bg1"/>
                </a:solidFill>
                <a:latin typeface="Cambria" pitchFamily="18" charset="0"/>
              </a:rPr>
              <a:t> a </a:t>
            </a:r>
            <a:r>
              <a:rPr lang="pt-PT" sz="3600" dirty="0" err="1">
                <a:solidFill>
                  <a:schemeClr val="bg1"/>
                </a:solidFill>
                <a:latin typeface="Cambria" pitchFamily="18" charset="0"/>
              </a:rPr>
              <a:t>Generalized</a:t>
            </a:r>
            <a:r>
              <a:rPr lang="pt-PT" sz="3600" dirty="0">
                <a:solidFill>
                  <a:schemeClr val="bg1"/>
                </a:solidFill>
                <a:latin typeface="Cambria" pitchFamily="18" charset="0"/>
              </a:rPr>
              <a:t> DEB </a:t>
            </a:r>
            <a:r>
              <a:rPr lang="pt-PT" sz="3600" dirty="0" err="1">
                <a:solidFill>
                  <a:schemeClr val="bg1"/>
                </a:solidFill>
                <a:latin typeface="Cambria" pitchFamily="18" charset="0"/>
              </a:rPr>
              <a:t>model</a:t>
            </a:r>
            <a:endParaRPr lang="pt-PT" sz="36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D1ABCB-6DB5-49C9-861C-F21ADBC5BCC9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3911" name="Text Box 4"/>
          <p:cNvSpPr txBox="1">
            <a:spLocks noChangeArrowheads="1"/>
          </p:cNvSpPr>
          <p:nvPr/>
        </p:nvSpPr>
        <p:spPr bwMode="auto">
          <a:xfrm>
            <a:off x="857250" y="1285875"/>
            <a:ext cx="7643813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Define</a:t>
            </a:r>
          </a:p>
          <a:p>
            <a:pPr algn="l" eaLnBrk="1" hangingPunct="1">
              <a:buFontTx/>
              <a:buChar char="•"/>
            </a:pP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modules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translocation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Plant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two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modules –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Root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Shoot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 eaLnBrk="1" hangingPunct="1">
              <a:buFontTx/>
              <a:buChar char="•"/>
            </a:pP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 module</a:t>
            </a:r>
            <a:b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This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defines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number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type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 eaLnBrk="1" hangingPunct="1">
              <a:buFontTx/>
              <a:buChar char="•"/>
            </a:pP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Values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parameters</a:t>
            </a: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Initial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values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AutoNum type="arabicPeriod"/>
            </a:pPr>
            <a:endParaRPr lang="pt-PT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pt-PT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pt-PT" sz="22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we’re</a:t>
            </a:r>
            <a:r>
              <a:rPr lang="pt-PT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2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set</a:t>
            </a:r>
            <a:r>
              <a:rPr lang="pt-PT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pt-PT" sz="2200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</a:t>
            </a:r>
            <a:r>
              <a:rPr lang="pt-PT" sz="22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5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smtClean="0">
                <a:solidFill>
                  <a:schemeClr val="bg1"/>
                </a:solidFill>
                <a:latin typeface="Cambria" pitchFamily="18" charset="0"/>
              </a:rPr>
              <a:t>Data </a:t>
            </a:r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model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79C1CC-B421-47E7-AB69-D58DB2FAF1DC}" type="slidenum">
              <a:rPr lang="pt-PT" sz="1600" b="1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pt-PT" sz="1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4518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4" t="14166" r="17143" b="6540"/>
          <a:stretch/>
        </p:blipFill>
        <p:spPr bwMode="auto">
          <a:xfrm>
            <a:off x="2339752" y="1227066"/>
            <a:ext cx="4935016" cy="501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63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801100" cy="1000125"/>
          </a:xfrm>
        </p:spPr>
        <p:txBody>
          <a:bodyPr/>
          <a:lstStyle/>
          <a:p>
            <a:pPr algn="l"/>
            <a:r>
              <a:rPr lang="pt-PT" sz="3600" dirty="0" err="1" smtClean="0">
                <a:solidFill>
                  <a:schemeClr val="bg1"/>
                </a:solidFill>
                <a:latin typeface="Cambria" pitchFamily="18" charset="0"/>
              </a:rPr>
              <a:t>Levels</a:t>
            </a:r>
            <a:endParaRPr lang="pt-PT" sz="36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FD1ABCB-6DB5-49C9-861C-F21ADBC5BCC9}" type="slidenum">
              <a:rPr lang="pt-PT" sz="1600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pt-PT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23911" name="Text Box 4"/>
          <p:cNvSpPr txBox="1">
            <a:spLocks noChangeArrowheads="1"/>
          </p:cNvSpPr>
          <p:nvPr/>
        </p:nvSpPr>
        <p:spPr bwMode="auto">
          <a:xfrm>
            <a:off x="857250" y="1285875"/>
            <a:ext cx="7643813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914400" indent="-4572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2573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7145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171700" indent="-3429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just" eaLnBrk="1" hangingPunct="1"/>
            <a:r>
              <a:rPr lang="pt-PT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Levels</a:t>
            </a:r>
            <a:r>
              <a:rPr lang="pt-PT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pt-PT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Ecosystem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contains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community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compounds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environmental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Community</a:t>
            </a:r>
            <a: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contains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populations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responsible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regulating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interspecies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interactions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Population</a:t>
            </a:r>
            <a: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contains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organisms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responsible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t-PT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regulating</a:t>
            </a:r>
            <a:r>
              <a:rPr lang="pt-PT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intraspecies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interactions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pt-PT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Organism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contains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Food</a:t>
            </a:r>
            <a: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contains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arcs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nodes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link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substrates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compounds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organisms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specific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Compound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accounts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for non-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living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substrates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can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have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internal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dynamics</a:t>
            </a:r>
            <a:r>
              <a:rPr lang="pt-PT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 eaLnBrk="1" hangingPunct="1">
              <a:buFontTx/>
              <a:buChar char="•"/>
            </a:pP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Environmental</a:t>
            </a:r>
            <a:r>
              <a:rPr lang="pt-PT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PT" sz="2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variable</a:t>
            </a:r>
            <a:endParaRPr lang="pt-PT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FontTx/>
              <a:buAutoNum type="arabicPeriod"/>
            </a:pPr>
            <a:endParaRPr lang="pt-PT" sz="22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ítulo 1"/>
          <p:cNvSpPr>
            <a:spLocks noGrp="1"/>
          </p:cNvSpPr>
          <p:nvPr>
            <p:ph type="title" idx="4294967295"/>
          </p:nvPr>
        </p:nvSpPr>
        <p:spPr>
          <a:xfrm>
            <a:off x="342900" y="0"/>
            <a:ext cx="8229600" cy="1000125"/>
          </a:xfrm>
        </p:spPr>
        <p:txBody>
          <a:bodyPr/>
          <a:lstStyle/>
          <a:p>
            <a:pPr algn="l"/>
            <a:r>
              <a:rPr lang="pt-PT" sz="4000" dirty="0" err="1" smtClean="0">
                <a:solidFill>
                  <a:schemeClr val="bg1"/>
                </a:solidFill>
                <a:latin typeface="Cambria" pitchFamily="18" charset="0"/>
              </a:rPr>
              <a:t>Organism</a:t>
            </a:r>
            <a:endParaRPr lang="pt-PT" sz="4000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0" name="Marcador de Posição do Número do Diapositivo 5"/>
          <p:cNvSpPr txBox="1">
            <a:spLocks noGrp="1"/>
          </p:cNvSpPr>
          <p:nvPr/>
        </p:nvSpPr>
        <p:spPr>
          <a:xfrm>
            <a:off x="0" y="1214423"/>
            <a:ext cx="500034" cy="357189"/>
          </a:xfrm>
          <a:prstGeom prst="rect">
            <a:avLst/>
          </a:prstGeom>
          <a:solidFill>
            <a:schemeClr val="tx2"/>
          </a:solidFill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679C1CC-B421-47E7-AB69-D58DB2FAF1DC}" type="slidenum">
              <a:rPr lang="pt-PT" sz="1600" b="1">
                <a:solidFill>
                  <a:schemeClr val="bg1"/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pt-PT" sz="16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64518" name="Marcador de Posição da Data 3"/>
          <p:cNvSpPr txBox="1">
            <a:spLocks noGrp="1"/>
          </p:cNvSpPr>
          <p:nvPr/>
        </p:nvSpPr>
        <p:spPr bwMode="auto">
          <a:xfrm>
            <a:off x="6986736" y="6433683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mbria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GB" sz="1200" b="1" dirty="0" smtClean="0">
                <a:solidFill>
                  <a:schemeClr val="tx2"/>
                </a:solidFill>
                <a:latin typeface="Arial" charset="0"/>
              </a:rPr>
              <a:t>December 1-3, 2010</a:t>
            </a:r>
            <a:endParaRPr lang="pt-PT" sz="1200" b="1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6" t="16761" r="30370" b="23650"/>
          <a:stretch/>
        </p:blipFill>
        <p:spPr bwMode="auto">
          <a:xfrm>
            <a:off x="1331640" y="1214423"/>
            <a:ext cx="6518476" cy="4662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tx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1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Tema do Office">
  <a:themeElements>
    <a:clrScheme name="6_Tema do Office 1">
      <a:dk1>
        <a:srgbClr val="000000"/>
      </a:dk1>
      <a:lt1>
        <a:srgbClr val="FFFFFF"/>
      </a:lt1>
      <a:dk2>
        <a:srgbClr val="212F55"/>
      </a:dk2>
      <a:lt2>
        <a:srgbClr val="EDE7ED"/>
      </a:lt2>
      <a:accent1>
        <a:srgbClr val="0000BF"/>
      </a:accent1>
      <a:accent2>
        <a:srgbClr val="018501"/>
      </a:accent2>
      <a:accent3>
        <a:srgbClr val="FFFFFF"/>
      </a:accent3>
      <a:accent4>
        <a:srgbClr val="000000"/>
      </a:accent4>
      <a:accent5>
        <a:srgbClr val="AAAADC"/>
      </a:accent5>
      <a:accent6>
        <a:srgbClr val="017801"/>
      </a:accent6>
      <a:hlink>
        <a:srgbClr val="0000FF"/>
      </a:hlink>
      <a:folHlink>
        <a:srgbClr val="800080"/>
      </a:folHlink>
    </a:clrScheme>
    <a:fontScheme name="6_Tema do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Tema do Office 1">
        <a:dk1>
          <a:srgbClr val="000000"/>
        </a:dk1>
        <a:lt1>
          <a:srgbClr val="FFFFFF"/>
        </a:lt1>
        <a:dk2>
          <a:srgbClr val="212F55"/>
        </a:dk2>
        <a:lt2>
          <a:srgbClr val="EDE7ED"/>
        </a:lt2>
        <a:accent1>
          <a:srgbClr val="0000BF"/>
        </a:accent1>
        <a:accent2>
          <a:srgbClr val="018501"/>
        </a:accent2>
        <a:accent3>
          <a:srgbClr val="FFFFFF"/>
        </a:accent3>
        <a:accent4>
          <a:srgbClr val="000000"/>
        </a:accent4>
        <a:accent5>
          <a:srgbClr val="AAAADC"/>
        </a:accent5>
        <a:accent6>
          <a:srgbClr val="017801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Tema do Office">
  <a:themeElements>
    <a:clrScheme name="Personalizado 19">
      <a:dk1>
        <a:sysClr val="windowText" lastClr="000000"/>
      </a:dk1>
      <a:lt1>
        <a:sysClr val="window" lastClr="FFFFFF"/>
      </a:lt1>
      <a:dk2>
        <a:srgbClr val="212F55"/>
      </a:dk2>
      <a:lt2>
        <a:srgbClr val="EDE7ED"/>
      </a:lt2>
      <a:accent1>
        <a:srgbClr val="0000BF"/>
      </a:accent1>
      <a:accent2>
        <a:srgbClr val="018501"/>
      </a:accent2>
      <a:accent3>
        <a:srgbClr val="AC0000"/>
      </a:accent3>
      <a:accent4>
        <a:srgbClr val="4BACC6"/>
      </a:accent4>
      <a:accent5>
        <a:srgbClr val="00D105"/>
      </a:accent5>
      <a:accent6>
        <a:srgbClr val="FF0000"/>
      </a:accent6>
      <a:hlink>
        <a:srgbClr val="0000FF"/>
      </a:hlink>
      <a:folHlink>
        <a:srgbClr val="800080"/>
      </a:folHlink>
    </a:clrScheme>
    <a:fontScheme name="5_Tema do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9291</TotalTime>
  <Words>369</Words>
  <Application>Microsoft Office PowerPoint</Application>
  <PresentationFormat>On-screen Show (4:3)</PresentationFormat>
  <Paragraphs>109</Paragraphs>
  <Slides>16</Slides>
  <Notes>16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6_Tema do Office</vt:lpstr>
      <vt:lpstr>5_Tema do Office</vt:lpstr>
      <vt:lpstr>Microsoft Office Visio Drawing</vt:lpstr>
      <vt:lpstr>Package</vt:lpstr>
      <vt:lpstr>MathType 6.0 Equation</vt:lpstr>
      <vt:lpstr>Life Engine Creating artificial life  for scientific and entertainment purposes</vt:lpstr>
      <vt:lpstr>State of the Art in Videogames</vt:lpstr>
      <vt:lpstr>Generalized DEB model</vt:lpstr>
      <vt:lpstr>Generalized DEB model</vt:lpstr>
      <vt:lpstr>Generalized DEB model</vt:lpstr>
      <vt:lpstr>Construction of a Generalized DEB model</vt:lpstr>
      <vt:lpstr>Data model</vt:lpstr>
      <vt:lpstr>Levels</vt:lpstr>
      <vt:lpstr>Organism</vt:lpstr>
      <vt:lpstr>State Variables and Fluxes</vt:lpstr>
      <vt:lpstr>State Variables and Fluxes</vt:lpstr>
      <vt:lpstr>State Variables and Fluxes</vt:lpstr>
      <vt:lpstr>State Variables and Fluxes</vt:lpstr>
      <vt:lpstr>State Variables and Fluxes</vt:lpstr>
      <vt:lpstr>Features</vt:lpstr>
      <vt:lpstr>Unnacounted Features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Diapositivo 1</dc:title>
  <dc:creator>Ana Gonçalves</dc:creator>
  <cp:lastModifiedBy>gmarques</cp:lastModifiedBy>
  <cp:revision>183</cp:revision>
  <dcterms:created xsi:type="dcterms:W3CDTF">2009-05-12T15:40:06Z</dcterms:created>
  <dcterms:modified xsi:type="dcterms:W3CDTF">2010-12-03T06:48:30Z</dcterms:modified>
</cp:coreProperties>
</file>