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256" r:id="rId2"/>
    <p:sldId id="348" r:id="rId3"/>
    <p:sldId id="349" r:id="rId4"/>
    <p:sldId id="338" r:id="rId5"/>
    <p:sldId id="347" r:id="rId6"/>
    <p:sldId id="352" r:id="rId7"/>
    <p:sldId id="353" r:id="rId8"/>
    <p:sldId id="354" r:id="rId9"/>
    <p:sldId id="355" r:id="rId10"/>
    <p:sldId id="356" r:id="rId11"/>
    <p:sldId id="365" r:id="rId12"/>
    <p:sldId id="379" r:id="rId13"/>
    <p:sldId id="380" r:id="rId14"/>
    <p:sldId id="322" r:id="rId15"/>
    <p:sldId id="360" r:id="rId16"/>
    <p:sldId id="362" r:id="rId17"/>
    <p:sldId id="378" r:id="rId18"/>
    <p:sldId id="363" r:id="rId19"/>
    <p:sldId id="350" r:id="rId20"/>
    <p:sldId id="351" r:id="rId21"/>
    <p:sldId id="381" r:id="rId22"/>
    <p:sldId id="377"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dW4VKZF9RFsMZYgWEHU223vbB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86443" autoAdjust="0"/>
  </p:normalViewPr>
  <p:slideViewPr>
    <p:cSldViewPr snapToGrid="0">
      <p:cViewPr varScale="1">
        <p:scale>
          <a:sx n="99" d="100"/>
          <a:sy n="99" d="100"/>
        </p:scale>
        <p:origin x="926" y="8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E2630E10-59A8-759B-BA19-BAAEA50CA885}"/>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A70A9CE-9093-4C61-9085-169514B3BC73}" type="slidenum">
              <a:rPr lang="nl-NL" altLang="nl-NL"/>
              <a:pPr eaLnBrk="1" hangingPunct="1">
                <a:spcBef>
                  <a:spcPct val="0"/>
                </a:spcBef>
              </a:pPr>
              <a:t>10</a:t>
            </a:fld>
            <a:endParaRPr lang="nl-NL" altLang="nl-NL"/>
          </a:p>
        </p:txBody>
      </p:sp>
      <p:sp>
        <p:nvSpPr>
          <p:cNvPr id="67587" name="Rectangle 2">
            <a:extLst>
              <a:ext uri="{FF2B5EF4-FFF2-40B4-BE49-F238E27FC236}">
                <a16:creationId xmlns:a16="http://schemas.microsoft.com/office/drawing/2014/main" id="{E5624FDC-6923-F520-AD05-3891868912C5}"/>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41BB9C72-9D03-1692-8F7A-C3D658CE3A25}"/>
              </a:ext>
            </a:extLst>
          </p:cNvPr>
          <p:cNvSpPr>
            <a:spLocks noGrp="1" noChangeArrowheads="1"/>
          </p:cNvSpPr>
          <p:nvPr>
            <p:ph type="body" idx="1"/>
          </p:nvPr>
        </p:nvSpPr>
        <p:spPr>
          <a:noFill/>
        </p:spPr>
        <p:txBody>
          <a:bodyPr/>
          <a:lstStyle/>
          <a:p>
            <a:pPr eaLnBrk="1" hangingPunct="1"/>
            <a:r>
              <a:rPr lang="en-US" altLang="nl-NL"/>
              <a:t>Type M acceleration is the most common type. About </a:t>
            </a:r>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A9601C2-CF2C-0A9C-74AB-B8158E5199EB}"/>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5566205-3AA3-43A7-A05A-145C54429D55}" type="slidenum">
              <a:rPr lang="nl-NL" altLang="nl-NL"/>
              <a:pPr eaLnBrk="1" hangingPunct="1">
                <a:spcBef>
                  <a:spcPct val="0"/>
                </a:spcBef>
              </a:pPr>
              <a:t>15</a:t>
            </a:fld>
            <a:endParaRPr lang="nl-NL" altLang="nl-NL"/>
          </a:p>
        </p:txBody>
      </p:sp>
      <p:sp>
        <p:nvSpPr>
          <p:cNvPr id="68611" name="Rectangle 2">
            <a:extLst>
              <a:ext uri="{FF2B5EF4-FFF2-40B4-BE49-F238E27FC236}">
                <a16:creationId xmlns:a16="http://schemas.microsoft.com/office/drawing/2014/main" id="{6266591A-2E39-1080-5847-7AFD44454D99}"/>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CEEE70F4-8B1F-F1ED-2710-AF5BEE1459B7}"/>
              </a:ext>
            </a:extLst>
          </p:cNvPr>
          <p:cNvSpPr>
            <a:spLocks noGrp="1" noChangeArrowheads="1"/>
          </p:cNvSpPr>
          <p:nvPr>
            <p:ph type="body" idx="1"/>
          </p:nvPr>
        </p:nvSpPr>
        <p:spPr>
          <a:noFill/>
        </p:spPr>
        <p:txBody>
          <a:bodyPr/>
          <a:lstStyle/>
          <a:p>
            <a:pPr eaLnBrk="1" hangingPunct="1"/>
            <a:r>
              <a:rPr lang="en-US" altLang="nl-NL"/>
              <a:t>Metabolic acceleration in animal taxa, as quantified in the add_my_pet collection.</a:t>
            </a:r>
          </a:p>
          <a:p>
            <a:pPr eaLnBrk="1" hangingPunct="1"/>
            <a:r>
              <a:rPr lang="en-US" altLang="nl-NL"/>
              <a:t>The legends to the colors refer to the acceleration factor </a:t>
            </a:r>
            <a:r>
              <a:rPr lang="en-US" altLang="nl-NL" i="1"/>
              <a:t>L</a:t>
            </a:r>
            <a:r>
              <a:rPr lang="en-US" altLang="nl-NL" i="1" baseline="-25000"/>
              <a:t>j </a:t>
            </a:r>
            <a:r>
              <a:rPr lang="en-US" altLang="nl-NL" i="1"/>
              <a:t>/ L</a:t>
            </a:r>
            <a:r>
              <a:rPr lang="en-US" altLang="nl-NL" i="1" baseline="-25000"/>
              <a:t>b</a:t>
            </a:r>
            <a:r>
              <a:rPr lang="en-US" altLang="nl-NL"/>
              <a:t>, with which </a:t>
            </a:r>
            <a:r>
              <a:rPr lang="en-US" altLang="nl-NL" i="1"/>
              <a:t>{p</a:t>
            </a:r>
            <a:r>
              <a:rPr lang="en-US" altLang="nl-NL" i="1" baseline="-25000"/>
              <a:t>Am</a:t>
            </a:r>
            <a:r>
              <a:rPr lang="en-US" altLang="nl-NL" i="1"/>
              <a:t>}</a:t>
            </a:r>
            <a:r>
              <a:rPr lang="en-US" altLang="nl-NL"/>
              <a:t> and</a:t>
            </a:r>
            <a:r>
              <a:rPr lang="en-US" altLang="nl-NL" i="1"/>
              <a:t> v</a:t>
            </a:r>
            <a:r>
              <a:rPr lang="en-US" altLang="nl-NL"/>
              <a:t> at birth (start of acceleration) have to multiplied to arrive at the values at metamorphosis, (end of acceleration).</a:t>
            </a:r>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1F498BC-898A-D51B-5F30-047F7392B473}"/>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88C768CD-DBED-43F4-35D2-7470F8C1C998}"/>
              </a:ext>
            </a:extLst>
          </p:cNvPr>
          <p:cNvSpPr>
            <a:spLocks noGrp="1"/>
          </p:cNvSpPr>
          <p:nvPr>
            <p:ph type="body" idx="1"/>
          </p:nvPr>
        </p:nvSpPr>
        <p:spPr>
          <a:noFill/>
        </p:spPr>
        <p:txBody>
          <a:bodyPr/>
          <a:lstStyle/>
          <a:p>
            <a:endParaRPr lang="nl-NL" altLang="nl-NL"/>
          </a:p>
        </p:txBody>
      </p:sp>
      <p:sp>
        <p:nvSpPr>
          <p:cNvPr id="72708" name="Slide Number Placeholder 3">
            <a:extLst>
              <a:ext uri="{FF2B5EF4-FFF2-40B4-BE49-F238E27FC236}">
                <a16:creationId xmlns:a16="http://schemas.microsoft.com/office/drawing/2014/main" id="{6D524ACD-91C7-4D91-26D6-EA876B8ACC3C}"/>
              </a:ext>
            </a:extLst>
          </p:cNvPr>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7D8B4BA-CE75-4348-B702-7C9738081536}" type="slidenum">
              <a:rPr lang="nl-NL" altLang="nl-NL"/>
              <a:pPr eaLnBrk="1" hangingPunct="1">
                <a:spcBef>
                  <a:spcPct val="0"/>
                </a:spcBef>
              </a:pPr>
              <a:t>16</a:t>
            </a:fld>
            <a:endParaRPr lang="nl-NL" alt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1F498BC-898A-D51B-5F30-047F7392B473}"/>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88C768CD-DBED-43F4-35D2-7470F8C1C998}"/>
              </a:ext>
            </a:extLst>
          </p:cNvPr>
          <p:cNvSpPr>
            <a:spLocks noGrp="1"/>
          </p:cNvSpPr>
          <p:nvPr>
            <p:ph type="body" idx="1"/>
          </p:nvPr>
        </p:nvSpPr>
        <p:spPr>
          <a:noFill/>
        </p:spPr>
        <p:txBody>
          <a:bodyPr/>
          <a:lstStyle/>
          <a:p>
            <a:endParaRPr lang="nl-NL" altLang="nl-NL"/>
          </a:p>
        </p:txBody>
      </p:sp>
      <p:sp>
        <p:nvSpPr>
          <p:cNvPr id="72708" name="Slide Number Placeholder 3">
            <a:extLst>
              <a:ext uri="{FF2B5EF4-FFF2-40B4-BE49-F238E27FC236}">
                <a16:creationId xmlns:a16="http://schemas.microsoft.com/office/drawing/2014/main" id="{6D524ACD-91C7-4D91-26D6-EA876B8ACC3C}"/>
              </a:ext>
            </a:extLst>
          </p:cNvPr>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7D8B4BA-CE75-4348-B702-7C9738081536}" type="slidenum">
              <a:rPr lang="nl-NL" altLang="nl-NL"/>
              <a:pPr eaLnBrk="1" hangingPunct="1">
                <a:spcBef>
                  <a:spcPct val="0"/>
                </a:spcBef>
              </a:pPr>
              <a:t>17</a:t>
            </a:fld>
            <a:endParaRPr lang="nl-NL" altLang="nl-NL"/>
          </a:p>
        </p:txBody>
      </p:sp>
    </p:spTree>
    <p:extLst>
      <p:ext uri="{BB962C8B-B14F-4D97-AF65-F5344CB8AC3E}">
        <p14:creationId xmlns:p14="http://schemas.microsoft.com/office/powerpoint/2010/main" val="3808347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645C11D-0B96-1282-ABE3-EE8AEDBA7479}"/>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B7F112A5-AA7B-9E29-37D0-F51BADAB9569}"/>
              </a:ext>
            </a:extLst>
          </p:cNvPr>
          <p:cNvSpPr>
            <a:spLocks noGrp="1"/>
          </p:cNvSpPr>
          <p:nvPr>
            <p:ph type="body" idx="1"/>
          </p:nvPr>
        </p:nvSpPr>
        <p:spPr>
          <a:noFill/>
        </p:spPr>
        <p:txBody>
          <a:bodyPr/>
          <a:lstStyle/>
          <a:p>
            <a:endParaRPr lang="nl-NL" altLang="nl-NL"/>
          </a:p>
        </p:txBody>
      </p:sp>
      <p:sp>
        <p:nvSpPr>
          <p:cNvPr id="73732" name="Slide Number Placeholder 3">
            <a:extLst>
              <a:ext uri="{FF2B5EF4-FFF2-40B4-BE49-F238E27FC236}">
                <a16:creationId xmlns:a16="http://schemas.microsoft.com/office/drawing/2014/main" id="{01C16A50-ADF0-83BE-B971-BFB355CD03F3}"/>
              </a:ext>
            </a:extLst>
          </p:cNvPr>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B3FB74B-85DC-428C-8A04-5D1587B1A839}" type="slidenum">
              <a:rPr lang="nl-NL" altLang="nl-NL"/>
              <a:pPr eaLnBrk="1" hangingPunct="1">
                <a:spcBef>
                  <a:spcPct val="0"/>
                </a:spcBef>
              </a:pPr>
              <a:t>18</a:t>
            </a:fld>
            <a:endParaRPr lang="nl-NL" alt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43E19EBB-8CEA-6F9F-3983-CBE493002960}"/>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34C369B-3273-41D3-B1C2-685CBF44B1D9}" type="slidenum">
              <a:rPr lang="nl-NL" altLang="nl-NL"/>
              <a:pPr eaLnBrk="1" hangingPunct="1">
                <a:spcBef>
                  <a:spcPct val="0"/>
                </a:spcBef>
              </a:pPr>
              <a:t>2</a:t>
            </a:fld>
            <a:endParaRPr lang="nl-NL" altLang="nl-NL"/>
          </a:p>
        </p:txBody>
      </p:sp>
      <p:sp>
        <p:nvSpPr>
          <p:cNvPr id="59395" name="Rectangle 2">
            <a:extLst>
              <a:ext uri="{FF2B5EF4-FFF2-40B4-BE49-F238E27FC236}">
                <a16:creationId xmlns:a16="http://schemas.microsoft.com/office/drawing/2014/main" id="{523202AF-82B7-EC27-9A8F-C9BF476EABEC}"/>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A70371B5-AF57-C383-527F-3D309F6CCBAC}"/>
              </a:ext>
            </a:extLst>
          </p:cNvPr>
          <p:cNvSpPr>
            <a:spLocks noGrp="1" noChangeArrowheads="1"/>
          </p:cNvSpPr>
          <p:nvPr>
            <p:ph type="body" idx="1"/>
          </p:nvPr>
        </p:nvSpPr>
        <p:spPr>
          <a:noFill/>
        </p:spPr>
        <p:txBody>
          <a:bodyPr/>
          <a:lstStyle/>
          <a:p>
            <a:pPr eaLnBrk="1" hangingPunct="1"/>
            <a:r>
              <a:rPr lang="en-US" altLang="nl-NL"/>
              <a:t>Different types of acceleration of metabolism are presently recognised.</a:t>
            </a:r>
          </a:p>
          <a:p>
            <a:pPr eaLnBrk="1" hangingPunct="1"/>
            <a:r>
              <a:rPr lang="en-US" altLang="nl-NL"/>
              <a:t>This was possibly because the standard DEB model quantifies the typical trajectory of respiration.</a:t>
            </a:r>
          </a:p>
          <a:p>
            <a:pPr eaLnBrk="1" hangingPunct="1"/>
            <a:endParaRPr lang="en-US" altLang="nl-NL"/>
          </a:p>
          <a:p>
            <a:pPr eaLnBrk="1" hangingPunct="1"/>
            <a:r>
              <a:rPr lang="en-US" altLang="nl-NL"/>
              <a:t>Reproduction hardly contributes to respiration directly, only indirectly</a:t>
            </a:r>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66FDEF07-3329-632A-E5CB-68184A741899}"/>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8B1ECCD-D1A6-43E0-AB50-FFE71A8C5CB6}" type="slidenum">
              <a:rPr lang="nl-NL" altLang="nl-NL"/>
              <a:pPr eaLnBrk="1" hangingPunct="1">
                <a:spcBef>
                  <a:spcPct val="0"/>
                </a:spcBef>
              </a:pPr>
              <a:t>3</a:t>
            </a:fld>
            <a:endParaRPr lang="nl-NL" altLang="nl-NL"/>
          </a:p>
        </p:txBody>
      </p:sp>
      <p:sp>
        <p:nvSpPr>
          <p:cNvPr id="60419" name="Rectangle 2">
            <a:extLst>
              <a:ext uri="{FF2B5EF4-FFF2-40B4-BE49-F238E27FC236}">
                <a16:creationId xmlns:a16="http://schemas.microsoft.com/office/drawing/2014/main" id="{ED46BB20-2689-E5B8-94B1-824CDB00E211}"/>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E0453CF0-910E-DF78-6B92-59E51A618E19}"/>
              </a:ext>
            </a:extLst>
          </p:cNvPr>
          <p:cNvSpPr>
            <a:spLocks noGrp="1" noChangeArrowheads="1"/>
          </p:cNvSpPr>
          <p:nvPr>
            <p:ph type="body" idx="1"/>
          </p:nvPr>
        </p:nvSpPr>
        <p:spPr>
          <a:noFill/>
        </p:spPr>
        <p:txBody>
          <a:bodyPr/>
          <a:lstStyle/>
          <a:p>
            <a:pPr eaLnBrk="1" hangingPunct="1"/>
            <a:r>
              <a:rPr lang="en-US" altLang="nl-NL"/>
              <a:t>This type of acceleration of metabolism does not directly involve an increase in assimilation, the 4 other types do.</a:t>
            </a:r>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E7B7EF65-F61E-CC5C-C113-4951DB0E3FA9}"/>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30BD99F-6334-4E76-B261-F2EE405B4083}" type="slidenum">
              <a:rPr lang="nl-NL" altLang="nl-NL"/>
              <a:pPr eaLnBrk="1" hangingPunct="1">
                <a:spcBef>
                  <a:spcPct val="0"/>
                </a:spcBef>
              </a:pPr>
              <a:t>4</a:t>
            </a:fld>
            <a:endParaRPr lang="nl-NL" altLang="nl-NL"/>
          </a:p>
        </p:txBody>
      </p:sp>
      <p:sp>
        <p:nvSpPr>
          <p:cNvPr id="61443" name="Rectangle 2">
            <a:extLst>
              <a:ext uri="{FF2B5EF4-FFF2-40B4-BE49-F238E27FC236}">
                <a16:creationId xmlns:a16="http://schemas.microsoft.com/office/drawing/2014/main" id="{F453AE17-FC0C-54E9-901E-6F0D358F1930}"/>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0CBF5F23-8FF3-7D82-98CF-66AACF51F7BE}"/>
              </a:ext>
            </a:extLst>
          </p:cNvPr>
          <p:cNvSpPr>
            <a:spLocks noGrp="1" noChangeArrowheads="1"/>
          </p:cNvSpPr>
          <p:nvPr>
            <p:ph type="body" idx="1"/>
          </p:nvPr>
        </p:nvSpPr>
        <p:spPr>
          <a:xfrm>
            <a:off x="914400" y="4343400"/>
            <a:ext cx="5029200" cy="4114800"/>
          </a:xfrm>
          <a:noFill/>
        </p:spPr>
        <p:txBody>
          <a:bodyPr/>
          <a:lstStyle/>
          <a:p>
            <a:pPr eaLnBrk="1" hangingPunct="1"/>
            <a:r>
              <a:rPr lang="nl-NL" altLang="nl-NL"/>
              <a:t>The DEB definition of </a:t>
            </a:r>
            <a:r>
              <a:rPr lang="nl-NL" altLang="nl-NL" b="1"/>
              <a:t>direct development</a:t>
            </a:r>
            <a:r>
              <a:rPr lang="nl-NL" altLang="nl-NL"/>
              <a:t>: birth coincides with metamorphosis: tadpoles don’t assimilate.</a:t>
            </a:r>
          </a:p>
          <a:p>
            <a:pPr eaLnBrk="1" hangingPunct="1"/>
            <a:endParaRPr lang="nl-NL" altLang="nl-NL"/>
          </a:p>
          <a:p>
            <a:pPr eaLnBrk="1" hangingPunct="1"/>
            <a:r>
              <a:rPr lang="nl-NL" altLang="nl-NL">
                <a:sym typeface="Symbol" panose="05050102010706020507" pitchFamily="18" charset="2"/>
              </a:rPr>
              <a:t>Two species of </a:t>
            </a:r>
            <a:r>
              <a:rPr lang="en-AU" altLang="nl-NL"/>
              <a:t>myobatrachid</a:t>
            </a:r>
            <a:r>
              <a:rPr lang="en-GB" altLang="nl-NL"/>
              <a:t> frogs </a:t>
            </a:r>
            <a:r>
              <a:rPr lang="nl-NL" altLang="nl-NL">
                <a:sym typeface="Symbol" panose="05050102010706020507" pitchFamily="18" charset="2"/>
              </a:rPr>
              <a:t>don’t accelerate and keep  constant.</a:t>
            </a:r>
          </a:p>
          <a:p>
            <a:pPr eaLnBrk="1" hangingPunct="1"/>
            <a:r>
              <a:rPr lang="nl-NL" altLang="nl-NL"/>
              <a:t>Two species of </a:t>
            </a:r>
            <a:r>
              <a:rPr lang="en-AU" altLang="nl-NL"/>
              <a:t>myobatrachid</a:t>
            </a:r>
            <a:r>
              <a:rPr lang="en-GB" altLang="nl-NL"/>
              <a:t> frogs</a:t>
            </a:r>
            <a:r>
              <a:rPr lang="nl-NL" altLang="nl-NL"/>
              <a:t> accelerate development by lowing </a:t>
            </a:r>
            <a:r>
              <a:rPr lang="nl-NL" altLang="nl-NL">
                <a:sym typeface="Symbol" panose="05050102010706020507" pitchFamily="18" charset="2"/>
              </a:rPr>
              <a:t> between hatch and birth, resetting  after metamorphosis.</a:t>
            </a:r>
          </a:p>
          <a:p>
            <a:pPr eaLnBrk="1" hangingPunct="1"/>
            <a:r>
              <a:rPr lang="nl-NL" altLang="nl-NL">
                <a:sym typeface="Symbol" panose="05050102010706020507" pitchFamily="18" charset="2"/>
              </a:rPr>
              <a:t>This change increases maturation and respiration and decreases growth.</a:t>
            </a:r>
          </a:p>
          <a:p>
            <a:pPr eaLnBrk="1" hangingPunct="1"/>
            <a:r>
              <a:rPr lang="nl-NL" altLang="nl-NL">
                <a:sym typeface="Symbol" panose="05050102010706020507" pitchFamily="18" charset="2"/>
              </a:rPr>
              <a:t>The direct developers show that </a:t>
            </a:r>
            <a:r>
              <a:rPr lang="nl-NL" altLang="nl-NL"/>
              <a:t> </a:t>
            </a:r>
            <a:r>
              <a:rPr lang="nl-NL" altLang="nl-NL">
                <a:sym typeface="Symbol" panose="05050102010706020507" pitchFamily="18" charset="2"/>
              </a:rPr>
              <a:t> is not changed systematically between hatch and birth among </a:t>
            </a:r>
            <a:r>
              <a:rPr lang="en-AU" altLang="nl-NL"/>
              <a:t>myobatrachid</a:t>
            </a:r>
            <a:r>
              <a:rPr lang="en-GB" altLang="nl-NL"/>
              <a:t> frogs.</a:t>
            </a:r>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2A5543D7-1D5F-FEC1-80CA-DD9F040D40B4}"/>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5DE12E1-4CFE-48E6-A665-880C1BED855B}" type="slidenum">
              <a:rPr lang="nl-NL" altLang="nl-NL"/>
              <a:pPr eaLnBrk="1" hangingPunct="1">
                <a:spcBef>
                  <a:spcPct val="0"/>
                </a:spcBef>
              </a:pPr>
              <a:t>5</a:t>
            </a:fld>
            <a:endParaRPr lang="nl-NL" altLang="nl-NL"/>
          </a:p>
        </p:txBody>
      </p:sp>
      <p:sp>
        <p:nvSpPr>
          <p:cNvPr id="62467" name="Rectangle 2">
            <a:extLst>
              <a:ext uri="{FF2B5EF4-FFF2-40B4-BE49-F238E27FC236}">
                <a16:creationId xmlns:a16="http://schemas.microsoft.com/office/drawing/2014/main" id="{972B02A9-BCD9-555C-1C9A-A3C832D6A850}"/>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74990C49-D59D-D3D4-CDA4-7A3CD8C562A3}"/>
              </a:ext>
            </a:extLst>
          </p:cNvPr>
          <p:cNvSpPr>
            <a:spLocks noGrp="1" noChangeArrowheads="1"/>
          </p:cNvSpPr>
          <p:nvPr>
            <p:ph type="body" idx="1"/>
          </p:nvPr>
        </p:nvSpPr>
        <p:spPr>
          <a:xfrm>
            <a:off x="914400" y="4343400"/>
            <a:ext cx="5029200" cy="4114800"/>
          </a:xfrm>
          <a:noFill/>
        </p:spPr>
        <p:txBody>
          <a:bodyPr/>
          <a:lstStyle/>
          <a:p>
            <a:pPr eaLnBrk="1" hangingPunct="1"/>
            <a:r>
              <a:rPr lang="nl-NL" altLang="nl-NL" sz="1000"/>
              <a:t>These two </a:t>
            </a:r>
            <a:r>
              <a:rPr lang="en-AU" altLang="nl-NL" sz="1000"/>
              <a:t>myobatrachid</a:t>
            </a:r>
            <a:r>
              <a:rPr lang="en-GB" altLang="nl-NL" sz="1000"/>
              <a:t> frogs are very similar in many respects, but the tadpoles of P. bibronii live in permament pools, while that of C. georgiana in temporary ones that dry up, soon after their metamorphosis. The latter accelerate development by lowering </a:t>
            </a:r>
            <a:r>
              <a:rPr lang="en-GB" altLang="nl-NL" sz="1000">
                <a:solidFill>
                  <a:srgbClr val="FF0000"/>
                </a:solidFill>
                <a:sym typeface="Symbol" panose="05050102010706020507" pitchFamily="18" charset="2"/>
              </a:rPr>
              <a:t> temporarily, which also reduces growth. </a:t>
            </a:r>
          </a:p>
          <a:p>
            <a:pPr eaLnBrk="1" hangingPunct="1"/>
            <a:r>
              <a:rPr lang="en-GB" altLang="nl-NL" sz="1000">
                <a:solidFill>
                  <a:srgbClr val="FF0000"/>
                </a:solidFill>
                <a:sym typeface="Symbol" panose="05050102010706020507" pitchFamily="18" charset="2"/>
              </a:rPr>
              <a:t>In this way it can leave the pond at the age of 110 days, while P. bibronii needs 200 d. </a:t>
            </a:r>
            <a:r>
              <a:rPr lang="nl-NL" altLang="nl-NL" sz="1000">
                <a:solidFill>
                  <a:srgbClr val="FF0000"/>
                </a:solidFill>
                <a:sym typeface="Symbol" panose="05050102010706020507" pitchFamily="18" charset="2"/>
              </a:rPr>
              <a:t>Hatch coincides with birth for P. bibronii.</a:t>
            </a:r>
            <a:endParaRPr lang="en-GB" altLang="nl-NL" sz="1000">
              <a:solidFill>
                <a:srgbClr val="FF0000"/>
              </a:solidFill>
              <a:sym typeface="Symbol" panose="05050102010706020507" pitchFamily="18" charset="2"/>
            </a:endParaRPr>
          </a:p>
          <a:p>
            <a:pPr eaLnBrk="1" hangingPunct="1"/>
            <a:r>
              <a:rPr lang="nl-NL" altLang="nl-NL" sz="1000">
                <a:solidFill>
                  <a:srgbClr val="FF0000"/>
                </a:solidFill>
                <a:sym typeface="Symbol" panose="05050102010706020507" pitchFamily="18" charset="2"/>
              </a:rPr>
              <a:t>C. georgiana is 4 mg at metamorphosis, P. bibrionii 35 mg dry, while the maximum weights are 500 and 200 mg, respectively. </a:t>
            </a:r>
          </a:p>
          <a:p>
            <a:pPr eaLnBrk="1" hangingPunct="1"/>
            <a:r>
              <a:rPr lang="nl-NL" altLang="nl-NL" sz="1000">
                <a:solidFill>
                  <a:srgbClr val="FF0000"/>
                </a:solidFill>
                <a:sym typeface="Symbol" panose="05050102010706020507" pitchFamily="18" charset="2"/>
              </a:rPr>
              <a:t>Both frogs have a (constant) somatic maintenance rate of some 400 J/d.cm</a:t>
            </a:r>
            <a:r>
              <a:rPr lang="nl-NL" altLang="nl-NL" sz="1000" baseline="30000">
                <a:solidFill>
                  <a:srgbClr val="FF0000"/>
                </a:solidFill>
                <a:sym typeface="Symbol" panose="05050102010706020507" pitchFamily="18" charset="2"/>
              </a:rPr>
              <a:t>3</a:t>
            </a:r>
            <a:r>
              <a:rPr lang="nl-NL" altLang="nl-NL" sz="1000">
                <a:solidFill>
                  <a:srgbClr val="FF0000"/>
                </a:solidFill>
                <a:sym typeface="Symbol" panose="05050102010706020507" pitchFamily="18" charset="2"/>
              </a:rPr>
              <a:t>.</a:t>
            </a:r>
          </a:p>
          <a:p>
            <a:pPr eaLnBrk="1" hangingPunct="1"/>
            <a:endParaRPr lang="nl-NL" altLang="nl-NL" sz="1000">
              <a:solidFill>
                <a:srgbClr val="FF0000"/>
              </a:solidFill>
              <a:sym typeface="Symbol" panose="05050102010706020507" pitchFamily="18" charset="2"/>
            </a:endParaRPr>
          </a:p>
          <a:p>
            <a:pPr eaLnBrk="1" hangingPunct="1"/>
            <a:r>
              <a:rPr lang="nl-NL" altLang="nl-NL" sz="1000">
                <a:solidFill>
                  <a:srgbClr val="FF0000"/>
                </a:solidFill>
                <a:sym typeface="Symbol" panose="05050102010706020507" pitchFamily="18" charset="2"/>
              </a:rPr>
              <a:t>The graphs in the middle just enlarge the graph on the right till birth.</a:t>
            </a:r>
          </a:p>
          <a:p>
            <a:pPr eaLnBrk="1" hangingPunct="1"/>
            <a:r>
              <a:rPr lang="nl-NL" altLang="nl-NL" sz="1000">
                <a:solidFill>
                  <a:srgbClr val="FF0000"/>
                </a:solidFill>
                <a:sym typeface="Symbol" panose="05050102010706020507" pitchFamily="18" charset="2"/>
              </a:rPr>
              <a:t>The step-up in respiration at birth is due to the onset of assimilation.</a:t>
            </a:r>
          </a:p>
          <a:p>
            <a:pPr eaLnBrk="1" hangingPunct="1"/>
            <a:endParaRPr lang="nl-NL" altLang="nl-NL" sz="1000">
              <a:solidFill>
                <a:srgbClr val="FF0000"/>
              </a:solidFill>
              <a:sym typeface="Symbol" panose="05050102010706020507" pitchFamily="18" charset="2"/>
            </a:endParaRPr>
          </a:p>
          <a:p>
            <a:pPr eaLnBrk="1" hangingPunct="1"/>
            <a:r>
              <a:rPr lang="nl-NL" altLang="nl-NL" sz="1000">
                <a:solidFill>
                  <a:srgbClr val="FF0000"/>
                </a:solidFill>
                <a:sym typeface="Symbol" panose="05050102010706020507" pitchFamily="18" charset="2"/>
              </a:rPr>
              <a:t>Mueller C., Augustine, S., Kearney, M., Seymour, R. and Kooijman, S.A.L.M. 2011</a:t>
            </a:r>
          </a:p>
          <a:p>
            <a:pPr eaLnBrk="1" hangingPunct="1"/>
            <a:r>
              <a:rPr lang="en-AU" altLang="nl-NL" sz="1000">
                <a:sym typeface="Symbol" panose="05050102010706020507" pitchFamily="18" charset="2"/>
              </a:rPr>
              <a:t>Tradeoffs between maturation and growth during accelerated development in frogs</a:t>
            </a:r>
          </a:p>
          <a:p>
            <a:pPr eaLnBrk="1" hangingPunct="1"/>
            <a:r>
              <a:rPr lang="en-GB" altLang="nl-NL" sz="1000" i="1"/>
              <a:t>Comp. Physiol. Biochem. A</a:t>
            </a:r>
            <a:r>
              <a:rPr lang="en-GB" altLang="nl-NL" sz="1000"/>
              <a:t>, </a:t>
            </a:r>
            <a:r>
              <a:rPr lang="en-GB" altLang="nl-NL" sz="1000" b="1"/>
              <a:t>163</a:t>
            </a:r>
            <a:r>
              <a:rPr lang="en-GB" altLang="nl-NL" sz="1000"/>
              <a:t>:103-110</a:t>
            </a:r>
          </a:p>
          <a:p>
            <a:pPr eaLnBrk="1" hangingPunct="1"/>
            <a:endParaRPr lang="en-AU" altLang="nl-NL" sz="1000">
              <a:sym typeface="Symbol" panose="05050102010706020507" pitchFamily="18" charset="2"/>
            </a:endParaRPr>
          </a:p>
          <a:p>
            <a:pPr eaLnBrk="1" hangingPunct="1"/>
            <a:r>
              <a:rPr lang="en-AU" altLang="nl-NL" sz="1000">
                <a:sym typeface="Symbol" panose="05050102010706020507" pitchFamily="18" charset="2"/>
              </a:rPr>
              <a:t>Data: Casey Mueller</a:t>
            </a:r>
          </a:p>
          <a:p>
            <a:pPr eaLnBrk="1" hangingPunct="1"/>
            <a:r>
              <a:rPr lang="en-AU" altLang="nl-NL" sz="1000">
                <a:sym typeface="Symbol" panose="05050102010706020507" pitchFamily="18" charset="2"/>
              </a:rPr>
              <a:t>Model fit: Starrlight Augustine</a:t>
            </a:r>
            <a:endParaRPr lang="en-GB" altLang="nl-NL" sz="1000">
              <a:sym typeface="Symbol" panose="05050102010706020507" pitchFamily="18" charset="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0A4DCC07-F34D-BAD3-1621-C616853799EE}"/>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E0BEFC6-35B3-42A6-829C-7469E7286CA7}" type="slidenum">
              <a:rPr lang="nl-NL" altLang="nl-NL"/>
              <a:pPr eaLnBrk="1" hangingPunct="1">
                <a:spcBef>
                  <a:spcPct val="0"/>
                </a:spcBef>
              </a:pPr>
              <a:t>6</a:t>
            </a:fld>
            <a:endParaRPr lang="nl-NL" altLang="nl-NL"/>
          </a:p>
        </p:txBody>
      </p:sp>
      <p:sp>
        <p:nvSpPr>
          <p:cNvPr id="63491" name="Rectangle 2">
            <a:extLst>
              <a:ext uri="{FF2B5EF4-FFF2-40B4-BE49-F238E27FC236}">
                <a16:creationId xmlns:a16="http://schemas.microsoft.com/office/drawing/2014/main" id="{4DD1E6C2-C9E4-569D-12DF-03ABDB1D1EB2}"/>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F749EA0F-B9B5-D549-2ED0-F1C4ACEB2D16}"/>
              </a:ext>
            </a:extLst>
          </p:cNvPr>
          <p:cNvSpPr>
            <a:spLocks noGrp="1" noChangeArrowheads="1"/>
          </p:cNvSpPr>
          <p:nvPr>
            <p:ph type="body" idx="1"/>
          </p:nvPr>
        </p:nvSpPr>
        <p:spPr>
          <a:noFill/>
        </p:spPr>
        <p:txBody>
          <a:bodyPr/>
          <a:lstStyle/>
          <a:p>
            <a:pPr eaLnBrk="1" hangingPunct="1"/>
            <a:r>
              <a:rPr lang="en-US" altLang="nl-NL"/>
              <a:t>This is the first of 4 types of increase in assimilation.</a:t>
            </a:r>
          </a:p>
          <a:p>
            <a:pPr eaLnBrk="1" hangingPunct="1"/>
            <a:r>
              <a:rPr lang="en-US" altLang="nl-NL"/>
              <a:t>Type X does not increase assimilation capacity, only actual assimilation</a:t>
            </a:r>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20E7CCF-D03B-BBF3-1DA5-34C84B36BF3D}"/>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8FF1E3F-DC32-46C7-80CF-701A39EF6A08}" type="slidenum">
              <a:rPr lang="nl-NL" altLang="nl-NL"/>
              <a:pPr eaLnBrk="1" hangingPunct="1">
                <a:spcBef>
                  <a:spcPct val="0"/>
                </a:spcBef>
              </a:pPr>
              <a:t>7</a:t>
            </a:fld>
            <a:endParaRPr lang="nl-NL" altLang="nl-NL"/>
          </a:p>
        </p:txBody>
      </p:sp>
      <p:sp>
        <p:nvSpPr>
          <p:cNvPr id="64515" name="Rectangle 2">
            <a:extLst>
              <a:ext uri="{FF2B5EF4-FFF2-40B4-BE49-F238E27FC236}">
                <a16:creationId xmlns:a16="http://schemas.microsoft.com/office/drawing/2014/main" id="{5AB62130-3C26-D318-2885-7B59B4DF034F}"/>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B7588D08-3343-7C51-C755-0D74E4E5B244}"/>
              </a:ext>
            </a:extLst>
          </p:cNvPr>
          <p:cNvSpPr>
            <a:spLocks noGrp="1" noChangeArrowheads="1"/>
          </p:cNvSpPr>
          <p:nvPr>
            <p:ph type="body" idx="1"/>
          </p:nvPr>
        </p:nvSpPr>
        <p:spPr>
          <a:noFill/>
        </p:spPr>
        <p:txBody>
          <a:bodyPr/>
          <a:lstStyle/>
          <a:p>
            <a:pPr eaLnBrk="1" hangingPunct="1"/>
            <a:r>
              <a:rPr lang="en-US" altLang="nl-NL"/>
              <a:t>C. elegans initially feeds on organic compounds;</a:t>
            </a:r>
          </a:p>
          <a:p>
            <a:pPr eaLnBrk="1" hangingPunct="1"/>
            <a:r>
              <a:rPr lang="en-US" altLang="nl-NL"/>
              <a:t>When its mouth is big enough, it feeds on bacteria</a:t>
            </a:r>
          </a:p>
          <a:p>
            <a:pPr eaLnBrk="1" hangingPunct="1"/>
            <a:endParaRPr lang="en-US" altLang="nl-NL"/>
          </a:p>
          <a:p>
            <a:pPr eaLnBrk="1" hangingPunct="1"/>
            <a:r>
              <a:rPr lang="en-US" altLang="nl-NL"/>
              <a:t>When perch are big enough, they can shift to piscivory, which increases their assimilation</a:t>
            </a:r>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A573B13-1B23-A804-E887-0C10934FDC9C}"/>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CD2DC69-7761-460C-B564-50F96C65D557}" type="slidenum">
              <a:rPr lang="nl-NL" altLang="nl-NL"/>
              <a:pPr eaLnBrk="1" hangingPunct="1">
                <a:spcBef>
                  <a:spcPct val="0"/>
                </a:spcBef>
              </a:pPr>
              <a:t>8</a:t>
            </a:fld>
            <a:endParaRPr lang="nl-NL" altLang="nl-NL"/>
          </a:p>
        </p:txBody>
      </p:sp>
      <p:sp>
        <p:nvSpPr>
          <p:cNvPr id="65539" name="Rectangle 2">
            <a:extLst>
              <a:ext uri="{FF2B5EF4-FFF2-40B4-BE49-F238E27FC236}">
                <a16:creationId xmlns:a16="http://schemas.microsoft.com/office/drawing/2014/main" id="{3CE0C3E5-8584-2DC7-662F-61AB4D8D7AA6}"/>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2FFA80F8-C3CD-0E79-D9F0-C0C186D1C0ED}"/>
              </a:ext>
            </a:extLst>
          </p:cNvPr>
          <p:cNvSpPr>
            <a:spLocks noGrp="1" noChangeArrowheads="1"/>
          </p:cNvSpPr>
          <p:nvPr>
            <p:ph type="body" idx="1"/>
          </p:nvPr>
        </p:nvSpPr>
        <p:spPr>
          <a:noFill/>
        </p:spPr>
        <p:txBody>
          <a:bodyPr/>
          <a:lstStyle/>
          <a:p>
            <a:pPr eaLnBrk="1" hangingPunct="1"/>
            <a:r>
              <a:rPr lang="en-US" altLang="nl-NL"/>
              <a:t>This type of increase in metabolism increases assimilation capacity, so if enough food is available also actual assimilation and food intake.</a:t>
            </a:r>
          </a:p>
          <a:p>
            <a:pPr eaLnBrk="1" hangingPunct="1"/>
            <a:r>
              <a:rPr lang="en-US" altLang="nl-NL"/>
              <a:t>The effect is that maximum reserve density is increased, since energy conductance, which controls reserve mobilisation is not increased.</a:t>
            </a:r>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E07E1D50-16D5-1764-C9B7-7C0E53D0F093}"/>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36832B4-4F95-4AA6-AEE9-43AC496CA7FB}" type="slidenum">
              <a:rPr lang="nl-NL" altLang="nl-NL"/>
              <a:pPr eaLnBrk="1" hangingPunct="1">
                <a:spcBef>
                  <a:spcPct val="0"/>
                </a:spcBef>
              </a:pPr>
              <a:t>9</a:t>
            </a:fld>
            <a:endParaRPr lang="nl-NL" altLang="nl-NL"/>
          </a:p>
        </p:txBody>
      </p:sp>
      <p:sp>
        <p:nvSpPr>
          <p:cNvPr id="66563" name="Rectangle 2">
            <a:extLst>
              <a:ext uri="{FF2B5EF4-FFF2-40B4-BE49-F238E27FC236}">
                <a16:creationId xmlns:a16="http://schemas.microsoft.com/office/drawing/2014/main" id="{EFAF5AF0-0F99-FD66-B283-5F9D9DC218E4}"/>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630E1FC2-C8FD-F78A-8A3A-A7B85AFBD428}"/>
              </a:ext>
            </a:extLst>
          </p:cNvPr>
          <p:cNvSpPr>
            <a:spLocks noGrp="1" noChangeArrowheads="1"/>
          </p:cNvSpPr>
          <p:nvPr>
            <p:ph type="body" idx="1"/>
          </p:nvPr>
        </p:nvSpPr>
        <p:spPr>
          <a:noFill/>
        </p:spPr>
        <p:txBody>
          <a:bodyPr/>
          <a:lstStyle/>
          <a:p>
            <a:pPr eaLnBrk="1" hangingPunct="1"/>
            <a:r>
              <a:rPr lang="en-US" altLang="nl-NL"/>
              <a:t>Male squid increase assimilation at birth, male elephant seals at puberty.</a:t>
            </a:r>
          </a:p>
          <a:p>
            <a:pPr eaLnBrk="1" hangingPunct="1"/>
            <a:r>
              <a:rPr lang="en-US" altLang="nl-NL"/>
              <a:t>Squid sport not only type A acceleration, but also (a bit) type M acceleration.</a:t>
            </a:r>
          </a:p>
          <a:p>
            <a:pPr eaLnBrk="1" hangingPunct="1"/>
            <a:r>
              <a:rPr lang="en-US" altLang="nl-NL"/>
              <a:t>This is not visible in the growth curve, but in the incubation times: embryos develop slower than juveniles and adults.</a:t>
            </a:r>
          </a:p>
          <a:p>
            <a:pPr eaLnBrk="1" hangingPunct="1"/>
            <a:r>
              <a:rPr lang="en-US" altLang="nl-NL"/>
              <a:t>Details can be found in the add_my_pet collection.</a:t>
            </a:r>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74C81"/>
              </a:buClr>
              <a:buSzPts val="6000"/>
              <a:buFont typeface="Calibri"/>
              <a:buNone/>
              <a:defRPr sz="6000">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p:nvPr/>
        </p:nvSpPr>
        <p:spPr>
          <a:xfrm>
            <a:off x="6550432" y="6519446"/>
            <a:ext cx="264344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400" b="0" i="0" u="none" strike="noStrike" cap="none">
                <a:solidFill>
                  <a:srgbClr val="1E5F9F"/>
                </a:solidFill>
                <a:latin typeface="Calibri"/>
                <a:ea typeface="Calibri"/>
                <a:cs typeface="Calibri"/>
                <a:sym typeface="Calibri"/>
              </a:rPr>
              <a:t>deb2023.sciencesconf.org</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4400"/>
              <a:buFont typeface="Calibri"/>
              <a:buNone/>
              <a:defRPr>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33153"/>
              </a:buClr>
              <a:buSzPts val="2800"/>
              <a:buChar char="•"/>
              <a:defRPr>
                <a:solidFill>
                  <a:srgbClr val="233153"/>
                </a:solidFill>
              </a:defRPr>
            </a:lvl1pPr>
            <a:lvl2pPr marL="914400" lvl="1" indent="-381000" algn="l">
              <a:lnSpc>
                <a:spcPct val="90000"/>
              </a:lnSpc>
              <a:spcBef>
                <a:spcPts val="500"/>
              </a:spcBef>
              <a:spcAft>
                <a:spcPts val="0"/>
              </a:spcAft>
              <a:buClr>
                <a:srgbClr val="384E84"/>
              </a:buClr>
              <a:buSzPts val="2400"/>
              <a:buChar char="•"/>
              <a:defRPr>
                <a:solidFill>
                  <a:srgbClr val="384E84"/>
                </a:solidFill>
              </a:defRPr>
            </a:lvl2pPr>
            <a:lvl3pPr marL="1371600" lvl="2" indent="-355600" algn="l">
              <a:lnSpc>
                <a:spcPct val="90000"/>
              </a:lnSpc>
              <a:spcBef>
                <a:spcPts val="500"/>
              </a:spcBef>
              <a:spcAft>
                <a:spcPts val="0"/>
              </a:spcAft>
              <a:buClr>
                <a:srgbClr val="1E5F9F"/>
              </a:buClr>
              <a:buSzPts val="2000"/>
              <a:buChar char="•"/>
              <a:defRPr>
                <a:solidFill>
                  <a:srgbClr val="1E5F9F"/>
                </a:solidFill>
              </a:defRPr>
            </a:lvl3pPr>
            <a:lvl4pPr marL="1828800" lvl="3" indent="-342900" algn="l">
              <a:lnSpc>
                <a:spcPct val="90000"/>
              </a:lnSpc>
              <a:spcBef>
                <a:spcPts val="500"/>
              </a:spcBef>
              <a:spcAft>
                <a:spcPts val="0"/>
              </a:spcAft>
              <a:buClr>
                <a:srgbClr val="1E5F9F"/>
              </a:buClr>
              <a:buSzPts val="1800"/>
              <a:buChar char="•"/>
              <a:defRPr>
                <a:solidFill>
                  <a:srgbClr val="1E5F9F"/>
                </a:solidFill>
              </a:defRPr>
            </a:lvl4pPr>
            <a:lvl5pPr marL="2286000" lvl="4" indent="-342900" algn="l">
              <a:lnSpc>
                <a:spcPct val="90000"/>
              </a:lnSpc>
              <a:spcBef>
                <a:spcPts val="500"/>
              </a:spcBef>
              <a:spcAft>
                <a:spcPts val="0"/>
              </a:spcAft>
              <a:buClr>
                <a:srgbClr val="1E5F9F"/>
              </a:buClr>
              <a:buSzPts val="1800"/>
              <a:buChar char="•"/>
              <a:defRPr>
                <a:solidFill>
                  <a:srgbClr val="1E5F9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374C81"/>
                </a:solidFill>
                <a:latin typeface="Calibri"/>
                <a:ea typeface="Calibri"/>
                <a:cs typeface="Calibri"/>
                <a:sym typeface="Calibri"/>
              </a:defRPr>
            </a:lvl1pPr>
            <a:lvl2pPr marL="0" lvl="1" indent="0" algn="r">
              <a:spcBef>
                <a:spcPts val="0"/>
              </a:spcBef>
              <a:buNone/>
              <a:defRPr sz="1200">
                <a:solidFill>
                  <a:srgbClr val="374C81"/>
                </a:solidFill>
                <a:latin typeface="Calibri"/>
                <a:ea typeface="Calibri"/>
                <a:cs typeface="Calibri"/>
                <a:sym typeface="Calibri"/>
              </a:defRPr>
            </a:lvl2pPr>
            <a:lvl3pPr marL="0" lvl="2" indent="0" algn="r">
              <a:spcBef>
                <a:spcPts val="0"/>
              </a:spcBef>
              <a:buNone/>
              <a:defRPr sz="1200">
                <a:solidFill>
                  <a:srgbClr val="374C81"/>
                </a:solidFill>
                <a:latin typeface="Calibri"/>
                <a:ea typeface="Calibri"/>
                <a:cs typeface="Calibri"/>
                <a:sym typeface="Calibri"/>
              </a:defRPr>
            </a:lvl3pPr>
            <a:lvl4pPr marL="0" lvl="3" indent="0" algn="r">
              <a:spcBef>
                <a:spcPts val="0"/>
              </a:spcBef>
              <a:buNone/>
              <a:defRPr sz="1200">
                <a:solidFill>
                  <a:srgbClr val="374C81"/>
                </a:solidFill>
                <a:latin typeface="Calibri"/>
                <a:ea typeface="Calibri"/>
                <a:cs typeface="Calibri"/>
                <a:sym typeface="Calibri"/>
              </a:defRPr>
            </a:lvl4pPr>
            <a:lvl5pPr marL="0" lvl="4" indent="0" algn="r">
              <a:spcBef>
                <a:spcPts val="0"/>
              </a:spcBef>
              <a:buNone/>
              <a:defRPr sz="1200">
                <a:solidFill>
                  <a:srgbClr val="374C81"/>
                </a:solidFill>
                <a:latin typeface="Calibri"/>
                <a:ea typeface="Calibri"/>
                <a:cs typeface="Calibri"/>
                <a:sym typeface="Calibri"/>
              </a:defRPr>
            </a:lvl5pPr>
            <a:lvl6pPr marL="0" lvl="5" indent="0" algn="r">
              <a:spcBef>
                <a:spcPts val="0"/>
              </a:spcBef>
              <a:buNone/>
              <a:defRPr sz="1200">
                <a:solidFill>
                  <a:srgbClr val="374C81"/>
                </a:solidFill>
                <a:latin typeface="Calibri"/>
                <a:ea typeface="Calibri"/>
                <a:cs typeface="Calibri"/>
                <a:sym typeface="Calibri"/>
              </a:defRPr>
            </a:lvl6pPr>
            <a:lvl7pPr marL="0" lvl="6" indent="0" algn="r">
              <a:spcBef>
                <a:spcPts val="0"/>
              </a:spcBef>
              <a:buNone/>
              <a:defRPr sz="1200">
                <a:solidFill>
                  <a:srgbClr val="374C81"/>
                </a:solidFill>
                <a:latin typeface="Calibri"/>
                <a:ea typeface="Calibri"/>
                <a:cs typeface="Calibri"/>
                <a:sym typeface="Calibri"/>
              </a:defRPr>
            </a:lvl7pPr>
            <a:lvl8pPr marL="0" lvl="7" indent="0" algn="r">
              <a:spcBef>
                <a:spcPts val="0"/>
              </a:spcBef>
              <a:buNone/>
              <a:defRPr sz="1200">
                <a:solidFill>
                  <a:srgbClr val="374C81"/>
                </a:solidFill>
                <a:latin typeface="Calibri"/>
                <a:ea typeface="Calibri"/>
                <a:cs typeface="Calibri"/>
                <a:sym typeface="Calibri"/>
              </a:defRPr>
            </a:lvl8pPr>
            <a:lvl9pPr marL="0" lvl="8" indent="0" algn="r">
              <a:spcBef>
                <a:spcPts val="0"/>
              </a:spcBef>
              <a:buNone/>
              <a:defRPr sz="1200">
                <a:solidFill>
                  <a:srgbClr val="374C8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pic>
        <p:nvPicPr>
          <p:cNvPr id="27" name="Google Shape;27;p6"/>
          <p:cNvPicPr preferRelativeResize="0"/>
          <p:nvPr/>
        </p:nvPicPr>
        <p:blipFill rotWithShape="1">
          <a:blip r:embed="rId2">
            <a:alphaModFix/>
          </a:blip>
          <a:srcRect/>
          <a:stretch/>
        </p:blipFill>
        <p:spPr>
          <a:xfrm>
            <a:off x="7904023" y="75099"/>
            <a:ext cx="1141346" cy="98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1800"/>
              <a:buNone/>
              <a:defRPr>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57" name="Google Shape;57;p10"/>
          <p:cNvPicPr preferRelativeResize="0"/>
          <p:nvPr/>
        </p:nvPicPr>
        <p:blipFill rotWithShape="1">
          <a:blip r:embed="rId2">
            <a:alphaModFix/>
          </a:blip>
          <a:srcRect/>
          <a:stretch/>
        </p:blipFill>
        <p:spPr>
          <a:xfrm>
            <a:off x="7904023" y="75099"/>
            <a:ext cx="1141346" cy="98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62" name="Google Shape;62;p11"/>
          <p:cNvPicPr preferRelativeResize="0"/>
          <p:nvPr/>
        </p:nvPicPr>
        <p:blipFill rotWithShape="1">
          <a:blip r:embed="rId2">
            <a:alphaModFix/>
          </a:blip>
          <a:srcRect/>
          <a:stretch/>
        </p:blipFill>
        <p:spPr>
          <a:xfrm>
            <a:off x="7904023" y="75099"/>
            <a:ext cx="1141346" cy="98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70" name="Google Shape;70;p12"/>
          <p:cNvPicPr preferRelativeResize="0"/>
          <p:nvPr/>
        </p:nvPicPr>
        <p:blipFill rotWithShape="1">
          <a:blip r:embed="rId2">
            <a:alphaModFix/>
          </a:blip>
          <a:srcRect/>
          <a:stretch/>
        </p:blipFill>
        <p:spPr>
          <a:xfrm>
            <a:off x="7904023" y="75099"/>
            <a:ext cx="1141346" cy="98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5"/>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8" r:id="rId7"/>
    <p:sldLayoutId id="214748365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hyperlink" Target="https://www.bio.vu.nl/thb/users/bas/lectur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
          <p:cNvPicPr preferRelativeResize="0"/>
          <p:nvPr/>
        </p:nvPicPr>
        <p:blipFill rotWithShape="1">
          <a:blip r:embed="rId3">
            <a:alphaModFix/>
          </a:blip>
          <a:srcRect/>
          <a:stretch/>
        </p:blipFill>
        <p:spPr>
          <a:xfrm>
            <a:off x="7109064" y="244534"/>
            <a:ext cx="1730655" cy="1038393"/>
          </a:xfrm>
          <a:prstGeom prst="rect">
            <a:avLst/>
          </a:prstGeom>
          <a:noFill/>
          <a:ln>
            <a:noFill/>
          </a:ln>
        </p:spPr>
      </p:pic>
      <p:sp>
        <p:nvSpPr>
          <p:cNvPr id="96" name="Google Shape;96;p1"/>
          <p:cNvSpPr txBox="1">
            <a:spLocks noGrp="1"/>
          </p:cNvSpPr>
          <p:nvPr>
            <p:ph type="ctrTitle"/>
          </p:nvPr>
        </p:nvSpPr>
        <p:spPr>
          <a:xfrm>
            <a:off x="685800" y="2285255"/>
            <a:ext cx="7772400" cy="10383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104F92"/>
              </a:buClr>
              <a:buSzPts val="6600"/>
              <a:buFont typeface="Calibri"/>
              <a:buNone/>
            </a:pPr>
            <a:r>
              <a:rPr lang="en-US" sz="6600" dirty="0" err="1">
                <a:solidFill>
                  <a:srgbClr val="104F92"/>
                </a:solidFill>
              </a:rPr>
              <a:t>Acelleration</a:t>
            </a:r>
            <a:r>
              <a:rPr lang="en-US" sz="6600" dirty="0">
                <a:solidFill>
                  <a:srgbClr val="104F92"/>
                </a:solidFill>
              </a:rPr>
              <a:t> </a:t>
            </a:r>
            <a:br>
              <a:rPr lang="en-US" sz="6600" dirty="0">
                <a:solidFill>
                  <a:srgbClr val="104F92"/>
                </a:solidFill>
              </a:rPr>
            </a:br>
            <a:r>
              <a:rPr lang="en-US" sz="6600" dirty="0">
                <a:solidFill>
                  <a:srgbClr val="104F92"/>
                </a:solidFill>
              </a:rPr>
              <a:t>and its evolution</a:t>
            </a:r>
            <a:endParaRPr sz="6600" dirty="0">
              <a:solidFill>
                <a:srgbClr val="104F92"/>
              </a:solidFill>
            </a:endParaRPr>
          </a:p>
        </p:txBody>
      </p:sp>
      <p:sp>
        <p:nvSpPr>
          <p:cNvPr id="97" name="Google Shape;97;p1"/>
          <p:cNvSpPr txBox="1">
            <a:spLocks noGrp="1"/>
          </p:cNvSpPr>
          <p:nvPr>
            <p:ph type="subTitle" idx="1"/>
          </p:nvPr>
        </p:nvSpPr>
        <p:spPr>
          <a:xfrm>
            <a:off x="1208325" y="3635375"/>
            <a:ext cx="6858000" cy="1471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94C9F2"/>
              </a:buClr>
              <a:buSzPts val="2800"/>
              <a:buNone/>
            </a:pPr>
            <a:r>
              <a:rPr lang="en-US" sz="2800" dirty="0">
                <a:solidFill>
                  <a:srgbClr val="1E5F9F"/>
                </a:solidFill>
              </a:rPr>
              <a:t>Bas Kooijman</a:t>
            </a:r>
            <a:endParaRPr dirty="0">
              <a:solidFill>
                <a:srgbClr val="1E5F9F"/>
              </a:solidFill>
            </a:endParaRPr>
          </a:p>
          <a:p>
            <a:pPr marL="0" lvl="0" indent="0" algn="ctr" rtl="0">
              <a:lnSpc>
                <a:spcPct val="90000"/>
              </a:lnSpc>
              <a:spcBef>
                <a:spcPts val="1000"/>
              </a:spcBef>
              <a:spcAft>
                <a:spcPts val="0"/>
              </a:spcAft>
              <a:buClr>
                <a:srgbClr val="94C9F2"/>
              </a:buClr>
              <a:buSzPts val="2000"/>
              <a:buNone/>
            </a:pPr>
            <a:r>
              <a:rPr lang="en-US" sz="2000" dirty="0">
                <a:solidFill>
                  <a:srgbClr val="1E5F9F"/>
                </a:solidFill>
              </a:rPr>
              <a:t>salm.kooijman@gmail.com</a:t>
            </a:r>
            <a:endParaRPr dirty="0">
              <a:solidFill>
                <a:srgbClr val="1E5F9F"/>
              </a:solidFill>
            </a:endParaRPr>
          </a:p>
          <a:p>
            <a:pPr marL="0" lvl="0" indent="0" algn="ctr" rtl="0">
              <a:lnSpc>
                <a:spcPct val="90000"/>
              </a:lnSpc>
              <a:spcBef>
                <a:spcPts val="1000"/>
              </a:spcBef>
              <a:spcAft>
                <a:spcPts val="0"/>
              </a:spcAft>
              <a:buClr>
                <a:srgbClr val="94C9F2"/>
              </a:buClr>
              <a:buSzPts val="2000"/>
              <a:buNone/>
            </a:pPr>
            <a:r>
              <a:rPr lang="en-US" sz="2000" dirty="0">
                <a:solidFill>
                  <a:srgbClr val="1E5F9F"/>
                </a:solidFill>
              </a:rPr>
              <a:t>A-Life, VU University Amsterdam</a:t>
            </a:r>
            <a:endParaRPr sz="2000" dirty="0">
              <a:solidFill>
                <a:srgbClr val="1E5F9F"/>
              </a:solidFill>
            </a:endParaRPr>
          </a:p>
        </p:txBody>
      </p:sp>
      <p:pic>
        <p:nvPicPr>
          <p:cNvPr id="100" name="Google Shape;100;p1"/>
          <p:cNvPicPr preferRelativeResize="0"/>
          <p:nvPr/>
        </p:nvPicPr>
        <p:blipFill rotWithShape="1">
          <a:blip r:embed="rId4">
            <a:alphaModFix/>
          </a:blip>
          <a:srcRect/>
          <a:stretch/>
        </p:blipFill>
        <p:spPr>
          <a:xfrm>
            <a:off x="6555479" y="6054570"/>
            <a:ext cx="2384327" cy="524989"/>
          </a:xfrm>
          <a:prstGeom prst="rect">
            <a:avLst/>
          </a:prstGeom>
          <a:noFill/>
          <a:ln>
            <a:noFill/>
          </a:ln>
        </p:spPr>
      </p:pic>
      <p:pic>
        <p:nvPicPr>
          <p:cNvPr id="3" name="Graphic 2">
            <a:extLst>
              <a:ext uri="{FF2B5EF4-FFF2-40B4-BE49-F238E27FC236}">
                <a16:creationId xmlns:a16="http://schemas.microsoft.com/office/drawing/2014/main" id="{4A07C2A9-B3F0-0B23-004F-D2604ED9A7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272" y="5943595"/>
            <a:ext cx="2777232" cy="6755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0DD2DEF-76DA-B1FC-931B-1C6CE541405A}"/>
              </a:ext>
            </a:extLst>
          </p:cNvPr>
          <p:cNvSpPr>
            <a:spLocks noGrp="1" noChangeArrowheads="1"/>
          </p:cNvSpPr>
          <p:nvPr>
            <p:ph type="title"/>
          </p:nvPr>
        </p:nvSpPr>
        <p:spPr>
          <a:xfrm>
            <a:off x="685800" y="198438"/>
            <a:ext cx="7772400" cy="1143000"/>
          </a:xfrm>
        </p:spPr>
        <p:txBody>
          <a:bodyPr/>
          <a:lstStyle/>
          <a:p>
            <a:pPr eaLnBrk="1" hangingPunct="1"/>
            <a:r>
              <a:rPr lang="en-US" altLang="nl-NL" dirty="0">
                <a:solidFill>
                  <a:schemeClr val="accent1"/>
                </a:solidFill>
                <a:latin typeface="Arial" panose="020B0604020202020204" pitchFamily="34" charset="0"/>
              </a:rPr>
              <a:t>Type M acceleration</a:t>
            </a:r>
            <a:endParaRPr lang="nl-NL" altLang="nl-NL" sz="1800" dirty="0">
              <a:solidFill>
                <a:schemeClr val="accent1"/>
              </a:solidFill>
              <a:latin typeface="Arial" panose="020B0604020202020204" pitchFamily="34" charset="0"/>
            </a:endParaRPr>
          </a:p>
        </p:txBody>
      </p:sp>
      <p:sp>
        <p:nvSpPr>
          <p:cNvPr id="37891" name="Text Box 3">
            <a:extLst>
              <a:ext uri="{FF2B5EF4-FFF2-40B4-BE49-F238E27FC236}">
                <a16:creationId xmlns:a16="http://schemas.microsoft.com/office/drawing/2014/main" id="{2C872237-7E81-AE2C-A85E-B74C9247C8C3}"/>
              </a:ext>
            </a:extLst>
          </p:cNvPr>
          <p:cNvSpPr txBox="1">
            <a:spLocks noChangeArrowheads="1"/>
          </p:cNvSpPr>
          <p:nvPr/>
        </p:nvSpPr>
        <p:spPr bwMode="auto">
          <a:xfrm>
            <a:off x="898631" y="1412875"/>
            <a:ext cx="757611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000" b="1" dirty="0">
                <a:latin typeface="Arial" panose="020B0604020202020204" pitchFamily="34" charset="0"/>
              </a:rPr>
              <a:t>Def</a:t>
            </a:r>
            <a:r>
              <a:rPr lang="en-US" altLang="nl-NL" sz="2000" dirty="0">
                <a:latin typeface="Arial" panose="020B0604020202020204" pitchFamily="34" charset="0"/>
              </a:rPr>
              <a:t>: increase of potential food intake during ontogeny, </a:t>
            </a:r>
          </a:p>
          <a:p>
            <a:pPr eaLnBrk="1" hangingPunct="1">
              <a:spcBef>
                <a:spcPct val="0"/>
              </a:spcBef>
              <a:buFontTx/>
              <a:buNone/>
            </a:pPr>
            <a:r>
              <a:rPr lang="en-US" altLang="nl-NL" sz="2000" dirty="0">
                <a:latin typeface="Arial" panose="020B0604020202020204" pitchFamily="34" charset="0"/>
              </a:rPr>
              <a:t>       combined with increase in potential </a:t>
            </a:r>
            <a:r>
              <a:rPr lang="en-US" altLang="nl-NL" sz="2000" dirty="0" err="1">
                <a:latin typeface="Arial" panose="020B0604020202020204" pitchFamily="34" charset="0"/>
              </a:rPr>
              <a:t>mobilisation</a:t>
            </a:r>
            <a:r>
              <a:rPr lang="en-US" altLang="nl-NL" sz="2000" dirty="0">
                <a:latin typeface="Arial" panose="020B0604020202020204" pitchFamily="34" charset="0"/>
              </a:rPr>
              <a:t> </a:t>
            </a:r>
          </a:p>
          <a:p>
            <a:pPr eaLnBrk="1" hangingPunct="1">
              <a:spcBef>
                <a:spcPct val="0"/>
              </a:spcBef>
              <a:buFontTx/>
              <a:buNone/>
            </a:pPr>
            <a:endParaRPr lang="en-US" altLang="nl-NL" sz="2000" dirty="0">
              <a:latin typeface="Arial" panose="020B0604020202020204" pitchFamily="34" charset="0"/>
            </a:endParaRPr>
          </a:p>
          <a:p>
            <a:pPr eaLnBrk="1" hangingPunct="1">
              <a:spcBef>
                <a:spcPct val="0"/>
              </a:spcBef>
              <a:buFontTx/>
              <a:buNone/>
            </a:pPr>
            <a:r>
              <a:rPr lang="en-US" altLang="nl-NL" sz="2000" dirty="0">
                <a:latin typeface="Arial" panose="020B0604020202020204" pitchFamily="34" charset="0"/>
              </a:rPr>
              <a:t>Increase of specific assimilation </a:t>
            </a:r>
            <a:r>
              <a:rPr lang="en-US" altLang="nl-NL" sz="2000" i="1" dirty="0">
                <a:latin typeface="Arial" panose="020B0604020202020204" pitchFamily="34" charset="0"/>
              </a:rPr>
              <a:t>{</a:t>
            </a:r>
            <a:r>
              <a:rPr lang="en-US" altLang="nl-NL" sz="2000" i="1" dirty="0" err="1">
                <a:latin typeface="Arial" panose="020B0604020202020204" pitchFamily="34" charset="0"/>
              </a:rPr>
              <a:t>p</a:t>
            </a:r>
            <a:r>
              <a:rPr lang="en-US" altLang="nl-NL" sz="2000" i="1" baseline="-25000" dirty="0" err="1">
                <a:latin typeface="Arial" panose="020B0604020202020204" pitchFamily="34" charset="0"/>
              </a:rPr>
              <a:t>Am</a:t>
            </a:r>
            <a:r>
              <a:rPr lang="en-US" altLang="nl-NL" sz="2000" i="1" dirty="0">
                <a:latin typeface="Arial" panose="020B0604020202020204" pitchFamily="34" charset="0"/>
              </a:rPr>
              <a:t>}</a:t>
            </a:r>
            <a:r>
              <a:rPr lang="en-US" altLang="nl-NL" sz="2000" dirty="0">
                <a:latin typeface="Arial" panose="020B0604020202020204" pitchFamily="34" charset="0"/>
              </a:rPr>
              <a:t> and energy conductance </a:t>
            </a:r>
            <a:r>
              <a:rPr lang="en-US" altLang="nl-NL" sz="2000" i="1" dirty="0">
                <a:latin typeface="Arial" panose="020B0604020202020204" pitchFamily="34" charset="0"/>
              </a:rPr>
              <a:t>v</a:t>
            </a:r>
            <a:r>
              <a:rPr lang="en-US" altLang="nl-NL" sz="2000" dirty="0">
                <a:latin typeface="Arial" panose="020B0604020202020204" pitchFamily="34" charset="0"/>
              </a:rPr>
              <a:t> </a:t>
            </a:r>
          </a:p>
          <a:p>
            <a:pPr eaLnBrk="1" hangingPunct="1">
              <a:spcBef>
                <a:spcPct val="0"/>
              </a:spcBef>
              <a:buFontTx/>
              <a:buNone/>
            </a:pPr>
            <a:r>
              <a:rPr lang="en-US" altLang="nl-NL" sz="2000" dirty="0">
                <a:latin typeface="Arial" panose="020B0604020202020204" pitchFamily="34" charset="0"/>
              </a:rPr>
              <a:t>    with length from birth to metamorphosis</a:t>
            </a:r>
          </a:p>
          <a:p>
            <a:pPr eaLnBrk="1" hangingPunct="1">
              <a:spcBef>
                <a:spcPct val="0"/>
              </a:spcBef>
              <a:buFontTx/>
              <a:buNone/>
            </a:pPr>
            <a:r>
              <a:rPr lang="en-US" altLang="nl-NL" sz="2000" dirty="0">
                <a:latin typeface="Arial" panose="020B0604020202020204" pitchFamily="34" charset="0"/>
              </a:rPr>
              <a:t>    no change in reserve capacity</a:t>
            </a:r>
          </a:p>
          <a:p>
            <a:pPr eaLnBrk="1" hangingPunct="1">
              <a:spcBef>
                <a:spcPct val="0"/>
              </a:spcBef>
              <a:buFontTx/>
              <a:buNone/>
            </a:pPr>
            <a:endParaRPr lang="en-US" altLang="nl-NL" sz="2000" dirty="0">
              <a:latin typeface="Arial" panose="020B0604020202020204" pitchFamily="34" charset="0"/>
            </a:endParaRPr>
          </a:p>
          <a:p>
            <a:pPr eaLnBrk="1" hangingPunct="1">
              <a:spcBef>
                <a:spcPct val="0"/>
              </a:spcBef>
              <a:buFontTx/>
              <a:buNone/>
            </a:pPr>
            <a:r>
              <a:rPr lang="en-US" altLang="nl-NL" sz="2000" dirty="0">
                <a:latin typeface="Arial" panose="020B0604020202020204" pitchFamily="34" charset="0"/>
              </a:rPr>
              <a:t>One-parameter extension of standard DEB model:</a:t>
            </a:r>
          </a:p>
          <a:p>
            <a:pPr eaLnBrk="1" hangingPunct="1">
              <a:spcBef>
                <a:spcPct val="0"/>
              </a:spcBef>
              <a:buFontTx/>
              <a:buNone/>
            </a:pPr>
            <a:r>
              <a:rPr lang="en-US" altLang="nl-NL" sz="2000" dirty="0">
                <a:latin typeface="Arial" panose="020B0604020202020204" pitchFamily="34" charset="0"/>
              </a:rPr>
              <a:t>    maturity level at metamorphosis</a:t>
            </a:r>
          </a:p>
          <a:p>
            <a:pPr eaLnBrk="1" hangingPunct="1">
              <a:spcBef>
                <a:spcPct val="0"/>
              </a:spcBef>
              <a:buFontTx/>
              <a:buNone/>
            </a:pPr>
            <a:r>
              <a:rPr lang="en-US" altLang="nl-NL" sz="2000" dirty="0">
                <a:latin typeface="Arial" panose="020B0604020202020204" pitchFamily="34" charset="0"/>
              </a:rPr>
              <a:t>    DEB theory does not assumes isomorphy </a:t>
            </a:r>
          </a:p>
          <a:p>
            <a:pPr eaLnBrk="1" hangingPunct="1">
              <a:spcBef>
                <a:spcPct val="0"/>
              </a:spcBef>
              <a:buFontTx/>
              <a:buNone/>
            </a:pPr>
            <a:endParaRPr lang="en-US" altLang="nl-NL" sz="2000" dirty="0">
              <a:latin typeface="Arial" panose="020B0604020202020204" pitchFamily="34" charset="0"/>
            </a:endParaRPr>
          </a:p>
          <a:p>
            <a:pPr eaLnBrk="1" hangingPunct="1">
              <a:spcBef>
                <a:spcPct val="0"/>
              </a:spcBef>
              <a:buFontTx/>
              <a:buNone/>
            </a:pPr>
            <a:r>
              <a:rPr lang="en-US" altLang="nl-NL" sz="2000" dirty="0">
                <a:latin typeface="Arial" panose="020B0604020202020204" pitchFamily="34" charset="0"/>
              </a:rPr>
              <a:t>Applies to most species with morphological metamorphosis,</a:t>
            </a:r>
          </a:p>
          <a:p>
            <a:pPr eaLnBrk="1" hangingPunct="1">
              <a:spcBef>
                <a:spcPct val="0"/>
              </a:spcBef>
              <a:buFontTx/>
              <a:buNone/>
            </a:pPr>
            <a:r>
              <a:rPr lang="en-US" altLang="nl-NL" sz="2000" dirty="0">
                <a:latin typeface="Arial" panose="020B0604020202020204" pitchFamily="34" charset="0"/>
              </a:rPr>
              <a:t>    but also to some taxa without</a:t>
            </a:r>
          </a:p>
          <a:p>
            <a:pPr eaLnBrk="1" hangingPunct="1">
              <a:spcBef>
                <a:spcPct val="0"/>
              </a:spcBef>
              <a:buFontTx/>
              <a:buNone/>
            </a:pPr>
            <a:r>
              <a:rPr lang="en-US" altLang="nl-NL" sz="2000" dirty="0">
                <a:latin typeface="Arial" panose="020B0604020202020204" pitchFamily="34" charset="0"/>
              </a:rPr>
              <a:t>    amphibians have metamorphosis, but no acceleration</a:t>
            </a:r>
          </a:p>
          <a:p>
            <a:pPr eaLnBrk="1" hangingPunct="1">
              <a:spcBef>
                <a:spcPct val="0"/>
              </a:spcBef>
              <a:buFontTx/>
              <a:buNone/>
            </a:pPr>
            <a:endParaRPr lang="en-US" altLang="nl-NL" sz="2000" dirty="0">
              <a:latin typeface="Arial" panose="020B0604020202020204" pitchFamily="34" charset="0"/>
            </a:endParaRPr>
          </a:p>
          <a:p>
            <a:pPr eaLnBrk="1" hangingPunct="1">
              <a:spcBef>
                <a:spcPct val="0"/>
              </a:spcBef>
              <a:buFontTx/>
              <a:buNone/>
            </a:pPr>
            <a:endParaRPr lang="nl-NL" altLang="nl-NL" sz="2400"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E02E-006A-B18F-A29E-07F9A25839A2}"/>
              </a:ext>
            </a:extLst>
          </p:cNvPr>
          <p:cNvSpPr>
            <a:spLocks noGrp="1"/>
          </p:cNvSpPr>
          <p:nvPr>
            <p:ph type="title"/>
          </p:nvPr>
        </p:nvSpPr>
        <p:spPr>
          <a:xfrm>
            <a:off x="388951" y="365126"/>
            <a:ext cx="7886700" cy="1325563"/>
          </a:xfrm>
        </p:spPr>
        <p:txBody>
          <a:bodyPr>
            <a:normAutofit/>
          </a:bodyPr>
          <a:lstStyle/>
          <a:p>
            <a:r>
              <a:rPr lang="en-US" dirty="0"/>
              <a:t>Recognize M acceleration by upcurving of L(t) at constant food</a:t>
            </a:r>
            <a:endParaRPr lang="en-NL" dirty="0"/>
          </a:p>
        </p:txBody>
      </p:sp>
      <p:sp>
        <p:nvSpPr>
          <p:cNvPr id="4" name="Slide Number Placeholder 3">
            <a:extLst>
              <a:ext uri="{FF2B5EF4-FFF2-40B4-BE49-F238E27FC236}">
                <a16:creationId xmlns:a16="http://schemas.microsoft.com/office/drawing/2014/main" id="{7B0EF091-FCB6-580A-A983-9D2783E48A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11</a:t>
            </a:fld>
            <a:endParaRPr lang="hr-HR"/>
          </a:p>
        </p:txBody>
      </p:sp>
      <p:pic>
        <p:nvPicPr>
          <p:cNvPr id="6" name="Picture 5">
            <a:extLst>
              <a:ext uri="{FF2B5EF4-FFF2-40B4-BE49-F238E27FC236}">
                <a16:creationId xmlns:a16="http://schemas.microsoft.com/office/drawing/2014/main" id="{95F4D461-7374-48A1-4011-A997CC9933B6}"/>
              </a:ext>
            </a:extLst>
          </p:cNvPr>
          <p:cNvPicPr>
            <a:picLocks noChangeAspect="1"/>
          </p:cNvPicPr>
          <p:nvPr/>
        </p:nvPicPr>
        <p:blipFill>
          <a:blip r:embed="rId2"/>
          <a:stretch>
            <a:fillRect/>
          </a:stretch>
        </p:blipFill>
        <p:spPr>
          <a:xfrm>
            <a:off x="1358966" y="1763786"/>
            <a:ext cx="6426067" cy="4592565"/>
          </a:xfrm>
          <a:prstGeom prst="rect">
            <a:avLst/>
          </a:prstGeom>
        </p:spPr>
      </p:pic>
      <p:pic>
        <p:nvPicPr>
          <p:cNvPr id="11" name="Picture 10">
            <a:extLst>
              <a:ext uri="{FF2B5EF4-FFF2-40B4-BE49-F238E27FC236}">
                <a16:creationId xmlns:a16="http://schemas.microsoft.com/office/drawing/2014/main" id="{484C4A14-8883-3EAC-C377-B506280A2628}"/>
              </a:ext>
            </a:extLst>
          </p:cNvPr>
          <p:cNvPicPr>
            <a:picLocks noChangeAspect="1"/>
          </p:cNvPicPr>
          <p:nvPr/>
        </p:nvPicPr>
        <p:blipFill>
          <a:blip r:embed="rId3"/>
          <a:stretch>
            <a:fillRect/>
          </a:stretch>
        </p:blipFill>
        <p:spPr>
          <a:xfrm>
            <a:off x="4807036" y="3569951"/>
            <a:ext cx="3708314" cy="1228052"/>
          </a:xfrm>
          <a:prstGeom prst="rect">
            <a:avLst/>
          </a:prstGeom>
        </p:spPr>
      </p:pic>
      <p:sp>
        <p:nvSpPr>
          <p:cNvPr id="13" name="TextBox 12">
            <a:extLst>
              <a:ext uri="{FF2B5EF4-FFF2-40B4-BE49-F238E27FC236}">
                <a16:creationId xmlns:a16="http://schemas.microsoft.com/office/drawing/2014/main" id="{4856A4B3-B5D3-9B6B-1BB0-065E7C253758}"/>
              </a:ext>
            </a:extLst>
          </p:cNvPr>
          <p:cNvSpPr txBox="1"/>
          <p:nvPr/>
        </p:nvSpPr>
        <p:spPr>
          <a:xfrm>
            <a:off x="4811698" y="5127615"/>
            <a:ext cx="2630848" cy="523220"/>
          </a:xfrm>
          <a:prstGeom prst="rect">
            <a:avLst/>
          </a:prstGeom>
          <a:noFill/>
        </p:spPr>
        <p:txBody>
          <a:bodyPr wrap="none" rtlCol="0">
            <a:spAutoFit/>
          </a:bodyPr>
          <a:lstStyle/>
          <a:p>
            <a:r>
              <a:rPr lang="en-US" dirty="0"/>
              <a:t>Data: Young &amp; Mangold 1994</a:t>
            </a:r>
          </a:p>
          <a:p>
            <a:r>
              <a:rPr lang="en-US" i="1" dirty="0"/>
              <a:t>Marine Biology</a:t>
            </a:r>
            <a:r>
              <a:rPr lang="en-US" dirty="0"/>
              <a:t>, </a:t>
            </a:r>
            <a:r>
              <a:rPr lang="en-US" b="1" dirty="0"/>
              <a:t>119</a:t>
            </a:r>
            <a:r>
              <a:rPr lang="en-US" dirty="0"/>
              <a:t>: 413--421</a:t>
            </a:r>
            <a:endParaRPr lang="en-NL" dirty="0"/>
          </a:p>
        </p:txBody>
      </p:sp>
      <p:sp>
        <p:nvSpPr>
          <p:cNvPr id="14" name="TextBox 13">
            <a:extLst>
              <a:ext uri="{FF2B5EF4-FFF2-40B4-BE49-F238E27FC236}">
                <a16:creationId xmlns:a16="http://schemas.microsoft.com/office/drawing/2014/main" id="{90A27875-7457-C900-F9C8-2C2C55354CA0}"/>
              </a:ext>
            </a:extLst>
          </p:cNvPr>
          <p:cNvSpPr txBox="1"/>
          <p:nvPr/>
        </p:nvSpPr>
        <p:spPr>
          <a:xfrm>
            <a:off x="2586183" y="1884213"/>
            <a:ext cx="2446504" cy="461665"/>
          </a:xfrm>
          <a:prstGeom prst="rect">
            <a:avLst/>
          </a:prstGeom>
          <a:noFill/>
        </p:spPr>
        <p:txBody>
          <a:bodyPr wrap="none" rtlCol="0">
            <a:spAutoFit/>
          </a:bodyPr>
          <a:lstStyle/>
          <a:p>
            <a:r>
              <a:rPr lang="en-US" sz="2400" i="1" dirty="0" err="1"/>
              <a:t>Abralia</a:t>
            </a:r>
            <a:r>
              <a:rPr lang="en-US" sz="2400" i="1" dirty="0"/>
              <a:t> </a:t>
            </a:r>
            <a:r>
              <a:rPr lang="en-US" sz="2400" i="1" dirty="0" err="1"/>
              <a:t>trigonura</a:t>
            </a:r>
            <a:endParaRPr lang="en-NL" sz="2400" i="1" dirty="0"/>
          </a:p>
        </p:txBody>
      </p:sp>
      <p:sp>
        <p:nvSpPr>
          <p:cNvPr id="15" name="TextBox 14">
            <a:extLst>
              <a:ext uri="{FF2B5EF4-FFF2-40B4-BE49-F238E27FC236}">
                <a16:creationId xmlns:a16="http://schemas.microsoft.com/office/drawing/2014/main" id="{EB32C9D8-C583-9DD7-D70A-D77EAB1A4BB4}"/>
              </a:ext>
            </a:extLst>
          </p:cNvPr>
          <p:cNvSpPr txBox="1"/>
          <p:nvPr/>
        </p:nvSpPr>
        <p:spPr>
          <a:xfrm>
            <a:off x="7264404" y="4816762"/>
            <a:ext cx="1269899" cy="307777"/>
          </a:xfrm>
          <a:prstGeom prst="rect">
            <a:avLst/>
          </a:prstGeom>
          <a:noFill/>
        </p:spPr>
        <p:txBody>
          <a:bodyPr wrap="none" rtlCol="0">
            <a:spAutoFit/>
          </a:bodyPr>
          <a:lstStyle/>
          <a:p>
            <a:r>
              <a:rPr lang="en-US" dirty="0"/>
              <a:t>Photo: </a:t>
            </a:r>
            <a:r>
              <a:rPr lang="en-US" dirty="0" err="1"/>
              <a:t>tolweb</a:t>
            </a:r>
            <a:endParaRPr lang="en-NL" dirty="0"/>
          </a:p>
        </p:txBody>
      </p:sp>
      <p:sp>
        <p:nvSpPr>
          <p:cNvPr id="3" name="TextBox 2">
            <a:extLst>
              <a:ext uri="{FF2B5EF4-FFF2-40B4-BE49-F238E27FC236}">
                <a16:creationId xmlns:a16="http://schemas.microsoft.com/office/drawing/2014/main" id="{1E966F12-3BC6-98F2-23F0-5F8B399AE698}"/>
              </a:ext>
            </a:extLst>
          </p:cNvPr>
          <p:cNvSpPr txBox="1"/>
          <p:nvPr/>
        </p:nvSpPr>
        <p:spPr>
          <a:xfrm>
            <a:off x="557940" y="6478293"/>
            <a:ext cx="7954422" cy="307777"/>
          </a:xfrm>
          <a:prstGeom prst="rect">
            <a:avLst/>
          </a:prstGeom>
          <a:noFill/>
        </p:spPr>
        <p:txBody>
          <a:bodyPr wrap="none" rtlCol="0">
            <a:spAutoFit/>
          </a:bodyPr>
          <a:lstStyle/>
          <a:p>
            <a:r>
              <a:rPr lang="en-US" dirty="0"/>
              <a:t>Many cephalopods accelerate till puberty; shelled species do not accelerate (</a:t>
            </a:r>
            <a:r>
              <a:rPr lang="en-US" i="1" dirty="0"/>
              <a:t>Nautilus, </a:t>
            </a:r>
            <a:r>
              <a:rPr lang="en-US" i="1" dirty="0" err="1"/>
              <a:t>Argonauta</a:t>
            </a:r>
            <a:r>
              <a:rPr lang="en-US" dirty="0"/>
              <a:t>)</a:t>
            </a:r>
            <a:endParaRPr lang="en-NL" dirty="0"/>
          </a:p>
        </p:txBody>
      </p:sp>
    </p:spTree>
    <p:extLst>
      <p:ext uri="{BB962C8B-B14F-4D97-AF65-F5344CB8AC3E}">
        <p14:creationId xmlns:p14="http://schemas.microsoft.com/office/powerpoint/2010/main" val="168028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685CE3-B0AE-2DB9-E793-DE5514CE3C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12</a:t>
            </a:fld>
            <a:endParaRPr lang="hr-HR"/>
          </a:p>
        </p:txBody>
      </p:sp>
      <p:pic>
        <p:nvPicPr>
          <p:cNvPr id="4" name="Picture 3">
            <a:extLst>
              <a:ext uri="{FF2B5EF4-FFF2-40B4-BE49-F238E27FC236}">
                <a16:creationId xmlns:a16="http://schemas.microsoft.com/office/drawing/2014/main" id="{4AB8825A-8C26-13A4-8943-498188F083D0}"/>
              </a:ext>
            </a:extLst>
          </p:cNvPr>
          <p:cNvPicPr>
            <a:picLocks noChangeAspect="1"/>
          </p:cNvPicPr>
          <p:nvPr/>
        </p:nvPicPr>
        <p:blipFill>
          <a:blip r:embed="rId2"/>
          <a:stretch>
            <a:fillRect/>
          </a:stretch>
        </p:blipFill>
        <p:spPr>
          <a:xfrm>
            <a:off x="1351985" y="2005233"/>
            <a:ext cx="6440030" cy="2110169"/>
          </a:xfrm>
          <a:prstGeom prst="rect">
            <a:avLst/>
          </a:prstGeom>
        </p:spPr>
      </p:pic>
      <p:sp>
        <p:nvSpPr>
          <p:cNvPr id="5" name="TextBox 4">
            <a:extLst>
              <a:ext uri="{FF2B5EF4-FFF2-40B4-BE49-F238E27FC236}">
                <a16:creationId xmlns:a16="http://schemas.microsoft.com/office/drawing/2014/main" id="{1D67D150-0C06-F054-290A-8E260BD580A2}"/>
              </a:ext>
            </a:extLst>
          </p:cNvPr>
          <p:cNvSpPr txBox="1"/>
          <p:nvPr/>
        </p:nvSpPr>
        <p:spPr>
          <a:xfrm>
            <a:off x="854238" y="4974266"/>
            <a:ext cx="7776488" cy="523220"/>
          </a:xfrm>
          <a:prstGeom prst="rect">
            <a:avLst/>
          </a:prstGeom>
          <a:noFill/>
        </p:spPr>
        <p:txBody>
          <a:bodyPr wrap="none" rtlCol="0">
            <a:spAutoFit/>
          </a:bodyPr>
          <a:lstStyle/>
          <a:p>
            <a:r>
              <a:rPr lang="en-US" dirty="0"/>
              <a:t>Energetics is rather similar after acceleration, so large acceleration factor means slow start</a:t>
            </a:r>
          </a:p>
          <a:p>
            <a:r>
              <a:rPr lang="en-US" dirty="0"/>
              <a:t>Acceleration might be linked to life history pattern: slow start in warm waters, when food is scars</a:t>
            </a:r>
          </a:p>
        </p:txBody>
      </p:sp>
      <p:sp>
        <p:nvSpPr>
          <p:cNvPr id="6" name="TextBox 5">
            <a:extLst>
              <a:ext uri="{FF2B5EF4-FFF2-40B4-BE49-F238E27FC236}">
                <a16:creationId xmlns:a16="http://schemas.microsoft.com/office/drawing/2014/main" id="{9E64425A-4880-25DD-3540-AF8153F4D3AB}"/>
              </a:ext>
            </a:extLst>
          </p:cNvPr>
          <p:cNvSpPr txBox="1"/>
          <p:nvPr/>
        </p:nvSpPr>
        <p:spPr>
          <a:xfrm>
            <a:off x="1332857" y="1301858"/>
            <a:ext cx="6551794" cy="400110"/>
          </a:xfrm>
          <a:prstGeom prst="rect">
            <a:avLst/>
          </a:prstGeom>
          <a:noFill/>
        </p:spPr>
        <p:txBody>
          <a:bodyPr wrap="none" rtlCol="0">
            <a:spAutoFit/>
          </a:bodyPr>
          <a:lstStyle/>
          <a:p>
            <a:r>
              <a:rPr lang="en-US" sz="2000" dirty="0"/>
              <a:t>Demersal </a:t>
            </a:r>
            <a:r>
              <a:rPr lang="en-US" sz="2000" dirty="0" err="1"/>
              <a:t>Eupercaria</a:t>
            </a:r>
            <a:r>
              <a:rPr lang="en-US" sz="2000" dirty="0"/>
              <a:t> members in Mediterranean waters</a:t>
            </a:r>
            <a:endParaRPr lang="en-NL" sz="2000" dirty="0"/>
          </a:p>
        </p:txBody>
      </p:sp>
      <p:sp>
        <p:nvSpPr>
          <p:cNvPr id="7" name="TextBox 6">
            <a:extLst>
              <a:ext uri="{FF2B5EF4-FFF2-40B4-BE49-F238E27FC236}">
                <a16:creationId xmlns:a16="http://schemas.microsoft.com/office/drawing/2014/main" id="{65C99A03-524B-C876-E887-63EC48EBFF28}"/>
              </a:ext>
            </a:extLst>
          </p:cNvPr>
          <p:cNvSpPr txBox="1"/>
          <p:nvPr/>
        </p:nvSpPr>
        <p:spPr>
          <a:xfrm>
            <a:off x="6457950" y="5916724"/>
            <a:ext cx="1584088" cy="461665"/>
          </a:xfrm>
          <a:prstGeom prst="rect">
            <a:avLst/>
          </a:prstGeom>
          <a:noFill/>
        </p:spPr>
        <p:txBody>
          <a:bodyPr wrap="none" rtlCol="0">
            <a:spAutoFit/>
          </a:bodyPr>
          <a:lstStyle/>
          <a:p>
            <a:r>
              <a:rPr lang="en-US" sz="1200" dirty="0"/>
              <a:t>Lika et al 2014</a:t>
            </a:r>
          </a:p>
          <a:p>
            <a:r>
              <a:rPr lang="en-US" sz="1200" i="1" dirty="0"/>
              <a:t>J Sea Res </a:t>
            </a:r>
            <a:r>
              <a:rPr lang="en-US" sz="1200" b="1" dirty="0"/>
              <a:t>94</a:t>
            </a:r>
            <a:r>
              <a:rPr lang="en-US" sz="1200" dirty="0"/>
              <a:t>: 37-46</a:t>
            </a:r>
            <a:endParaRPr lang="en-NL" sz="1200" dirty="0"/>
          </a:p>
        </p:txBody>
      </p:sp>
      <p:sp>
        <p:nvSpPr>
          <p:cNvPr id="8" name="Title 1">
            <a:extLst>
              <a:ext uri="{FF2B5EF4-FFF2-40B4-BE49-F238E27FC236}">
                <a16:creationId xmlns:a16="http://schemas.microsoft.com/office/drawing/2014/main" id="{7C5DC5B9-3DF4-64D4-7220-3A9184E449E5}"/>
              </a:ext>
            </a:extLst>
          </p:cNvPr>
          <p:cNvSpPr txBox="1">
            <a:spLocks/>
          </p:cNvSpPr>
          <p:nvPr/>
        </p:nvSpPr>
        <p:spPr>
          <a:xfrm>
            <a:off x="1109621" y="365126"/>
            <a:ext cx="6724771" cy="63346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solidFill>
                  <a:schemeClr val="accent1"/>
                </a:solidFill>
              </a:rPr>
              <a:t>Life history might affect acceleration</a:t>
            </a:r>
            <a:endParaRPr lang="en-NL" sz="3200" dirty="0">
              <a:solidFill>
                <a:schemeClr val="accent1"/>
              </a:solidFill>
            </a:endParaRPr>
          </a:p>
        </p:txBody>
      </p:sp>
    </p:spTree>
    <p:extLst>
      <p:ext uri="{BB962C8B-B14F-4D97-AF65-F5344CB8AC3E}">
        <p14:creationId xmlns:p14="http://schemas.microsoft.com/office/powerpoint/2010/main" val="180223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DF3E44-77F5-15C8-6FC7-D2EEC3CC6D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13</a:t>
            </a:fld>
            <a:endParaRPr lang="hr-HR"/>
          </a:p>
        </p:txBody>
      </p:sp>
      <p:pic>
        <p:nvPicPr>
          <p:cNvPr id="6" name="Picture 5">
            <a:extLst>
              <a:ext uri="{FF2B5EF4-FFF2-40B4-BE49-F238E27FC236}">
                <a16:creationId xmlns:a16="http://schemas.microsoft.com/office/drawing/2014/main" id="{6D1D2695-4DDD-F008-8603-A01631BBC8B3}"/>
              </a:ext>
            </a:extLst>
          </p:cNvPr>
          <p:cNvPicPr>
            <a:picLocks noChangeAspect="1"/>
          </p:cNvPicPr>
          <p:nvPr/>
        </p:nvPicPr>
        <p:blipFill>
          <a:blip r:embed="rId2"/>
          <a:stretch>
            <a:fillRect/>
          </a:stretch>
        </p:blipFill>
        <p:spPr>
          <a:xfrm>
            <a:off x="268765" y="1372947"/>
            <a:ext cx="4596444" cy="3447332"/>
          </a:xfrm>
          <a:prstGeom prst="rect">
            <a:avLst/>
          </a:prstGeom>
        </p:spPr>
      </p:pic>
      <p:pic>
        <p:nvPicPr>
          <p:cNvPr id="8" name="Picture 7">
            <a:extLst>
              <a:ext uri="{FF2B5EF4-FFF2-40B4-BE49-F238E27FC236}">
                <a16:creationId xmlns:a16="http://schemas.microsoft.com/office/drawing/2014/main" id="{ADA687E3-4ACF-6050-3531-456E95EABE5A}"/>
              </a:ext>
            </a:extLst>
          </p:cNvPr>
          <p:cNvPicPr>
            <a:picLocks noChangeAspect="1"/>
          </p:cNvPicPr>
          <p:nvPr/>
        </p:nvPicPr>
        <p:blipFill>
          <a:blip r:embed="rId3"/>
          <a:stretch>
            <a:fillRect/>
          </a:stretch>
        </p:blipFill>
        <p:spPr>
          <a:xfrm>
            <a:off x="4618500" y="1544020"/>
            <a:ext cx="4677903" cy="3508427"/>
          </a:xfrm>
          <a:prstGeom prst="rect">
            <a:avLst/>
          </a:prstGeom>
        </p:spPr>
      </p:pic>
      <p:sp>
        <p:nvSpPr>
          <p:cNvPr id="11" name="TextBox 10">
            <a:extLst>
              <a:ext uri="{FF2B5EF4-FFF2-40B4-BE49-F238E27FC236}">
                <a16:creationId xmlns:a16="http://schemas.microsoft.com/office/drawing/2014/main" id="{77FEA500-BC53-95C8-43A0-8E3AB7F19B92}"/>
              </a:ext>
            </a:extLst>
          </p:cNvPr>
          <p:cNvSpPr txBox="1"/>
          <p:nvPr/>
        </p:nvSpPr>
        <p:spPr>
          <a:xfrm>
            <a:off x="1038390" y="5166749"/>
            <a:ext cx="3225563" cy="307777"/>
          </a:xfrm>
          <a:prstGeom prst="rect">
            <a:avLst/>
          </a:prstGeom>
          <a:noFill/>
        </p:spPr>
        <p:txBody>
          <a:bodyPr wrap="none" rtlCol="0">
            <a:spAutoFit/>
          </a:bodyPr>
          <a:lstStyle/>
          <a:p>
            <a:r>
              <a:rPr lang="en-US" dirty="0" err="1"/>
              <a:t>Gompertz</a:t>
            </a:r>
            <a:r>
              <a:rPr lang="en-US" dirty="0"/>
              <a:t> growth curve </a:t>
            </a:r>
            <a:r>
              <a:rPr lang="en-NL" dirty="0"/>
              <a:t>(1779–1865)</a:t>
            </a:r>
          </a:p>
        </p:txBody>
      </p:sp>
      <p:sp>
        <p:nvSpPr>
          <p:cNvPr id="12" name="TextBox 11">
            <a:extLst>
              <a:ext uri="{FF2B5EF4-FFF2-40B4-BE49-F238E27FC236}">
                <a16:creationId xmlns:a16="http://schemas.microsoft.com/office/drawing/2014/main" id="{115804DC-4629-2920-0C29-4717F80EDDBD}"/>
              </a:ext>
            </a:extLst>
          </p:cNvPr>
          <p:cNvSpPr txBox="1"/>
          <p:nvPr/>
        </p:nvSpPr>
        <p:spPr>
          <a:xfrm>
            <a:off x="604432" y="441702"/>
            <a:ext cx="7289175" cy="584775"/>
          </a:xfrm>
          <a:prstGeom prst="rect">
            <a:avLst/>
          </a:prstGeom>
          <a:noFill/>
        </p:spPr>
        <p:txBody>
          <a:bodyPr wrap="none" rtlCol="0">
            <a:spAutoFit/>
          </a:bodyPr>
          <a:lstStyle/>
          <a:p>
            <a:r>
              <a:rPr lang="en-US" sz="3200" dirty="0" err="1">
                <a:solidFill>
                  <a:schemeClr val="accent1"/>
                </a:solidFill>
              </a:rPr>
              <a:t>Gompertz</a:t>
            </a:r>
            <a:r>
              <a:rPr lang="en-US" sz="3200" dirty="0">
                <a:solidFill>
                  <a:schemeClr val="accent1"/>
                </a:solidFill>
              </a:rPr>
              <a:t>  expo-von </a:t>
            </a:r>
            <a:r>
              <a:rPr lang="en-US" sz="3200" dirty="0" err="1">
                <a:solidFill>
                  <a:schemeClr val="accent1"/>
                </a:solidFill>
              </a:rPr>
              <a:t>Bertalanffy</a:t>
            </a:r>
            <a:r>
              <a:rPr lang="en-US" sz="3200" dirty="0">
                <a:solidFill>
                  <a:schemeClr val="accent1"/>
                </a:solidFill>
              </a:rPr>
              <a:t> curves</a:t>
            </a:r>
            <a:endParaRPr lang="en-NL" sz="3200" dirty="0">
              <a:solidFill>
                <a:schemeClr val="accent1"/>
              </a:solidFill>
            </a:endParaRPr>
          </a:p>
        </p:txBody>
      </p:sp>
      <p:pic>
        <p:nvPicPr>
          <p:cNvPr id="16" name="Picture 15">
            <a:extLst>
              <a:ext uri="{FF2B5EF4-FFF2-40B4-BE49-F238E27FC236}">
                <a16:creationId xmlns:a16="http://schemas.microsoft.com/office/drawing/2014/main" id="{E2B749B8-D1BB-28CF-0CD4-C1C2CF2978B7}"/>
              </a:ext>
            </a:extLst>
          </p:cNvPr>
          <p:cNvPicPr>
            <a:picLocks noChangeAspect="1"/>
          </p:cNvPicPr>
          <p:nvPr/>
        </p:nvPicPr>
        <p:blipFill>
          <a:blip r:embed="rId4"/>
          <a:stretch>
            <a:fillRect/>
          </a:stretch>
        </p:blipFill>
        <p:spPr>
          <a:xfrm>
            <a:off x="1136748" y="5545900"/>
            <a:ext cx="2582845" cy="275096"/>
          </a:xfrm>
          <a:prstGeom prst="rect">
            <a:avLst/>
          </a:prstGeom>
        </p:spPr>
      </p:pic>
      <p:sp>
        <p:nvSpPr>
          <p:cNvPr id="20" name="TextBox 19">
            <a:extLst>
              <a:ext uri="{FF2B5EF4-FFF2-40B4-BE49-F238E27FC236}">
                <a16:creationId xmlns:a16="http://schemas.microsoft.com/office/drawing/2014/main" id="{21611EEA-C534-AF9A-3C33-1A9B5A40061C}"/>
              </a:ext>
            </a:extLst>
          </p:cNvPr>
          <p:cNvSpPr txBox="1"/>
          <p:nvPr/>
        </p:nvSpPr>
        <p:spPr>
          <a:xfrm>
            <a:off x="4618500" y="5171112"/>
            <a:ext cx="3720890" cy="307777"/>
          </a:xfrm>
          <a:prstGeom prst="rect">
            <a:avLst/>
          </a:prstGeom>
          <a:noFill/>
        </p:spPr>
        <p:txBody>
          <a:bodyPr wrap="none" rtlCol="0">
            <a:spAutoFit/>
          </a:bodyPr>
          <a:lstStyle/>
          <a:p>
            <a:r>
              <a:rPr lang="en-US" dirty="0"/>
              <a:t>Expo-von </a:t>
            </a:r>
            <a:r>
              <a:rPr lang="en-US" dirty="0" err="1"/>
              <a:t>Bertalanffy</a:t>
            </a:r>
            <a:r>
              <a:rPr lang="en-US" dirty="0"/>
              <a:t> (= </a:t>
            </a:r>
            <a:r>
              <a:rPr lang="en-US" dirty="0" err="1"/>
              <a:t>Pütter</a:t>
            </a:r>
            <a:r>
              <a:rPr lang="en-US" dirty="0"/>
              <a:t>) growth curve</a:t>
            </a:r>
            <a:endParaRPr lang="en-NL" dirty="0"/>
          </a:p>
        </p:txBody>
      </p:sp>
      <p:pic>
        <p:nvPicPr>
          <p:cNvPr id="24" name="Picture 23">
            <a:extLst>
              <a:ext uri="{FF2B5EF4-FFF2-40B4-BE49-F238E27FC236}">
                <a16:creationId xmlns:a16="http://schemas.microsoft.com/office/drawing/2014/main" id="{A234A67B-7010-4D7C-241A-14E26CB1EC49}"/>
              </a:ext>
            </a:extLst>
          </p:cNvPr>
          <p:cNvPicPr>
            <a:picLocks noChangeAspect="1"/>
          </p:cNvPicPr>
          <p:nvPr/>
        </p:nvPicPr>
        <p:blipFill>
          <a:blip r:embed="rId5"/>
          <a:stretch>
            <a:fillRect/>
          </a:stretch>
        </p:blipFill>
        <p:spPr>
          <a:xfrm>
            <a:off x="4663498" y="5548392"/>
            <a:ext cx="4110029" cy="784030"/>
          </a:xfrm>
          <a:prstGeom prst="rect">
            <a:avLst/>
          </a:prstGeom>
        </p:spPr>
      </p:pic>
    </p:spTree>
    <p:extLst>
      <p:ext uri="{BB962C8B-B14F-4D97-AF65-F5344CB8AC3E}">
        <p14:creationId xmlns:p14="http://schemas.microsoft.com/office/powerpoint/2010/main" val="79565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hizocarpon_geographicum">
            <a:extLst>
              <a:ext uri="{FF2B5EF4-FFF2-40B4-BE49-F238E27FC236}">
                <a16:creationId xmlns:a16="http://schemas.microsoft.com/office/drawing/2014/main" id="{6207382A-2491-943C-BD45-599FFD239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E7D13D4E-3C82-6E4F-4A8C-E546178C8B54}"/>
              </a:ext>
            </a:extLst>
          </p:cNvPr>
          <p:cNvSpPr>
            <a:spLocks noGrp="1" noChangeArrowheads="1"/>
          </p:cNvSpPr>
          <p:nvPr>
            <p:ph type="title"/>
          </p:nvPr>
        </p:nvSpPr>
        <p:spPr>
          <a:xfrm>
            <a:off x="250825" y="188913"/>
            <a:ext cx="8893175" cy="1143000"/>
          </a:xfrm>
        </p:spPr>
        <p:txBody>
          <a:bodyPr/>
          <a:lstStyle/>
          <a:p>
            <a:pPr eaLnBrk="1" hangingPunct="1"/>
            <a:r>
              <a:rPr lang="en-US" altLang="nl-NL" dirty="0">
                <a:solidFill>
                  <a:schemeClr val="accent1"/>
                </a:solidFill>
                <a:latin typeface="Arial" panose="020B0604020202020204" pitchFamily="34" charset="0"/>
              </a:rPr>
              <a:t>Mixtures of changes in shape</a:t>
            </a:r>
            <a:endParaRPr lang="en-GB" altLang="nl-NL" sz="1800" dirty="0">
              <a:solidFill>
                <a:schemeClr val="accent1"/>
              </a:solidFill>
              <a:latin typeface="Arial" panose="020B0604020202020204" pitchFamily="34" charset="0"/>
            </a:endParaRPr>
          </a:p>
        </p:txBody>
      </p:sp>
      <p:pic>
        <p:nvPicPr>
          <p:cNvPr id="19460" name="Picture 4" descr="plant1">
            <a:extLst>
              <a:ext uri="{FF2B5EF4-FFF2-40B4-BE49-F238E27FC236}">
                <a16:creationId xmlns:a16="http://schemas.microsoft.com/office/drawing/2014/main" id="{4F95232D-4BBE-993E-8D05-EDA3C4B07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95800"/>
            <a:ext cx="709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plant2">
            <a:extLst>
              <a:ext uri="{FF2B5EF4-FFF2-40B4-BE49-F238E27FC236}">
                <a16:creationId xmlns:a16="http://schemas.microsoft.com/office/drawing/2014/main" id="{9A589C9A-92E2-0E66-424E-AEB75C809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114800"/>
            <a:ext cx="8477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plant3">
            <a:extLst>
              <a:ext uri="{FF2B5EF4-FFF2-40B4-BE49-F238E27FC236}">
                <a16:creationId xmlns:a16="http://schemas.microsoft.com/office/drawing/2014/main" id="{AEFFD700-685F-E2FB-5B87-E2492A2338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962400"/>
            <a:ext cx="11890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plant4">
            <a:extLst>
              <a:ext uri="{FF2B5EF4-FFF2-40B4-BE49-F238E27FC236}">
                <a16:creationId xmlns:a16="http://schemas.microsoft.com/office/drawing/2014/main" id="{FFCBAC92-D028-3AAD-6F06-33BEDBAC82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810000"/>
            <a:ext cx="14255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plant5">
            <a:extLst>
              <a:ext uri="{FF2B5EF4-FFF2-40B4-BE49-F238E27FC236}">
                <a16:creationId xmlns:a16="http://schemas.microsoft.com/office/drawing/2014/main" id="{52275F70-27F1-1A86-A9AF-FE9CB71638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3450" y="3719513"/>
            <a:ext cx="1393825"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plant6">
            <a:extLst>
              <a:ext uri="{FF2B5EF4-FFF2-40B4-BE49-F238E27FC236}">
                <a16:creationId xmlns:a16="http://schemas.microsoft.com/office/drawing/2014/main" id="{ED9220EF-4DD5-5C66-818C-3658EFCBD6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3500" y="3352800"/>
            <a:ext cx="12319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0">
            <a:extLst>
              <a:ext uri="{FF2B5EF4-FFF2-40B4-BE49-F238E27FC236}">
                <a16:creationId xmlns:a16="http://schemas.microsoft.com/office/drawing/2014/main" id="{79B0EEEC-F8BE-51F9-FE25-5923AE542CD6}"/>
              </a:ext>
            </a:extLst>
          </p:cNvPr>
          <p:cNvSpPr txBox="1">
            <a:spLocks noChangeArrowheads="1"/>
          </p:cNvSpPr>
          <p:nvPr/>
        </p:nvSpPr>
        <p:spPr bwMode="auto">
          <a:xfrm>
            <a:off x="3249613" y="1598613"/>
            <a:ext cx="4948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sz="2400">
                <a:latin typeface="Arial" panose="020B0604020202020204" pitchFamily="34" charset="0"/>
              </a:rPr>
              <a:t>Dynamic mixtures between morphs</a:t>
            </a:r>
            <a:endParaRPr lang="en-GB" altLang="nl-NL" sz="2400">
              <a:latin typeface="Arial" panose="020B0604020202020204" pitchFamily="34" charset="0"/>
            </a:endParaRPr>
          </a:p>
        </p:txBody>
      </p:sp>
      <p:sp>
        <p:nvSpPr>
          <p:cNvPr id="19467" name="Text Box 11">
            <a:extLst>
              <a:ext uri="{FF2B5EF4-FFF2-40B4-BE49-F238E27FC236}">
                <a16:creationId xmlns:a16="http://schemas.microsoft.com/office/drawing/2014/main" id="{B0C3AA72-9366-9F7B-EA37-1981621C1E76}"/>
              </a:ext>
            </a:extLst>
          </p:cNvPr>
          <p:cNvSpPr txBox="1">
            <a:spLocks noChangeArrowheads="1"/>
          </p:cNvSpPr>
          <p:nvPr/>
        </p:nvSpPr>
        <p:spPr bwMode="auto">
          <a:xfrm>
            <a:off x="1433592" y="3624263"/>
            <a:ext cx="17668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dirty="0">
                <a:solidFill>
                  <a:schemeClr val="bg1"/>
                </a:solidFill>
                <a:latin typeface="Arial" panose="020B0604020202020204" pitchFamily="34" charset="0"/>
              </a:rPr>
              <a:t>Lichen</a:t>
            </a:r>
            <a:r>
              <a:rPr lang="en-US" altLang="nl-NL" i="1" dirty="0">
                <a:solidFill>
                  <a:schemeClr val="bg1"/>
                </a:solidFill>
                <a:latin typeface="Arial" panose="020B0604020202020204" pitchFamily="34" charset="0"/>
              </a:rPr>
              <a:t> </a:t>
            </a:r>
            <a:r>
              <a:rPr lang="en-US" altLang="nl-NL" i="1" dirty="0" err="1">
                <a:solidFill>
                  <a:schemeClr val="bg1"/>
                </a:solidFill>
                <a:latin typeface="Arial" panose="020B0604020202020204" pitchFamily="34" charset="0"/>
              </a:rPr>
              <a:t>Rhizocarpon</a:t>
            </a:r>
            <a:endParaRPr lang="en-GB" altLang="nl-NL" i="1" dirty="0">
              <a:solidFill>
                <a:schemeClr val="bg1"/>
              </a:solidFill>
              <a:latin typeface="Arial" panose="020B0604020202020204" pitchFamily="34" charset="0"/>
            </a:endParaRPr>
          </a:p>
        </p:txBody>
      </p:sp>
      <p:sp>
        <p:nvSpPr>
          <p:cNvPr id="19468" name="Text Box 12">
            <a:extLst>
              <a:ext uri="{FF2B5EF4-FFF2-40B4-BE49-F238E27FC236}">
                <a16:creationId xmlns:a16="http://schemas.microsoft.com/office/drawing/2014/main" id="{B8FC99BC-4B46-9897-789B-415C11FACF5C}"/>
              </a:ext>
            </a:extLst>
          </p:cNvPr>
          <p:cNvSpPr txBox="1">
            <a:spLocks noChangeArrowheads="1"/>
          </p:cNvSpPr>
          <p:nvPr/>
        </p:nvSpPr>
        <p:spPr bwMode="auto">
          <a:xfrm>
            <a:off x="3200400" y="2401888"/>
            <a:ext cx="275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sz="2400">
                <a:latin typeface="Arial" panose="020B0604020202020204" pitchFamily="34" charset="0"/>
              </a:rPr>
              <a:t>V1-         V0-morph</a:t>
            </a:r>
            <a:endParaRPr lang="en-GB" altLang="nl-NL" sz="2400">
              <a:latin typeface="Arial" panose="020B0604020202020204" pitchFamily="34" charset="0"/>
            </a:endParaRPr>
          </a:p>
        </p:txBody>
      </p:sp>
      <p:sp>
        <p:nvSpPr>
          <p:cNvPr id="19469" name="Line 13">
            <a:extLst>
              <a:ext uri="{FF2B5EF4-FFF2-40B4-BE49-F238E27FC236}">
                <a16:creationId xmlns:a16="http://schemas.microsoft.com/office/drawing/2014/main" id="{1D50A617-431C-42CA-507D-0D6F6097BFD8}"/>
              </a:ext>
            </a:extLst>
          </p:cNvPr>
          <p:cNvSpPr>
            <a:spLocks noChangeShapeType="1"/>
          </p:cNvSpPr>
          <p:nvPr/>
        </p:nvSpPr>
        <p:spPr bwMode="auto">
          <a:xfrm>
            <a:off x="3962400" y="2667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19470" name="Text Box 14">
            <a:extLst>
              <a:ext uri="{FF2B5EF4-FFF2-40B4-BE49-F238E27FC236}">
                <a16:creationId xmlns:a16="http://schemas.microsoft.com/office/drawing/2014/main" id="{107DDA15-09B5-C39A-61F9-5A7DC5CD4539}"/>
              </a:ext>
            </a:extLst>
          </p:cNvPr>
          <p:cNvSpPr txBox="1">
            <a:spLocks noChangeArrowheads="1"/>
          </p:cNvSpPr>
          <p:nvPr/>
        </p:nvSpPr>
        <p:spPr bwMode="auto">
          <a:xfrm>
            <a:off x="762000" y="6170613"/>
            <a:ext cx="804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sz="2400">
                <a:latin typeface="Arial" panose="020B0604020202020204" pitchFamily="34" charset="0"/>
              </a:rPr>
              <a:t>V1-                               iso-                                   V0-morph</a:t>
            </a:r>
            <a:endParaRPr lang="en-GB" altLang="nl-NL" sz="2400">
              <a:latin typeface="Arial" panose="020B0604020202020204" pitchFamily="34" charset="0"/>
            </a:endParaRPr>
          </a:p>
        </p:txBody>
      </p:sp>
      <p:sp>
        <p:nvSpPr>
          <p:cNvPr id="19471" name="Line 15">
            <a:extLst>
              <a:ext uri="{FF2B5EF4-FFF2-40B4-BE49-F238E27FC236}">
                <a16:creationId xmlns:a16="http://schemas.microsoft.com/office/drawing/2014/main" id="{FEDB36DB-270D-2690-07C5-339D23148F75}"/>
              </a:ext>
            </a:extLst>
          </p:cNvPr>
          <p:cNvSpPr>
            <a:spLocks noChangeShapeType="1"/>
          </p:cNvSpPr>
          <p:nvPr/>
        </p:nvSpPr>
        <p:spPr bwMode="auto">
          <a:xfrm>
            <a:off x="1600200" y="6400800"/>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19472" name="Line 16">
            <a:extLst>
              <a:ext uri="{FF2B5EF4-FFF2-40B4-BE49-F238E27FC236}">
                <a16:creationId xmlns:a16="http://schemas.microsoft.com/office/drawing/2014/main" id="{B6ACE0D6-408E-B8B5-CD64-A73AA33D9683}"/>
              </a:ext>
            </a:extLst>
          </p:cNvPr>
          <p:cNvSpPr>
            <a:spLocks noChangeShapeType="1"/>
          </p:cNvSpPr>
          <p:nvPr/>
        </p:nvSpPr>
        <p:spPr bwMode="auto">
          <a:xfrm>
            <a:off x="5029200" y="6400800"/>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19473" name="Text Box 17">
            <a:extLst>
              <a:ext uri="{FF2B5EF4-FFF2-40B4-BE49-F238E27FC236}">
                <a16:creationId xmlns:a16="http://schemas.microsoft.com/office/drawing/2014/main" id="{D4852996-F0E1-2643-DAFF-B3E923BD4BA4}"/>
              </a:ext>
            </a:extLst>
          </p:cNvPr>
          <p:cNvSpPr txBox="1">
            <a:spLocks noChangeArrowheads="1"/>
          </p:cNvSpPr>
          <p:nvPr/>
        </p:nvSpPr>
        <p:spPr bwMode="auto">
          <a:xfrm>
            <a:off x="3146425" y="2803525"/>
            <a:ext cx="58245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outer annulus behaves as a V1-morph,</a:t>
            </a:r>
          </a:p>
          <a:p>
            <a:pPr eaLnBrk="1" hangingPunct="1"/>
            <a:r>
              <a:rPr lang="en-US" altLang="nl-NL" sz="1600">
                <a:latin typeface="Arial" panose="020B0604020202020204" pitchFamily="34" charset="0"/>
              </a:rPr>
              <a:t>    inner part as a V0-morph. Result: diameter increases </a:t>
            </a:r>
            <a:r>
              <a:rPr lang="en-US" altLang="nl-NL" sz="1600">
                <a:latin typeface="Arial" panose="020B0604020202020204" pitchFamily="34" charset="0"/>
                <a:sym typeface="Symbol" panose="05050102010706020507" pitchFamily="18" charset="2"/>
              </a:rPr>
              <a:t> time</a:t>
            </a:r>
            <a:endParaRPr lang="en-GB" altLang="nl-NL" sz="160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
            <a:extLst>
              <a:ext uri="{FF2B5EF4-FFF2-40B4-BE49-F238E27FC236}">
                <a16:creationId xmlns:a16="http://schemas.microsoft.com/office/drawing/2014/main" id="{D32D745F-DCEB-B3BB-5B3E-96C0D2C6D824}"/>
              </a:ext>
            </a:extLst>
          </p:cNvPr>
          <p:cNvGrpSpPr>
            <a:grpSpLocks/>
          </p:cNvGrpSpPr>
          <p:nvPr/>
        </p:nvGrpSpPr>
        <p:grpSpPr bwMode="auto">
          <a:xfrm>
            <a:off x="-114300" y="188913"/>
            <a:ext cx="9612313" cy="6858000"/>
            <a:chOff x="-113518" y="404664"/>
            <a:chExt cx="9612312" cy="6858000"/>
          </a:xfrm>
        </p:grpSpPr>
        <p:sp>
          <p:nvSpPr>
            <p:cNvPr id="38915" name="Rectangle 3">
              <a:extLst>
                <a:ext uri="{FF2B5EF4-FFF2-40B4-BE49-F238E27FC236}">
                  <a16:creationId xmlns:a16="http://schemas.microsoft.com/office/drawing/2014/main" id="{41597D4E-053F-38A9-D0E2-D9B130AE4EA2}"/>
                </a:ext>
              </a:extLst>
            </p:cNvPr>
            <p:cNvSpPr>
              <a:spLocks noChangeArrowheads="1"/>
            </p:cNvSpPr>
            <p:nvPr/>
          </p:nvSpPr>
          <p:spPr bwMode="auto">
            <a:xfrm>
              <a:off x="-113518" y="404664"/>
              <a:ext cx="9612312" cy="685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38916" name="Oval 5">
              <a:extLst>
                <a:ext uri="{FF2B5EF4-FFF2-40B4-BE49-F238E27FC236}">
                  <a16:creationId xmlns:a16="http://schemas.microsoft.com/office/drawing/2014/main" id="{0BE5D0C3-8573-8A66-00A7-DCCC7EA0C09E}"/>
                </a:ext>
              </a:extLst>
            </p:cNvPr>
            <p:cNvSpPr>
              <a:spLocks noChangeArrowheads="1"/>
            </p:cNvSpPr>
            <p:nvPr/>
          </p:nvSpPr>
          <p:spPr bwMode="auto">
            <a:xfrm>
              <a:off x="8335415" y="2890839"/>
              <a:ext cx="220168" cy="215900"/>
            </a:xfrm>
            <a:prstGeom prst="ellipse">
              <a:avLst/>
            </a:prstGeom>
            <a:solidFill>
              <a:srgbClr val="FFFF99"/>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38917" name="Text Box 6">
              <a:extLst>
                <a:ext uri="{FF2B5EF4-FFF2-40B4-BE49-F238E27FC236}">
                  <a16:creationId xmlns:a16="http://schemas.microsoft.com/office/drawing/2014/main" id="{08DDEA7A-FAEB-B72E-6B5E-3482BBDC099C}"/>
                </a:ext>
              </a:extLst>
            </p:cNvPr>
            <p:cNvSpPr txBox="1">
              <a:spLocks noChangeArrowheads="1"/>
            </p:cNvSpPr>
            <p:nvPr/>
          </p:nvSpPr>
          <p:spPr bwMode="auto">
            <a:xfrm>
              <a:off x="257176" y="4459289"/>
              <a:ext cx="132263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Cte</a:t>
              </a:r>
              <a:r>
                <a:rPr lang="en-US" altLang="nl-NL" sz="1600" b="1">
                  <a:solidFill>
                    <a:srgbClr val="0070C0"/>
                  </a:solidFill>
                  <a:latin typeface="Arial" panose="020B0604020202020204" pitchFamily="34" charset="0"/>
                </a:rPr>
                <a:t>nophora</a:t>
              </a:r>
              <a:endParaRPr lang="nl-NL" altLang="nl-NL" sz="1600" b="1">
                <a:solidFill>
                  <a:srgbClr val="0070C0"/>
                </a:solidFill>
                <a:latin typeface="Arial" panose="020B0604020202020204" pitchFamily="34" charset="0"/>
              </a:endParaRPr>
            </a:p>
          </p:txBody>
        </p:sp>
        <p:sp>
          <p:nvSpPr>
            <p:cNvPr id="38918" name="Text Box 7">
              <a:extLst>
                <a:ext uri="{FF2B5EF4-FFF2-40B4-BE49-F238E27FC236}">
                  <a16:creationId xmlns:a16="http://schemas.microsoft.com/office/drawing/2014/main" id="{7AEB6FEC-A6E3-91B8-259B-941F9EB78BCA}"/>
                </a:ext>
              </a:extLst>
            </p:cNvPr>
            <p:cNvSpPr txBox="1">
              <a:spLocks noChangeArrowheads="1"/>
            </p:cNvSpPr>
            <p:nvPr/>
          </p:nvSpPr>
          <p:spPr bwMode="auto">
            <a:xfrm>
              <a:off x="783314" y="4819651"/>
              <a:ext cx="100532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Cn</a:t>
              </a:r>
              <a:r>
                <a:rPr lang="en-US" altLang="nl-NL" sz="1600" b="1">
                  <a:solidFill>
                    <a:srgbClr val="0070C0"/>
                  </a:solidFill>
                  <a:latin typeface="Arial" panose="020B0604020202020204" pitchFamily="34" charset="0"/>
                </a:rPr>
                <a:t>id</a:t>
              </a:r>
              <a:r>
                <a:rPr lang="en-US" altLang="nl-NL" sz="1600" b="1">
                  <a:solidFill>
                    <a:srgbClr val="B41C9E"/>
                  </a:solidFill>
                  <a:latin typeface="Arial" panose="020B0604020202020204" pitchFamily="34" charset="0"/>
                </a:rPr>
                <a:t>ar</a:t>
              </a:r>
              <a:r>
                <a:rPr lang="en-US" altLang="nl-NL" sz="1600" b="1">
                  <a:solidFill>
                    <a:srgbClr val="FF0000"/>
                  </a:solidFill>
                  <a:latin typeface="Arial" panose="020B0604020202020204" pitchFamily="34" charset="0"/>
                </a:rPr>
                <a:t>ia</a:t>
              </a:r>
              <a:endParaRPr lang="nl-NL" altLang="nl-NL" sz="1600" b="1">
                <a:solidFill>
                  <a:srgbClr val="FF0000"/>
                </a:solidFill>
                <a:latin typeface="Arial" panose="020B0604020202020204" pitchFamily="34" charset="0"/>
              </a:endParaRPr>
            </a:p>
          </p:txBody>
        </p:sp>
        <p:sp>
          <p:nvSpPr>
            <p:cNvPr id="38919" name="Text Box 8">
              <a:extLst>
                <a:ext uri="{FF2B5EF4-FFF2-40B4-BE49-F238E27FC236}">
                  <a16:creationId xmlns:a16="http://schemas.microsoft.com/office/drawing/2014/main" id="{D6DB4CAF-0D2A-27E7-1542-939487A098F9}"/>
                </a:ext>
              </a:extLst>
            </p:cNvPr>
            <p:cNvSpPr txBox="1">
              <a:spLocks noChangeArrowheads="1"/>
            </p:cNvSpPr>
            <p:nvPr/>
          </p:nvSpPr>
          <p:spPr bwMode="auto">
            <a:xfrm>
              <a:off x="3193835" y="4437064"/>
              <a:ext cx="101989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Tunicata</a:t>
              </a:r>
              <a:endParaRPr lang="nl-NL" altLang="nl-NL" sz="1600" b="1">
                <a:latin typeface="Arial" panose="020B0604020202020204" pitchFamily="34" charset="0"/>
              </a:endParaRPr>
            </a:p>
          </p:txBody>
        </p:sp>
        <p:sp>
          <p:nvSpPr>
            <p:cNvPr id="38920" name="Text Box 9">
              <a:extLst>
                <a:ext uri="{FF2B5EF4-FFF2-40B4-BE49-F238E27FC236}">
                  <a16:creationId xmlns:a16="http://schemas.microsoft.com/office/drawing/2014/main" id="{EC99ECCC-C3CF-58FC-6FE8-3DB5C4D9E9BE}"/>
                </a:ext>
              </a:extLst>
            </p:cNvPr>
            <p:cNvSpPr txBox="1">
              <a:spLocks noChangeArrowheads="1"/>
            </p:cNvSpPr>
            <p:nvPr/>
          </p:nvSpPr>
          <p:spPr bwMode="auto">
            <a:xfrm>
              <a:off x="3708686" y="4964114"/>
              <a:ext cx="127892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600" b="1">
                  <a:latin typeface="Arial" panose="020B0604020202020204" pitchFamily="34" charset="0"/>
                </a:rPr>
                <a:t>Leptocardii</a:t>
              </a:r>
            </a:p>
          </p:txBody>
        </p:sp>
        <p:sp>
          <p:nvSpPr>
            <p:cNvPr id="38921" name="Text Box 10">
              <a:extLst>
                <a:ext uri="{FF2B5EF4-FFF2-40B4-BE49-F238E27FC236}">
                  <a16:creationId xmlns:a16="http://schemas.microsoft.com/office/drawing/2014/main" id="{AC9D2CD1-0E48-1D43-5EE6-DA8BB427A7F8}"/>
                </a:ext>
              </a:extLst>
            </p:cNvPr>
            <p:cNvSpPr txBox="1">
              <a:spLocks noChangeArrowheads="1"/>
            </p:cNvSpPr>
            <p:nvPr/>
          </p:nvSpPr>
          <p:spPr bwMode="auto">
            <a:xfrm>
              <a:off x="4516465" y="4005264"/>
              <a:ext cx="165126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Ec</a:t>
              </a:r>
              <a:r>
                <a:rPr lang="en-US" altLang="nl-NL" sz="1600" b="1">
                  <a:solidFill>
                    <a:schemeClr val="accent2"/>
                  </a:solidFill>
                  <a:latin typeface="Arial" panose="020B0604020202020204" pitchFamily="34" charset="0"/>
                </a:rPr>
                <a:t>hin</a:t>
              </a:r>
              <a:r>
                <a:rPr lang="en-US" altLang="nl-NL" sz="1600" b="1">
                  <a:solidFill>
                    <a:srgbClr val="B41C9E"/>
                  </a:solidFill>
                  <a:latin typeface="Arial" panose="020B0604020202020204" pitchFamily="34" charset="0"/>
                </a:rPr>
                <a:t>oder</a:t>
              </a:r>
              <a:r>
                <a:rPr lang="en-US" altLang="nl-NL" sz="1600" b="1">
                  <a:solidFill>
                    <a:srgbClr val="FF0000"/>
                  </a:solidFill>
                  <a:latin typeface="Arial" panose="020B0604020202020204" pitchFamily="34" charset="0"/>
                </a:rPr>
                <a:t>mata</a:t>
              </a:r>
              <a:endParaRPr lang="nl-NL" altLang="nl-NL" sz="1600" b="1">
                <a:solidFill>
                  <a:srgbClr val="FF0000"/>
                </a:solidFill>
                <a:latin typeface="Arial" panose="020B0604020202020204" pitchFamily="34" charset="0"/>
              </a:endParaRPr>
            </a:p>
          </p:txBody>
        </p:sp>
        <p:sp>
          <p:nvSpPr>
            <p:cNvPr id="38922" name="Text Box 11">
              <a:extLst>
                <a:ext uri="{FF2B5EF4-FFF2-40B4-BE49-F238E27FC236}">
                  <a16:creationId xmlns:a16="http://schemas.microsoft.com/office/drawing/2014/main" id="{B8BB82AE-ACE8-3A5A-DB11-04E4C00D3872}"/>
                </a:ext>
              </a:extLst>
            </p:cNvPr>
            <p:cNvSpPr txBox="1">
              <a:spLocks noChangeArrowheads="1"/>
            </p:cNvSpPr>
            <p:nvPr/>
          </p:nvSpPr>
          <p:spPr bwMode="auto">
            <a:xfrm>
              <a:off x="5549313" y="4689476"/>
              <a:ext cx="76249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Mixini</a:t>
              </a:r>
              <a:endParaRPr lang="nl-NL" altLang="nl-NL" sz="1600" b="1">
                <a:latin typeface="Arial" panose="020B0604020202020204" pitchFamily="34" charset="0"/>
              </a:endParaRPr>
            </a:p>
          </p:txBody>
        </p:sp>
        <p:sp>
          <p:nvSpPr>
            <p:cNvPr id="38923" name="Text Box 12">
              <a:extLst>
                <a:ext uri="{FF2B5EF4-FFF2-40B4-BE49-F238E27FC236}">
                  <a16:creationId xmlns:a16="http://schemas.microsoft.com/office/drawing/2014/main" id="{BB4B5054-1EDB-1CF5-6C6F-926BAB94D458}"/>
                </a:ext>
              </a:extLst>
            </p:cNvPr>
            <p:cNvSpPr txBox="1">
              <a:spLocks noChangeArrowheads="1"/>
            </p:cNvSpPr>
            <p:nvPr/>
          </p:nvSpPr>
          <p:spPr bwMode="auto">
            <a:xfrm>
              <a:off x="3780694" y="5405994"/>
              <a:ext cx="22236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Cephalaspidomorphi</a:t>
              </a:r>
              <a:endParaRPr lang="nl-NL" altLang="nl-NL" sz="1600" b="1">
                <a:latin typeface="Arial" panose="020B0604020202020204" pitchFamily="34" charset="0"/>
              </a:endParaRPr>
            </a:p>
          </p:txBody>
        </p:sp>
        <p:sp>
          <p:nvSpPr>
            <p:cNvPr id="38924" name="Text Box 13">
              <a:extLst>
                <a:ext uri="{FF2B5EF4-FFF2-40B4-BE49-F238E27FC236}">
                  <a16:creationId xmlns:a16="http://schemas.microsoft.com/office/drawing/2014/main" id="{3E7BB2CC-0DE7-16FA-B2BA-301D9E9ABEBA}"/>
                </a:ext>
              </a:extLst>
            </p:cNvPr>
            <p:cNvSpPr txBox="1">
              <a:spLocks noChangeArrowheads="1"/>
            </p:cNvSpPr>
            <p:nvPr/>
          </p:nvSpPr>
          <p:spPr bwMode="auto">
            <a:xfrm>
              <a:off x="4762535" y="5854701"/>
              <a:ext cx="172897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Chondrichthyes</a:t>
              </a:r>
              <a:endParaRPr lang="nl-NL" altLang="nl-NL" sz="1600" b="1">
                <a:latin typeface="Arial" panose="020B0604020202020204" pitchFamily="34" charset="0"/>
              </a:endParaRPr>
            </a:p>
          </p:txBody>
        </p:sp>
        <p:sp>
          <p:nvSpPr>
            <p:cNvPr id="38925" name="Text Box 14">
              <a:extLst>
                <a:ext uri="{FF2B5EF4-FFF2-40B4-BE49-F238E27FC236}">
                  <a16:creationId xmlns:a16="http://schemas.microsoft.com/office/drawing/2014/main" id="{AE9535BF-E57A-95FB-4326-309C8F08D395}"/>
                </a:ext>
              </a:extLst>
            </p:cNvPr>
            <p:cNvSpPr txBox="1">
              <a:spLocks noChangeArrowheads="1"/>
            </p:cNvSpPr>
            <p:nvPr/>
          </p:nvSpPr>
          <p:spPr bwMode="auto">
            <a:xfrm>
              <a:off x="6606445" y="5853114"/>
              <a:ext cx="155251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Actin</a:t>
              </a:r>
              <a:r>
                <a:rPr lang="en-US" altLang="nl-NL" sz="1600" b="1">
                  <a:solidFill>
                    <a:srgbClr val="0070C0"/>
                  </a:solidFill>
                  <a:latin typeface="Arial" panose="020B0604020202020204" pitchFamily="34" charset="0"/>
                </a:rPr>
                <a:t>opte</a:t>
              </a:r>
              <a:r>
                <a:rPr lang="en-US" altLang="nl-NL" sz="1600" b="1">
                  <a:solidFill>
                    <a:srgbClr val="B41C9E"/>
                  </a:solidFill>
                  <a:latin typeface="Arial" panose="020B0604020202020204" pitchFamily="34" charset="0"/>
                </a:rPr>
                <a:t>ryg</a:t>
              </a:r>
              <a:r>
                <a:rPr lang="en-US" altLang="nl-NL" sz="1600" b="1">
                  <a:solidFill>
                    <a:srgbClr val="FF0000"/>
                  </a:solidFill>
                  <a:latin typeface="Arial" panose="020B0604020202020204" pitchFamily="34" charset="0"/>
                </a:rPr>
                <a:t>ii</a:t>
              </a:r>
              <a:endParaRPr lang="nl-NL" altLang="nl-NL" sz="1600" b="1">
                <a:solidFill>
                  <a:srgbClr val="FF0000"/>
                </a:solidFill>
                <a:latin typeface="Arial" panose="020B0604020202020204" pitchFamily="34" charset="0"/>
              </a:endParaRPr>
            </a:p>
          </p:txBody>
        </p:sp>
        <p:sp>
          <p:nvSpPr>
            <p:cNvPr id="38926" name="Text Box 15">
              <a:extLst>
                <a:ext uri="{FF2B5EF4-FFF2-40B4-BE49-F238E27FC236}">
                  <a16:creationId xmlns:a16="http://schemas.microsoft.com/office/drawing/2014/main" id="{49D430A7-2C86-43C8-70E0-C1354E1C98B8}"/>
                </a:ext>
              </a:extLst>
            </p:cNvPr>
            <p:cNvSpPr txBox="1">
              <a:spLocks noChangeArrowheads="1"/>
            </p:cNvSpPr>
            <p:nvPr/>
          </p:nvSpPr>
          <p:spPr bwMode="auto">
            <a:xfrm>
              <a:off x="7203814" y="4676776"/>
              <a:ext cx="1110556"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Amphibia</a:t>
              </a:r>
              <a:endParaRPr lang="nl-NL" altLang="nl-NL" sz="1600" b="1">
                <a:latin typeface="Arial" panose="020B0604020202020204" pitchFamily="34" charset="0"/>
              </a:endParaRPr>
            </a:p>
          </p:txBody>
        </p:sp>
        <p:sp>
          <p:nvSpPr>
            <p:cNvPr id="38927" name="Text Box 16">
              <a:extLst>
                <a:ext uri="{FF2B5EF4-FFF2-40B4-BE49-F238E27FC236}">
                  <a16:creationId xmlns:a16="http://schemas.microsoft.com/office/drawing/2014/main" id="{D278E353-7BB8-6041-0F32-88D76FBBD1C3}"/>
                </a:ext>
              </a:extLst>
            </p:cNvPr>
            <p:cNvSpPr txBox="1">
              <a:spLocks noChangeArrowheads="1"/>
            </p:cNvSpPr>
            <p:nvPr/>
          </p:nvSpPr>
          <p:spPr bwMode="auto">
            <a:xfrm>
              <a:off x="7838417" y="5432426"/>
              <a:ext cx="91952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Reptilia</a:t>
              </a:r>
              <a:endParaRPr lang="nl-NL" altLang="nl-NL" sz="1600" b="1">
                <a:latin typeface="Arial" panose="020B0604020202020204" pitchFamily="34" charset="0"/>
              </a:endParaRPr>
            </a:p>
          </p:txBody>
        </p:sp>
        <p:sp>
          <p:nvSpPr>
            <p:cNvPr id="38928" name="Text Box 17">
              <a:extLst>
                <a:ext uri="{FF2B5EF4-FFF2-40B4-BE49-F238E27FC236}">
                  <a16:creationId xmlns:a16="http://schemas.microsoft.com/office/drawing/2014/main" id="{D8D46F98-1847-FE7D-BBFA-C1AE17B604B6}"/>
                </a:ext>
              </a:extLst>
            </p:cNvPr>
            <p:cNvSpPr txBox="1">
              <a:spLocks noChangeArrowheads="1"/>
            </p:cNvSpPr>
            <p:nvPr/>
          </p:nvSpPr>
          <p:spPr bwMode="auto">
            <a:xfrm>
              <a:off x="8468164" y="5133976"/>
              <a:ext cx="66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Aves</a:t>
              </a:r>
              <a:endParaRPr lang="nl-NL" altLang="nl-NL" sz="1600" b="1">
                <a:latin typeface="Arial" panose="020B0604020202020204" pitchFamily="34" charset="0"/>
              </a:endParaRPr>
            </a:p>
          </p:txBody>
        </p:sp>
        <p:sp>
          <p:nvSpPr>
            <p:cNvPr id="38929" name="Text Box 18">
              <a:extLst>
                <a:ext uri="{FF2B5EF4-FFF2-40B4-BE49-F238E27FC236}">
                  <a16:creationId xmlns:a16="http://schemas.microsoft.com/office/drawing/2014/main" id="{14ED64AB-B511-93A0-3D29-33A6D9299CD4}"/>
                </a:ext>
              </a:extLst>
            </p:cNvPr>
            <p:cNvSpPr txBox="1">
              <a:spLocks noChangeArrowheads="1"/>
            </p:cNvSpPr>
            <p:nvPr/>
          </p:nvSpPr>
          <p:spPr bwMode="auto">
            <a:xfrm>
              <a:off x="8260946" y="4459289"/>
              <a:ext cx="116721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Mammalia</a:t>
              </a:r>
              <a:endParaRPr lang="nl-NL" altLang="nl-NL" sz="1600" b="1">
                <a:latin typeface="Arial" panose="020B0604020202020204" pitchFamily="34" charset="0"/>
              </a:endParaRPr>
            </a:p>
          </p:txBody>
        </p:sp>
        <p:sp>
          <p:nvSpPr>
            <p:cNvPr id="38930" name="Text Box 19">
              <a:extLst>
                <a:ext uri="{FF2B5EF4-FFF2-40B4-BE49-F238E27FC236}">
                  <a16:creationId xmlns:a16="http://schemas.microsoft.com/office/drawing/2014/main" id="{0BA824B9-34D3-84E3-A47D-F58BA7D52DCF}"/>
                </a:ext>
              </a:extLst>
            </p:cNvPr>
            <p:cNvSpPr txBox="1">
              <a:spLocks noChangeArrowheads="1"/>
            </p:cNvSpPr>
            <p:nvPr/>
          </p:nvSpPr>
          <p:spPr bwMode="auto">
            <a:xfrm>
              <a:off x="2602010" y="2948434"/>
              <a:ext cx="153794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Chaetognatha</a:t>
              </a:r>
              <a:endParaRPr lang="nl-NL" altLang="nl-NL" sz="1600" b="1">
                <a:latin typeface="Arial" panose="020B0604020202020204" pitchFamily="34" charset="0"/>
              </a:endParaRPr>
            </a:p>
          </p:txBody>
        </p:sp>
        <p:sp>
          <p:nvSpPr>
            <p:cNvPr id="38931" name="Text Box 20">
              <a:extLst>
                <a:ext uri="{FF2B5EF4-FFF2-40B4-BE49-F238E27FC236}">
                  <a16:creationId xmlns:a16="http://schemas.microsoft.com/office/drawing/2014/main" id="{038CB195-BFFD-1F47-A780-DD4B24011D45}"/>
                </a:ext>
              </a:extLst>
            </p:cNvPr>
            <p:cNvSpPr txBox="1">
              <a:spLocks noChangeArrowheads="1"/>
            </p:cNvSpPr>
            <p:nvPr/>
          </p:nvSpPr>
          <p:spPr bwMode="auto">
            <a:xfrm>
              <a:off x="5528267" y="1628776"/>
              <a:ext cx="95190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Rotifera</a:t>
              </a:r>
              <a:endParaRPr lang="nl-NL" altLang="nl-NL" sz="1600" b="1">
                <a:latin typeface="Arial" panose="020B0604020202020204" pitchFamily="34" charset="0"/>
              </a:endParaRPr>
            </a:p>
          </p:txBody>
        </p:sp>
        <p:sp>
          <p:nvSpPr>
            <p:cNvPr id="38932" name="Text Box 21">
              <a:extLst>
                <a:ext uri="{FF2B5EF4-FFF2-40B4-BE49-F238E27FC236}">
                  <a16:creationId xmlns:a16="http://schemas.microsoft.com/office/drawing/2014/main" id="{A0C7DE3B-F311-81AC-C9F8-20C27A966A8F}"/>
                </a:ext>
              </a:extLst>
            </p:cNvPr>
            <p:cNvSpPr txBox="1">
              <a:spLocks noChangeArrowheads="1"/>
            </p:cNvSpPr>
            <p:nvPr/>
          </p:nvSpPr>
          <p:spPr bwMode="auto">
            <a:xfrm>
              <a:off x="7354370" y="1196976"/>
              <a:ext cx="139386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Gastrotricha</a:t>
              </a:r>
              <a:endParaRPr lang="nl-NL" altLang="nl-NL" sz="1600" b="1">
                <a:latin typeface="Arial" panose="020B0604020202020204" pitchFamily="34" charset="0"/>
              </a:endParaRPr>
            </a:p>
          </p:txBody>
        </p:sp>
        <p:sp>
          <p:nvSpPr>
            <p:cNvPr id="38933" name="Text Box 22">
              <a:extLst>
                <a:ext uri="{FF2B5EF4-FFF2-40B4-BE49-F238E27FC236}">
                  <a16:creationId xmlns:a16="http://schemas.microsoft.com/office/drawing/2014/main" id="{6B0B60B1-7C6B-5513-DBA6-882ABDCB15DF}"/>
                </a:ext>
              </a:extLst>
            </p:cNvPr>
            <p:cNvSpPr txBox="1">
              <a:spLocks noChangeArrowheads="1"/>
            </p:cNvSpPr>
            <p:nvPr/>
          </p:nvSpPr>
          <p:spPr bwMode="auto">
            <a:xfrm>
              <a:off x="6410560" y="692151"/>
              <a:ext cx="174354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Platyhel</a:t>
              </a:r>
              <a:r>
                <a:rPr lang="en-US" altLang="nl-NL" sz="1600" b="1">
                  <a:solidFill>
                    <a:srgbClr val="0070C0"/>
                  </a:solidFill>
                  <a:latin typeface="Arial" panose="020B0604020202020204" pitchFamily="34" charset="0"/>
                </a:rPr>
                <a:t>minth</a:t>
              </a:r>
              <a:r>
                <a:rPr lang="en-US" altLang="nl-NL" sz="1600" b="1">
                  <a:solidFill>
                    <a:srgbClr val="FF0000"/>
                  </a:solidFill>
                  <a:latin typeface="Arial" panose="020B0604020202020204" pitchFamily="34" charset="0"/>
                </a:rPr>
                <a:t>es</a:t>
              </a:r>
              <a:endParaRPr lang="nl-NL" altLang="nl-NL" sz="1600" b="1">
                <a:solidFill>
                  <a:srgbClr val="FF0000"/>
                </a:solidFill>
                <a:latin typeface="Arial" panose="020B0604020202020204" pitchFamily="34" charset="0"/>
              </a:endParaRPr>
            </a:p>
          </p:txBody>
        </p:sp>
        <p:sp>
          <p:nvSpPr>
            <p:cNvPr id="38934" name="Text Box 23">
              <a:extLst>
                <a:ext uri="{FF2B5EF4-FFF2-40B4-BE49-F238E27FC236}">
                  <a16:creationId xmlns:a16="http://schemas.microsoft.com/office/drawing/2014/main" id="{7E519EA9-A44E-7819-12D6-E20928B5078F}"/>
                </a:ext>
              </a:extLst>
            </p:cNvPr>
            <p:cNvSpPr txBox="1">
              <a:spLocks noChangeArrowheads="1"/>
            </p:cNvSpPr>
            <p:nvPr/>
          </p:nvSpPr>
          <p:spPr bwMode="auto">
            <a:xfrm>
              <a:off x="6865467" y="2779714"/>
              <a:ext cx="104094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Anne</a:t>
              </a:r>
              <a:r>
                <a:rPr lang="en-US" altLang="nl-NL" sz="1600" b="1">
                  <a:solidFill>
                    <a:schemeClr val="accent2"/>
                  </a:solidFill>
                  <a:latin typeface="Arial" panose="020B0604020202020204" pitchFamily="34" charset="0"/>
                </a:rPr>
                <a:t>li</a:t>
              </a:r>
              <a:r>
                <a:rPr lang="en-US" altLang="nl-NL" sz="1600" b="1">
                  <a:solidFill>
                    <a:srgbClr val="FF0000"/>
                  </a:solidFill>
                  <a:latin typeface="Arial" panose="020B0604020202020204" pitchFamily="34" charset="0"/>
                </a:rPr>
                <a:t>da</a:t>
              </a:r>
              <a:endParaRPr lang="nl-NL" altLang="nl-NL" sz="1600" b="1">
                <a:solidFill>
                  <a:srgbClr val="FF0000"/>
                </a:solidFill>
                <a:latin typeface="Arial" panose="020B0604020202020204" pitchFamily="34" charset="0"/>
              </a:endParaRPr>
            </a:p>
          </p:txBody>
        </p:sp>
        <p:sp>
          <p:nvSpPr>
            <p:cNvPr id="38935" name="Text Box 24">
              <a:extLst>
                <a:ext uri="{FF2B5EF4-FFF2-40B4-BE49-F238E27FC236}">
                  <a16:creationId xmlns:a16="http://schemas.microsoft.com/office/drawing/2014/main" id="{D235EEE8-AEC2-3737-91D9-5F6E6CCD7369}"/>
                </a:ext>
              </a:extLst>
            </p:cNvPr>
            <p:cNvSpPr txBox="1">
              <a:spLocks noChangeArrowheads="1"/>
            </p:cNvSpPr>
            <p:nvPr/>
          </p:nvSpPr>
          <p:spPr bwMode="auto">
            <a:xfrm>
              <a:off x="8230996" y="3092451"/>
              <a:ext cx="105389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Mo</a:t>
              </a:r>
              <a:r>
                <a:rPr lang="en-US" altLang="nl-NL" sz="1600" b="1">
                  <a:solidFill>
                    <a:srgbClr val="0070C0"/>
                  </a:solidFill>
                  <a:latin typeface="Arial" panose="020B0604020202020204" pitchFamily="34" charset="0"/>
                </a:rPr>
                <a:t>ll</a:t>
              </a:r>
              <a:r>
                <a:rPr lang="en-US" altLang="nl-NL" sz="1600" b="1">
                  <a:solidFill>
                    <a:srgbClr val="B41C9E"/>
                  </a:solidFill>
                  <a:latin typeface="Arial" panose="020B0604020202020204" pitchFamily="34" charset="0"/>
                </a:rPr>
                <a:t>us</a:t>
              </a:r>
              <a:r>
                <a:rPr lang="en-US" altLang="nl-NL" sz="1600" b="1">
                  <a:solidFill>
                    <a:srgbClr val="FF0000"/>
                  </a:solidFill>
                  <a:latin typeface="Arial" panose="020B0604020202020204" pitchFamily="34" charset="0"/>
                </a:rPr>
                <a:t>ca</a:t>
              </a:r>
              <a:endParaRPr lang="nl-NL" altLang="nl-NL" sz="1600" b="1">
                <a:solidFill>
                  <a:srgbClr val="FF0000"/>
                </a:solidFill>
                <a:latin typeface="Arial" panose="020B0604020202020204" pitchFamily="34" charset="0"/>
              </a:endParaRPr>
            </a:p>
          </p:txBody>
        </p:sp>
        <p:sp>
          <p:nvSpPr>
            <p:cNvPr id="38936" name="Text Box 25">
              <a:extLst>
                <a:ext uri="{FF2B5EF4-FFF2-40B4-BE49-F238E27FC236}">
                  <a16:creationId xmlns:a16="http://schemas.microsoft.com/office/drawing/2014/main" id="{1C99E822-1339-B241-D659-75400068E000}"/>
                </a:ext>
              </a:extLst>
            </p:cNvPr>
            <p:cNvSpPr txBox="1">
              <a:spLocks noChangeArrowheads="1"/>
            </p:cNvSpPr>
            <p:nvPr/>
          </p:nvSpPr>
          <p:spPr bwMode="auto">
            <a:xfrm>
              <a:off x="3928809" y="1555751"/>
              <a:ext cx="123359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Tardigrada</a:t>
              </a:r>
              <a:endParaRPr lang="nl-NL" altLang="nl-NL" sz="1600" b="1">
                <a:latin typeface="Arial" panose="020B0604020202020204" pitchFamily="34" charset="0"/>
              </a:endParaRPr>
            </a:p>
          </p:txBody>
        </p:sp>
        <p:sp>
          <p:nvSpPr>
            <p:cNvPr id="38937" name="Text Box 26">
              <a:extLst>
                <a:ext uri="{FF2B5EF4-FFF2-40B4-BE49-F238E27FC236}">
                  <a16:creationId xmlns:a16="http://schemas.microsoft.com/office/drawing/2014/main" id="{D396D06B-42E5-15EC-F12F-F4C493E05D67}"/>
                </a:ext>
              </a:extLst>
            </p:cNvPr>
            <p:cNvSpPr txBox="1">
              <a:spLocks noChangeArrowheads="1"/>
            </p:cNvSpPr>
            <p:nvPr/>
          </p:nvSpPr>
          <p:spPr bwMode="auto">
            <a:xfrm>
              <a:off x="3120985" y="979489"/>
              <a:ext cx="116559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rgbClr val="0070C0"/>
                  </a:solidFill>
                  <a:latin typeface="Arial" panose="020B0604020202020204" pitchFamily="34" charset="0"/>
                </a:rPr>
                <a:t>Nematoda</a:t>
              </a:r>
              <a:endParaRPr lang="nl-NL" altLang="nl-NL" sz="1600" b="1">
                <a:solidFill>
                  <a:srgbClr val="0070C0"/>
                </a:solidFill>
                <a:latin typeface="Arial" panose="020B0604020202020204" pitchFamily="34" charset="0"/>
              </a:endParaRPr>
            </a:p>
          </p:txBody>
        </p:sp>
        <p:sp>
          <p:nvSpPr>
            <p:cNvPr id="38938" name="Text Box 27">
              <a:extLst>
                <a:ext uri="{FF2B5EF4-FFF2-40B4-BE49-F238E27FC236}">
                  <a16:creationId xmlns:a16="http://schemas.microsoft.com/office/drawing/2014/main" id="{2D6DEBD6-1756-730F-A829-EA36B4E5C2CA}"/>
                </a:ext>
              </a:extLst>
            </p:cNvPr>
            <p:cNvSpPr txBox="1">
              <a:spLocks noChangeArrowheads="1"/>
            </p:cNvSpPr>
            <p:nvPr/>
          </p:nvSpPr>
          <p:spPr bwMode="auto">
            <a:xfrm>
              <a:off x="330026" y="1196976"/>
              <a:ext cx="116559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Cr</a:t>
              </a:r>
              <a:r>
                <a:rPr lang="en-US" altLang="nl-NL" sz="1600" b="1">
                  <a:solidFill>
                    <a:srgbClr val="0070C0"/>
                  </a:solidFill>
                  <a:latin typeface="Arial" panose="020B0604020202020204" pitchFamily="34" charset="0"/>
                </a:rPr>
                <a:t>us</a:t>
              </a:r>
              <a:r>
                <a:rPr lang="en-US" altLang="nl-NL" sz="1600" b="1">
                  <a:solidFill>
                    <a:srgbClr val="B41C9E"/>
                  </a:solidFill>
                  <a:latin typeface="Arial" panose="020B0604020202020204" pitchFamily="34" charset="0"/>
                </a:rPr>
                <a:t>tac</a:t>
              </a:r>
              <a:r>
                <a:rPr lang="en-US" altLang="nl-NL" sz="1600" b="1">
                  <a:solidFill>
                    <a:srgbClr val="FF0000"/>
                  </a:solidFill>
                  <a:latin typeface="Arial" panose="020B0604020202020204" pitchFamily="34" charset="0"/>
                </a:rPr>
                <a:t>ea</a:t>
              </a:r>
              <a:endParaRPr lang="nl-NL" altLang="nl-NL" sz="1600" b="1">
                <a:solidFill>
                  <a:srgbClr val="FF0000"/>
                </a:solidFill>
                <a:latin typeface="Arial" panose="020B0604020202020204" pitchFamily="34" charset="0"/>
              </a:endParaRPr>
            </a:p>
          </p:txBody>
        </p:sp>
        <p:sp>
          <p:nvSpPr>
            <p:cNvPr id="39963" name="Text Box 28">
              <a:extLst>
                <a:ext uri="{FF2B5EF4-FFF2-40B4-BE49-F238E27FC236}">
                  <a16:creationId xmlns:a16="http://schemas.microsoft.com/office/drawing/2014/main" id="{2F3F373E-CA02-0981-7EC3-C6E0D495313F}"/>
                </a:ext>
              </a:extLst>
            </p:cNvPr>
            <p:cNvSpPr txBox="1">
              <a:spLocks noChangeArrowheads="1"/>
            </p:cNvSpPr>
            <p:nvPr/>
          </p:nvSpPr>
          <p:spPr bwMode="auto">
            <a:xfrm>
              <a:off x="1580345" y="787251"/>
              <a:ext cx="1176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nl-NL" sz="1600" b="1" dirty="0">
                  <a:latin typeface="Arial" charset="0"/>
                  <a:cs typeface="Arial" charset="0"/>
                </a:rPr>
                <a:t>Arach</a:t>
              </a:r>
              <a:r>
                <a:rPr lang="en-US" altLang="nl-NL" sz="1600" b="1" dirty="0">
                  <a:solidFill>
                    <a:srgbClr val="0070C0"/>
                  </a:solidFill>
                  <a:latin typeface="Arial" charset="0"/>
                  <a:cs typeface="Arial" charset="0"/>
                </a:rPr>
                <a:t>nida</a:t>
              </a:r>
              <a:endParaRPr lang="nl-NL" altLang="nl-NL" sz="1600" b="1" dirty="0">
                <a:solidFill>
                  <a:srgbClr val="0070C0"/>
                </a:solidFill>
                <a:latin typeface="Arial" charset="0"/>
                <a:cs typeface="Arial" charset="0"/>
              </a:endParaRPr>
            </a:p>
          </p:txBody>
        </p:sp>
        <p:sp>
          <p:nvSpPr>
            <p:cNvPr id="38940" name="Text Box 29">
              <a:extLst>
                <a:ext uri="{FF2B5EF4-FFF2-40B4-BE49-F238E27FC236}">
                  <a16:creationId xmlns:a16="http://schemas.microsoft.com/office/drawing/2014/main" id="{4E339E06-18B0-D38E-386D-924F6D25754A}"/>
                </a:ext>
              </a:extLst>
            </p:cNvPr>
            <p:cNvSpPr txBox="1">
              <a:spLocks noChangeArrowheads="1"/>
            </p:cNvSpPr>
            <p:nvPr/>
          </p:nvSpPr>
          <p:spPr bwMode="auto">
            <a:xfrm>
              <a:off x="1595995" y="1700214"/>
              <a:ext cx="1311578"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Ento</a:t>
              </a:r>
              <a:r>
                <a:rPr lang="en-US" altLang="nl-NL" sz="1600" b="1">
                  <a:solidFill>
                    <a:srgbClr val="0070C0"/>
                  </a:solidFill>
                  <a:latin typeface="Arial" panose="020B0604020202020204" pitchFamily="34" charset="0"/>
                </a:rPr>
                <a:t>gnatha</a:t>
              </a:r>
              <a:endParaRPr lang="nl-NL" altLang="nl-NL" sz="1600" b="1">
                <a:solidFill>
                  <a:srgbClr val="0070C0"/>
                </a:solidFill>
                <a:latin typeface="Arial" panose="020B0604020202020204" pitchFamily="34" charset="0"/>
              </a:endParaRPr>
            </a:p>
          </p:txBody>
        </p:sp>
        <p:sp>
          <p:nvSpPr>
            <p:cNvPr id="39965" name="Text Box 30">
              <a:extLst>
                <a:ext uri="{FF2B5EF4-FFF2-40B4-BE49-F238E27FC236}">
                  <a16:creationId xmlns:a16="http://schemas.microsoft.com/office/drawing/2014/main" id="{771E68A0-F93E-2A0C-D17D-B825D795986A}"/>
                </a:ext>
              </a:extLst>
            </p:cNvPr>
            <p:cNvSpPr txBox="1">
              <a:spLocks noChangeArrowheads="1"/>
            </p:cNvSpPr>
            <p:nvPr/>
          </p:nvSpPr>
          <p:spPr bwMode="auto">
            <a:xfrm>
              <a:off x="329395" y="2347764"/>
              <a:ext cx="884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nl-NL" sz="1600" b="1" dirty="0" err="1">
                  <a:latin typeface="Arial" charset="0"/>
                  <a:cs typeface="Arial" charset="0"/>
                </a:rPr>
                <a:t>I</a:t>
              </a:r>
              <a:r>
                <a:rPr lang="en-US" altLang="nl-NL" sz="1600" b="1" dirty="0" err="1">
                  <a:solidFill>
                    <a:srgbClr val="0070C0"/>
                  </a:solidFill>
                  <a:latin typeface="Arial" charset="0"/>
                  <a:cs typeface="Arial" charset="0"/>
                </a:rPr>
                <a:t>ns</a:t>
              </a:r>
              <a:r>
                <a:rPr lang="en-US" altLang="nl-NL" sz="1600" b="1" dirty="0" err="1">
                  <a:solidFill>
                    <a:srgbClr val="B41C9E"/>
                  </a:solidFill>
                  <a:latin typeface="Arial" charset="0"/>
                  <a:cs typeface="Arial" charset="0"/>
                </a:rPr>
                <a:t>ec</a:t>
              </a:r>
              <a:r>
                <a:rPr lang="en-US" altLang="nl-NL" sz="1600" b="1" dirty="0" err="1">
                  <a:solidFill>
                    <a:srgbClr val="FF0000"/>
                  </a:solidFill>
                  <a:latin typeface="Arial" charset="0"/>
                  <a:cs typeface="Arial" charset="0"/>
                </a:rPr>
                <a:t>ta</a:t>
              </a:r>
              <a:endParaRPr lang="nl-NL" altLang="nl-NL" sz="1600" b="1" dirty="0">
                <a:solidFill>
                  <a:srgbClr val="FF0000"/>
                </a:solidFill>
                <a:latin typeface="Arial" charset="0"/>
                <a:cs typeface="Arial" charset="0"/>
              </a:endParaRPr>
            </a:p>
          </p:txBody>
        </p:sp>
        <p:sp>
          <p:nvSpPr>
            <p:cNvPr id="38942" name="Freeform 31">
              <a:extLst>
                <a:ext uri="{FF2B5EF4-FFF2-40B4-BE49-F238E27FC236}">
                  <a16:creationId xmlns:a16="http://schemas.microsoft.com/office/drawing/2014/main" id="{48F20E2D-29C4-F5EF-282A-AA982FDB2447}"/>
                </a:ext>
              </a:extLst>
            </p:cNvPr>
            <p:cNvSpPr>
              <a:spLocks/>
            </p:cNvSpPr>
            <p:nvPr/>
          </p:nvSpPr>
          <p:spPr bwMode="auto">
            <a:xfrm>
              <a:off x="771982" y="2276476"/>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43" name="Freeform 32">
              <a:extLst>
                <a:ext uri="{FF2B5EF4-FFF2-40B4-BE49-F238E27FC236}">
                  <a16:creationId xmlns:a16="http://schemas.microsoft.com/office/drawing/2014/main" id="{31CFB82E-1822-BE06-CE52-B50A14EE3104}"/>
                </a:ext>
              </a:extLst>
            </p:cNvPr>
            <p:cNvSpPr>
              <a:spLocks/>
            </p:cNvSpPr>
            <p:nvPr/>
          </p:nvSpPr>
          <p:spPr bwMode="auto">
            <a:xfrm>
              <a:off x="992150" y="1436689"/>
              <a:ext cx="3449846" cy="2640013"/>
            </a:xfrm>
            <a:custGeom>
              <a:avLst/>
              <a:gdLst>
                <a:gd name="T0" fmla="*/ 2147483647 w 2131"/>
                <a:gd name="T1" fmla="*/ 2147483647 h 1663"/>
                <a:gd name="T2" fmla="*/ 2147483647 w 2131"/>
                <a:gd name="T3" fmla="*/ 2147483647 h 1663"/>
                <a:gd name="T4" fmla="*/ 2147483647 w 2131"/>
                <a:gd name="T5" fmla="*/ 2147483647 h 1663"/>
                <a:gd name="T6" fmla="*/ 2147483647 w 2131"/>
                <a:gd name="T7" fmla="*/ 2147483647 h 1663"/>
                <a:gd name="T8" fmla="*/ 0 w 2131"/>
                <a:gd name="T9" fmla="*/ 2147483647 h 16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1" h="1663">
                  <a:moveTo>
                    <a:pt x="1542" y="1663"/>
                  </a:moveTo>
                  <a:cubicBezTo>
                    <a:pt x="1791" y="1527"/>
                    <a:pt x="2041" y="1391"/>
                    <a:pt x="2086" y="1164"/>
                  </a:cubicBezTo>
                  <a:cubicBezTo>
                    <a:pt x="2131" y="937"/>
                    <a:pt x="2048" y="491"/>
                    <a:pt x="1814" y="302"/>
                  </a:cubicBezTo>
                  <a:cubicBezTo>
                    <a:pt x="1580" y="113"/>
                    <a:pt x="982" y="0"/>
                    <a:pt x="680" y="30"/>
                  </a:cubicBezTo>
                  <a:cubicBezTo>
                    <a:pt x="378" y="60"/>
                    <a:pt x="189" y="272"/>
                    <a:pt x="0" y="484"/>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44" name="Freeform 33">
              <a:extLst>
                <a:ext uri="{FF2B5EF4-FFF2-40B4-BE49-F238E27FC236}">
                  <a16:creationId xmlns:a16="http://schemas.microsoft.com/office/drawing/2014/main" id="{B8F9E551-5789-75BD-5B32-0F53BB06390F}"/>
                </a:ext>
              </a:extLst>
            </p:cNvPr>
            <p:cNvSpPr>
              <a:spLocks/>
            </p:cNvSpPr>
            <p:nvPr/>
          </p:nvSpPr>
          <p:spPr bwMode="auto">
            <a:xfrm>
              <a:off x="2403819" y="4208464"/>
              <a:ext cx="6095104" cy="1536700"/>
            </a:xfrm>
            <a:custGeom>
              <a:avLst/>
              <a:gdLst>
                <a:gd name="T0" fmla="*/ 0 w 3765"/>
                <a:gd name="T1" fmla="*/ 2147483647 h 968"/>
                <a:gd name="T2" fmla="*/ 2147483647 w 3765"/>
                <a:gd name="T3" fmla="*/ 2147483647 h 968"/>
                <a:gd name="T4" fmla="*/ 2147483647 w 3765"/>
                <a:gd name="T5" fmla="*/ 2147483647 h 968"/>
                <a:gd name="T6" fmla="*/ 2147483647 w 3765"/>
                <a:gd name="T7" fmla="*/ 2147483647 h 968"/>
                <a:gd name="T8" fmla="*/ 2147483647 w 3765"/>
                <a:gd name="T9" fmla="*/ 2147483647 h 9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5" h="968">
                  <a:moveTo>
                    <a:pt x="0" y="416"/>
                  </a:moveTo>
                  <a:cubicBezTo>
                    <a:pt x="136" y="257"/>
                    <a:pt x="272" y="98"/>
                    <a:pt x="499" y="53"/>
                  </a:cubicBezTo>
                  <a:cubicBezTo>
                    <a:pt x="726" y="8"/>
                    <a:pt x="991" y="0"/>
                    <a:pt x="1361" y="144"/>
                  </a:cubicBezTo>
                  <a:cubicBezTo>
                    <a:pt x="1731" y="288"/>
                    <a:pt x="2322" y="862"/>
                    <a:pt x="2722" y="915"/>
                  </a:cubicBezTo>
                  <a:cubicBezTo>
                    <a:pt x="3122" y="968"/>
                    <a:pt x="3443" y="714"/>
                    <a:pt x="3765" y="461"/>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45" name="Freeform 34">
              <a:extLst>
                <a:ext uri="{FF2B5EF4-FFF2-40B4-BE49-F238E27FC236}">
                  <a16:creationId xmlns:a16="http://schemas.microsoft.com/office/drawing/2014/main" id="{B6C176AD-F0E3-0B4B-AA84-FE0E613AB595}"/>
                </a:ext>
              </a:extLst>
            </p:cNvPr>
            <p:cNvSpPr>
              <a:spLocks/>
            </p:cNvSpPr>
            <p:nvPr/>
          </p:nvSpPr>
          <p:spPr bwMode="auto">
            <a:xfrm>
              <a:off x="5691775" y="1196976"/>
              <a:ext cx="1395480" cy="1511300"/>
            </a:xfrm>
            <a:custGeom>
              <a:avLst/>
              <a:gdLst>
                <a:gd name="T0" fmla="*/ 0 w 862"/>
                <a:gd name="T1" fmla="*/ 2147483647 h 952"/>
                <a:gd name="T2" fmla="*/ 2147483647 w 862"/>
                <a:gd name="T3" fmla="*/ 2147483647 h 952"/>
                <a:gd name="T4" fmla="*/ 2147483647 w 862"/>
                <a:gd name="T5" fmla="*/ 0 h 952"/>
                <a:gd name="T6" fmla="*/ 0 60000 65536"/>
                <a:gd name="T7" fmla="*/ 0 60000 65536"/>
                <a:gd name="T8" fmla="*/ 0 60000 65536"/>
              </a:gdLst>
              <a:ahLst/>
              <a:cxnLst>
                <a:cxn ang="T6">
                  <a:pos x="T0" y="T1"/>
                </a:cxn>
                <a:cxn ang="T7">
                  <a:pos x="T2" y="T3"/>
                </a:cxn>
                <a:cxn ang="T8">
                  <a:pos x="T4" y="T5"/>
                </a:cxn>
              </a:cxnLst>
              <a:rect l="0" t="0" r="r" b="b"/>
              <a:pathLst>
                <a:path w="862" h="952">
                  <a:moveTo>
                    <a:pt x="0" y="952"/>
                  </a:moveTo>
                  <a:cubicBezTo>
                    <a:pt x="268" y="759"/>
                    <a:pt x="536" y="567"/>
                    <a:pt x="680" y="408"/>
                  </a:cubicBezTo>
                  <a:cubicBezTo>
                    <a:pt x="824" y="249"/>
                    <a:pt x="843" y="124"/>
                    <a:pt x="862"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46" name="Freeform 35">
              <a:extLst>
                <a:ext uri="{FF2B5EF4-FFF2-40B4-BE49-F238E27FC236}">
                  <a16:creationId xmlns:a16="http://schemas.microsoft.com/office/drawing/2014/main" id="{85A80619-CFD5-A9E5-3718-B299FA9F0224}"/>
                </a:ext>
              </a:extLst>
            </p:cNvPr>
            <p:cNvSpPr>
              <a:spLocks/>
            </p:cNvSpPr>
            <p:nvPr/>
          </p:nvSpPr>
          <p:spPr bwMode="auto">
            <a:xfrm>
              <a:off x="771982" y="2324101"/>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47" name="Freeform 36">
              <a:extLst>
                <a:ext uri="{FF2B5EF4-FFF2-40B4-BE49-F238E27FC236}">
                  <a16:creationId xmlns:a16="http://schemas.microsoft.com/office/drawing/2014/main" id="{F7650422-2C28-183D-2011-BA6F2AF6D909}"/>
                </a:ext>
              </a:extLst>
            </p:cNvPr>
            <p:cNvSpPr>
              <a:spLocks/>
            </p:cNvSpPr>
            <p:nvPr/>
          </p:nvSpPr>
          <p:spPr bwMode="auto">
            <a:xfrm>
              <a:off x="992150" y="1484314"/>
              <a:ext cx="3449846" cy="2640013"/>
            </a:xfrm>
            <a:custGeom>
              <a:avLst/>
              <a:gdLst>
                <a:gd name="T0" fmla="*/ 2147483647 w 2131"/>
                <a:gd name="T1" fmla="*/ 2147483647 h 1663"/>
                <a:gd name="T2" fmla="*/ 2147483647 w 2131"/>
                <a:gd name="T3" fmla="*/ 2147483647 h 1663"/>
                <a:gd name="T4" fmla="*/ 2147483647 w 2131"/>
                <a:gd name="T5" fmla="*/ 2147483647 h 1663"/>
                <a:gd name="T6" fmla="*/ 2147483647 w 2131"/>
                <a:gd name="T7" fmla="*/ 2147483647 h 1663"/>
                <a:gd name="T8" fmla="*/ 0 w 2131"/>
                <a:gd name="T9" fmla="*/ 2147483647 h 16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1" h="1663">
                  <a:moveTo>
                    <a:pt x="1542" y="1663"/>
                  </a:moveTo>
                  <a:cubicBezTo>
                    <a:pt x="1791" y="1527"/>
                    <a:pt x="2041" y="1391"/>
                    <a:pt x="2086" y="1164"/>
                  </a:cubicBezTo>
                  <a:cubicBezTo>
                    <a:pt x="2131" y="937"/>
                    <a:pt x="2048" y="491"/>
                    <a:pt x="1814" y="302"/>
                  </a:cubicBezTo>
                  <a:cubicBezTo>
                    <a:pt x="1580" y="113"/>
                    <a:pt x="982" y="0"/>
                    <a:pt x="680" y="30"/>
                  </a:cubicBezTo>
                  <a:cubicBezTo>
                    <a:pt x="378" y="60"/>
                    <a:pt x="189" y="272"/>
                    <a:pt x="0" y="484"/>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48" name="Freeform 37">
              <a:extLst>
                <a:ext uri="{FF2B5EF4-FFF2-40B4-BE49-F238E27FC236}">
                  <a16:creationId xmlns:a16="http://schemas.microsoft.com/office/drawing/2014/main" id="{2CA88FD0-8759-C29D-9F9F-1AA76592D1CB}"/>
                </a:ext>
              </a:extLst>
            </p:cNvPr>
            <p:cNvSpPr>
              <a:spLocks/>
            </p:cNvSpPr>
            <p:nvPr/>
          </p:nvSpPr>
          <p:spPr bwMode="auto">
            <a:xfrm>
              <a:off x="5691775" y="1196976"/>
              <a:ext cx="1395480" cy="1511300"/>
            </a:xfrm>
            <a:custGeom>
              <a:avLst/>
              <a:gdLst>
                <a:gd name="T0" fmla="*/ 0 w 862"/>
                <a:gd name="T1" fmla="*/ 2147483647 h 952"/>
                <a:gd name="T2" fmla="*/ 2147483647 w 862"/>
                <a:gd name="T3" fmla="*/ 2147483647 h 952"/>
                <a:gd name="T4" fmla="*/ 2147483647 w 862"/>
                <a:gd name="T5" fmla="*/ 0 h 952"/>
                <a:gd name="T6" fmla="*/ 0 60000 65536"/>
                <a:gd name="T7" fmla="*/ 0 60000 65536"/>
                <a:gd name="T8" fmla="*/ 0 60000 65536"/>
              </a:gdLst>
              <a:ahLst/>
              <a:cxnLst>
                <a:cxn ang="T6">
                  <a:pos x="T0" y="T1"/>
                </a:cxn>
                <a:cxn ang="T7">
                  <a:pos x="T2" y="T3"/>
                </a:cxn>
                <a:cxn ang="T8">
                  <a:pos x="T4" y="T5"/>
                </a:cxn>
              </a:cxnLst>
              <a:rect l="0" t="0" r="r" b="b"/>
              <a:pathLst>
                <a:path w="862" h="952">
                  <a:moveTo>
                    <a:pt x="0" y="952"/>
                  </a:moveTo>
                  <a:cubicBezTo>
                    <a:pt x="268" y="759"/>
                    <a:pt x="536" y="567"/>
                    <a:pt x="680" y="408"/>
                  </a:cubicBezTo>
                  <a:cubicBezTo>
                    <a:pt x="824" y="249"/>
                    <a:pt x="843" y="124"/>
                    <a:pt x="862"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49" name="Freeform 38">
              <a:extLst>
                <a:ext uri="{FF2B5EF4-FFF2-40B4-BE49-F238E27FC236}">
                  <a16:creationId xmlns:a16="http://schemas.microsoft.com/office/drawing/2014/main" id="{40D7834A-C012-A7F7-B7CD-F13B92831805}"/>
                </a:ext>
              </a:extLst>
            </p:cNvPr>
            <p:cNvSpPr>
              <a:spLocks/>
            </p:cNvSpPr>
            <p:nvPr/>
          </p:nvSpPr>
          <p:spPr bwMode="auto">
            <a:xfrm>
              <a:off x="771982" y="2360614"/>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50" name="Freeform 39">
              <a:extLst>
                <a:ext uri="{FF2B5EF4-FFF2-40B4-BE49-F238E27FC236}">
                  <a16:creationId xmlns:a16="http://schemas.microsoft.com/office/drawing/2014/main" id="{F16109AB-C0DF-89AD-F482-260A04BADFBC}"/>
                </a:ext>
              </a:extLst>
            </p:cNvPr>
            <p:cNvSpPr>
              <a:spLocks/>
            </p:cNvSpPr>
            <p:nvPr/>
          </p:nvSpPr>
          <p:spPr bwMode="auto">
            <a:xfrm>
              <a:off x="992150" y="1484314"/>
              <a:ext cx="3449846" cy="2640013"/>
            </a:xfrm>
            <a:custGeom>
              <a:avLst/>
              <a:gdLst>
                <a:gd name="T0" fmla="*/ 2147483647 w 2131"/>
                <a:gd name="T1" fmla="*/ 2147483647 h 1663"/>
                <a:gd name="T2" fmla="*/ 2147483647 w 2131"/>
                <a:gd name="T3" fmla="*/ 2147483647 h 1663"/>
                <a:gd name="T4" fmla="*/ 2147483647 w 2131"/>
                <a:gd name="T5" fmla="*/ 2147483647 h 1663"/>
                <a:gd name="T6" fmla="*/ 2147483647 w 2131"/>
                <a:gd name="T7" fmla="*/ 2147483647 h 1663"/>
                <a:gd name="T8" fmla="*/ 0 w 2131"/>
                <a:gd name="T9" fmla="*/ 2147483647 h 16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1" h="1663">
                  <a:moveTo>
                    <a:pt x="1542" y="1663"/>
                  </a:moveTo>
                  <a:cubicBezTo>
                    <a:pt x="1791" y="1527"/>
                    <a:pt x="2041" y="1391"/>
                    <a:pt x="2086" y="1164"/>
                  </a:cubicBezTo>
                  <a:cubicBezTo>
                    <a:pt x="2131" y="937"/>
                    <a:pt x="2048" y="491"/>
                    <a:pt x="1814" y="302"/>
                  </a:cubicBezTo>
                  <a:cubicBezTo>
                    <a:pt x="1580" y="113"/>
                    <a:pt x="982" y="0"/>
                    <a:pt x="680" y="30"/>
                  </a:cubicBezTo>
                  <a:cubicBezTo>
                    <a:pt x="378" y="60"/>
                    <a:pt x="189" y="272"/>
                    <a:pt x="0" y="484"/>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51" name="Freeform 40">
              <a:extLst>
                <a:ext uri="{FF2B5EF4-FFF2-40B4-BE49-F238E27FC236}">
                  <a16:creationId xmlns:a16="http://schemas.microsoft.com/office/drawing/2014/main" id="{D461BE92-F369-4464-B960-BEE4A8E82FAB}"/>
                </a:ext>
              </a:extLst>
            </p:cNvPr>
            <p:cNvSpPr>
              <a:spLocks/>
            </p:cNvSpPr>
            <p:nvPr/>
          </p:nvSpPr>
          <p:spPr bwMode="auto">
            <a:xfrm>
              <a:off x="2387630" y="4183064"/>
              <a:ext cx="6095104" cy="1536700"/>
            </a:xfrm>
            <a:custGeom>
              <a:avLst/>
              <a:gdLst>
                <a:gd name="T0" fmla="*/ 0 w 3765"/>
                <a:gd name="T1" fmla="*/ 2147483647 h 968"/>
                <a:gd name="T2" fmla="*/ 2147483647 w 3765"/>
                <a:gd name="T3" fmla="*/ 2147483647 h 968"/>
                <a:gd name="T4" fmla="*/ 2147483647 w 3765"/>
                <a:gd name="T5" fmla="*/ 2147483647 h 968"/>
                <a:gd name="T6" fmla="*/ 2147483647 w 3765"/>
                <a:gd name="T7" fmla="*/ 2147483647 h 968"/>
                <a:gd name="T8" fmla="*/ 2147483647 w 3765"/>
                <a:gd name="T9" fmla="*/ 2147483647 h 9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5" h="968">
                  <a:moveTo>
                    <a:pt x="0" y="416"/>
                  </a:moveTo>
                  <a:cubicBezTo>
                    <a:pt x="136" y="257"/>
                    <a:pt x="272" y="98"/>
                    <a:pt x="499" y="53"/>
                  </a:cubicBezTo>
                  <a:cubicBezTo>
                    <a:pt x="726" y="8"/>
                    <a:pt x="991" y="0"/>
                    <a:pt x="1361" y="144"/>
                  </a:cubicBezTo>
                  <a:cubicBezTo>
                    <a:pt x="1731" y="288"/>
                    <a:pt x="2322" y="862"/>
                    <a:pt x="2722" y="915"/>
                  </a:cubicBezTo>
                  <a:cubicBezTo>
                    <a:pt x="3122" y="968"/>
                    <a:pt x="3443" y="714"/>
                    <a:pt x="3765" y="461"/>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52" name="Freeform 41">
              <a:extLst>
                <a:ext uri="{FF2B5EF4-FFF2-40B4-BE49-F238E27FC236}">
                  <a16:creationId xmlns:a16="http://schemas.microsoft.com/office/drawing/2014/main" id="{9FE8FCC4-8DC4-A346-688D-10F117C70286}"/>
                </a:ext>
              </a:extLst>
            </p:cNvPr>
            <p:cNvSpPr>
              <a:spLocks/>
            </p:cNvSpPr>
            <p:nvPr/>
          </p:nvSpPr>
          <p:spPr bwMode="auto">
            <a:xfrm>
              <a:off x="5675586" y="1209676"/>
              <a:ext cx="1395480" cy="1511300"/>
            </a:xfrm>
            <a:custGeom>
              <a:avLst/>
              <a:gdLst>
                <a:gd name="T0" fmla="*/ 0 w 862"/>
                <a:gd name="T1" fmla="*/ 2147483647 h 952"/>
                <a:gd name="T2" fmla="*/ 2147483647 w 862"/>
                <a:gd name="T3" fmla="*/ 2147483647 h 952"/>
                <a:gd name="T4" fmla="*/ 2147483647 w 862"/>
                <a:gd name="T5" fmla="*/ 0 h 952"/>
                <a:gd name="T6" fmla="*/ 0 60000 65536"/>
                <a:gd name="T7" fmla="*/ 0 60000 65536"/>
                <a:gd name="T8" fmla="*/ 0 60000 65536"/>
              </a:gdLst>
              <a:ahLst/>
              <a:cxnLst>
                <a:cxn ang="T6">
                  <a:pos x="T0" y="T1"/>
                </a:cxn>
                <a:cxn ang="T7">
                  <a:pos x="T2" y="T3"/>
                </a:cxn>
                <a:cxn ang="T8">
                  <a:pos x="T4" y="T5"/>
                </a:cxn>
              </a:cxnLst>
              <a:rect l="0" t="0" r="r" b="b"/>
              <a:pathLst>
                <a:path w="862" h="952">
                  <a:moveTo>
                    <a:pt x="0" y="952"/>
                  </a:moveTo>
                  <a:cubicBezTo>
                    <a:pt x="268" y="759"/>
                    <a:pt x="536" y="567"/>
                    <a:pt x="680" y="408"/>
                  </a:cubicBezTo>
                  <a:cubicBezTo>
                    <a:pt x="824" y="249"/>
                    <a:pt x="843" y="124"/>
                    <a:pt x="862"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53" name="Freeform 42">
              <a:extLst>
                <a:ext uri="{FF2B5EF4-FFF2-40B4-BE49-F238E27FC236}">
                  <a16:creationId xmlns:a16="http://schemas.microsoft.com/office/drawing/2014/main" id="{C207260F-C381-E3FF-AA67-B7A9BCCFEB91}"/>
                </a:ext>
              </a:extLst>
            </p:cNvPr>
            <p:cNvSpPr>
              <a:spLocks/>
            </p:cNvSpPr>
            <p:nvPr/>
          </p:nvSpPr>
          <p:spPr bwMode="auto">
            <a:xfrm>
              <a:off x="917681" y="1484314"/>
              <a:ext cx="3449846" cy="2640013"/>
            </a:xfrm>
            <a:custGeom>
              <a:avLst/>
              <a:gdLst>
                <a:gd name="T0" fmla="*/ 2147483647 w 2131"/>
                <a:gd name="T1" fmla="*/ 2147483647 h 1663"/>
                <a:gd name="T2" fmla="*/ 2147483647 w 2131"/>
                <a:gd name="T3" fmla="*/ 2147483647 h 1663"/>
                <a:gd name="T4" fmla="*/ 2147483647 w 2131"/>
                <a:gd name="T5" fmla="*/ 2147483647 h 1663"/>
                <a:gd name="T6" fmla="*/ 2147483647 w 2131"/>
                <a:gd name="T7" fmla="*/ 2147483647 h 1663"/>
                <a:gd name="T8" fmla="*/ 0 w 2131"/>
                <a:gd name="T9" fmla="*/ 2147483647 h 16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1" h="1663">
                  <a:moveTo>
                    <a:pt x="1542" y="1663"/>
                  </a:moveTo>
                  <a:cubicBezTo>
                    <a:pt x="1791" y="1527"/>
                    <a:pt x="2041" y="1391"/>
                    <a:pt x="2086" y="1164"/>
                  </a:cubicBezTo>
                  <a:cubicBezTo>
                    <a:pt x="2131" y="937"/>
                    <a:pt x="2048" y="491"/>
                    <a:pt x="1814" y="302"/>
                  </a:cubicBezTo>
                  <a:cubicBezTo>
                    <a:pt x="1580" y="113"/>
                    <a:pt x="982" y="0"/>
                    <a:pt x="680" y="30"/>
                  </a:cubicBezTo>
                  <a:cubicBezTo>
                    <a:pt x="378" y="60"/>
                    <a:pt x="189" y="272"/>
                    <a:pt x="0" y="484"/>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54" name="Freeform 43">
              <a:extLst>
                <a:ext uri="{FF2B5EF4-FFF2-40B4-BE49-F238E27FC236}">
                  <a16:creationId xmlns:a16="http://schemas.microsoft.com/office/drawing/2014/main" id="{6054F006-4633-730B-3917-86E570284C1F}"/>
                </a:ext>
              </a:extLst>
            </p:cNvPr>
            <p:cNvSpPr>
              <a:spLocks/>
            </p:cNvSpPr>
            <p:nvPr/>
          </p:nvSpPr>
          <p:spPr bwMode="auto">
            <a:xfrm>
              <a:off x="917681" y="1412876"/>
              <a:ext cx="3449846" cy="2640013"/>
            </a:xfrm>
            <a:custGeom>
              <a:avLst/>
              <a:gdLst>
                <a:gd name="T0" fmla="*/ 2147483647 w 2131"/>
                <a:gd name="T1" fmla="*/ 2147483647 h 1663"/>
                <a:gd name="T2" fmla="*/ 2147483647 w 2131"/>
                <a:gd name="T3" fmla="*/ 2147483647 h 1663"/>
                <a:gd name="T4" fmla="*/ 2147483647 w 2131"/>
                <a:gd name="T5" fmla="*/ 2147483647 h 1663"/>
                <a:gd name="T6" fmla="*/ 2147483647 w 2131"/>
                <a:gd name="T7" fmla="*/ 2147483647 h 1663"/>
                <a:gd name="T8" fmla="*/ 0 w 2131"/>
                <a:gd name="T9" fmla="*/ 2147483647 h 16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1" h="1663">
                  <a:moveTo>
                    <a:pt x="1542" y="1663"/>
                  </a:moveTo>
                  <a:cubicBezTo>
                    <a:pt x="1791" y="1527"/>
                    <a:pt x="2041" y="1391"/>
                    <a:pt x="2086" y="1164"/>
                  </a:cubicBezTo>
                  <a:cubicBezTo>
                    <a:pt x="2131" y="937"/>
                    <a:pt x="2048" y="491"/>
                    <a:pt x="1814" y="302"/>
                  </a:cubicBezTo>
                  <a:cubicBezTo>
                    <a:pt x="1580" y="113"/>
                    <a:pt x="982" y="0"/>
                    <a:pt x="680" y="30"/>
                  </a:cubicBezTo>
                  <a:cubicBezTo>
                    <a:pt x="378" y="60"/>
                    <a:pt x="189" y="272"/>
                    <a:pt x="0" y="484"/>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55" name="Rectangle 45">
              <a:extLst>
                <a:ext uri="{FF2B5EF4-FFF2-40B4-BE49-F238E27FC236}">
                  <a16:creationId xmlns:a16="http://schemas.microsoft.com/office/drawing/2014/main" id="{E221AC4B-4928-A6AB-5F18-F489FAAADBF0}"/>
                </a:ext>
              </a:extLst>
            </p:cNvPr>
            <p:cNvSpPr>
              <a:spLocks noChangeArrowheads="1"/>
            </p:cNvSpPr>
            <p:nvPr/>
          </p:nvSpPr>
          <p:spPr bwMode="auto">
            <a:xfrm>
              <a:off x="2165842" y="6308727"/>
              <a:ext cx="294637" cy="4318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dirty="0"/>
            </a:p>
          </p:txBody>
        </p:sp>
        <p:sp>
          <p:nvSpPr>
            <p:cNvPr id="38956" name="Rectangle 46">
              <a:extLst>
                <a:ext uri="{FF2B5EF4-FFF2-40B4-BE49-F238E27FC236}">
                  <a16:creationId xmlns:a16="http://schemas.microsoft.com/office/drawing/2014/main" id="{0FCC6224-23D6-1A85-8363-0AD5C524A99D}"/>
                </a:ext>
              </a:extLst>
            </p:cNvPr>
            <p:cNvSpPr>
              <a:spLocks noChangeArrowheads="1"/>
            </p:cNvSpPr>
            <p:nvPr/>
          </p:nvSpPr>
          <p:spPr bwMode="auto">
            <a:xfrm>
              <a:off x="2460479" y="6308727"/>
              <a:ext cx="294637" cy="431800"/>
            </a:xfrm>
            <a:prstGeom prst="rect">
              <a:avLst/>
            </a:prstGeom>
            <a:solidFill>
              <a:srgbClr val="007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38957" name="Rectangle 47">
              <a:extLst>
                <a:ext uri="{FF2B5EF4-FFF2-40B4-BE49-F238E27FC236}">
                  <a16:creationId xmlns:a16="http://schemas.microsoft.com/office/drawing/2014/main" id="{EAFF114E-FDEB-F7C3-5914-40EFD3CEC55D}"/>
                </a:ext>
              </a:extLst>
            </p:cNvPr>
            <p:cNvSpPr>
              <a:spLocks noChangeArrowheads="1"/>
            </p:cNvSpPr>
            <p:nvPr/>
          </p:nvSpPr>
          <p:spPr bwMode="auto">
            <a:xfrm>
              <a:off x="2753498" y="6308727"/>
              <a:ext cx="294637" cy="431800"/>
            </a:xfrm>
            <a:prstGeom prst="rect">
              <a:avLst/>
            </a:prstGeom>
            <a:solidFill>
              <a:srgbClr val="B41C9E"/>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38958" name="Rectangle 48">
              <a:extLst>
                <a:ext uri="{FF2B5EF4-FFF2-40B4-BE49-F238E27FC236}">
                  <a16:creationId xmlns:a16="http://schemas.microsoft.com/office/drawing/2014/main" id="{8F0755DA-32EC-2FB4-22CB-4CECD87F7C9F}"/>
                </a:ext>
              </a:extLst>
            </p:cNvPr>
            <p:cNvSpPr>
              <a:spLocks noChangeArrowheads="1"/>
            </p:cNvSpPr>
            <p:nvPr/>
          </p:nvSpPr>
          <p:spPr bwMode="auto">
            <a:xfrm>
              <a:off x="3048135" y="6308727"/>
              <a:ext cx="294637" cy="4318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38959" name="Text Box 49">
              <a:extLst>
                <a:ext uri="{FF2B5EF4-FFF2-40B4-BE49-F238E27FC236}">
                  <a16:creationId xmlns:a16="http://schemas.microsoft.com/office/drawing/2014/main" id="{E9E91362-6229-718A-02E7-80E291543D0C}"/>
                </a:ext>
              </a:extLst>
            </p:cNvPr>
            <p:cNvSpPr txBox="1">
              <a:spLocks noChangeArrowheads="1"/>
            </p:cNvSpPr>
            <p:nvPr/>
          </p:nvSpPr>
          <p:spPr bwMode="auto">
            <a:xfrm>
              <a:off x="2071947" y="6034089"/>
              <a:ext cx="26873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a:t>
              </a:r>
              <a:endParaRPr lang="nl-NL" altLang="nl-NL" sz="1200" b="1">
                <a:latin typeface="Arial" panose="020B0604020202020204" pitchFamily="34" charset="0"/>
              </a:endParaRPr>
            </a:p>
          </p:txBody>
        </p:sp>
        <p:sp>
          <p:nvSpPr>
            <p:cNvPr id="38960" name="Text Box 50">
              <a:extLst>
                <a:ext uri="{FF2B5EF4-FFF2-40B4-BE49-F238E27FC236}">
                  <a16:creationId xmlns:a16="http://schemas.microsoft.com/office/drawing/2014/main" id="{40100317-5825-DFC6-3566-A0432EB21C95}"/>
                </a:ext>
              </a:extLst>
            </p:cNvPr>
            <p:cNvSpPr txBox="1">
              <a:spLocks noChangeArrowheads="1"/>
            </p:cNvSpPr>
            <p:nvPr/>
          </p:nvSpPr>
          <p:spPr bwMode="auto">
            <a:xfrm>
              <a:off x="2292115" y="6034089"/>
              <a:ext cx="26873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2</a:t>
              </a:r>
              <a:endParaRPr lang="nl-NL" altLang="nl-NL" sz="1200" b="1">
                <a:latin typeface="Arial" panose="020B0604020202020204" pitchFamily="34" charset="0"/>
              </a:endParaRPr>
            </a:p>
          </p:txBody>
        </p:sp>
        <p:sp>
          <p:nvSpPr>
            <p:cNvPr id="38961" name="Text Box 51">
              <a:extLst>
                <a:ext uri="{FF2B5EF4-FFF2-40B4-BE49-F238E27FC236}">
                  <a16:creationId xmlns:a16="http://schemas.microsoft.com/office/drawing/2014/main" id="{2589C1DF-9465-7F56-CF0B-F7511EA3325A}"/>
                </a:ext>
              </a:extLst>
            </p:cNvPr>
            <p:cNvSpPr txBox="1">
              <a:spLocks noChangeArrowheads="1"/>
            </p:cNvSpPr>
            <p:nvPr/>
          </p:nvSpPr>
          <p:spPr bwMode="auto">
            <a:xfrm>
              <a:off x="2607798" y="6034089"/>
              <a:ext cx="26873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5</a:t>
              </a:r>
              <a:endParaRPr lang="nl-NL" altLang="nl-NL" sz="1200" b="1">
                <a:latin typeface="Arial" panose="020B0604020202020204" pitchFamily="34" charset="0"/>
              </a:endParaRPr>
            </a:p>
          </p:txBody>
        </p:sp>
        <p:sp>
          <p:nvSpPr>
            <p:cNvPr id="38962" name="Text Box 52">
              <a:extLst>
                <a:ext uri="{FF2B5EF4-FFF2-40B4-BE49-F238E27FC236}">
                  <a16:creationId xmlns:a16="http://schemas.microsoft.com/office/drawing/2014/main" id="{4F58ACDB-16CC-973F-E8AB-5CB04C110939}"/>
                </a:ext>
              </a:extLst>
            </p:cNvPr>
            <p:cNvSpPr txBox="1">
              <a:spLocks noChangeArrowheads="1"/>
            </p:cNvSpPr>
            <p:nvPr/>
          </p:nvSpPr>
          <p:spPr bwMode="auto">
            <a:xfrm>
              <a:off x="2887865" y="6034089"/>
              <a:ext cx="35129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10</a:t>
              </a:r>
              <a:endParaRPr lang="nl-NL" altLang="nl-NL" sz="1200" b="1">
                <a:latin typeface="Arial" panose="020B0604020202020204" pitchFamily="34" charset="0"/>
              </a:endParaRPr>
            </a:p>
          </p:txBody>
        </p:sp>
        <p:sp>
          <p:nvSpPr>
            <p:cNvPr id="38963" name="Freeform 53">
              <a:extLst>
                <a:ext uri="{FF2B5EF4-FFF2-40B4-BE49-F238E27FC236}">
                  <a16:creationId xmlns:a16="http://schemas.microsoft.com/office/drawing/2014/main" id="{284DD707-5096-6685-9665-7CE6ADD64B79}"/>
                </a:ext>
              </a:extLst>
            </p:cNvPr>
            <p:cNvSpPr>
              <a:spLocks/>
            </p:cNvSpPr>
            <p:nvPr/>
          </p:nvSpPr>
          <p:spPr bwMode="auto">
            <a:xfrm>
              <a:off x="844832" y="5300664"/>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64" name="Freeform 55">
              <a:extLst>
                <a:ext uri="{FF2B5EF4-FFF2-40B4-BE49-F238E27FC236}">
                  <a16:creationId xmlns:a16="http://schemas.microsoft.com/office/drawing/2014/main" id="{9645E536-CFE5-883E-C06F-B26E7DE8837A}"/>
                </a:ext>
              </a:extLst>
            </p:cNvPr>
            <p:cNvSpPr>
              <a:spLocks/>
            </p:cNvSpPr>
            <p:nvPr/>
          </p:nvSpPr>
          <p:spPr bwMode="auto">
            <a:xfrm>
              <a:off x="771982" y="5300664"/>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65" name="Text Box 56">
              <a:extLst>
                <a:ext uri="{FF2B5EF4-FFF2-40B4-BE49-F238E27FC236}">
                  <a16:creationId xmlns:a16="http://schemas.microsoft.com/office/drawing/2014/main" id="{B5196D62-E42E-9DD1-2287-9B582FDE9F22}"/>
                </a:ext>
              </a:extLst>
            </p:cNvPr>
            <p:cNvSpPr txBox="1">
              <a:spLocks noChangeArrowheads="1"/>
            </p:cNvSpPr>
            <p:nvPr/>
          </p:nvSpPr>
          <p:spPr bwMode="auto">
            <a:xfrm>
              <a:off x="6204961" y="5108576"/>
              <a:ext cx="153956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600" b="1">
                  <a:latin typeface="Arial" panose="020B0604020202020204" pitchFamily="34" charset="0"/>
                </a:rPr>
                <a:t>Sarcopterygii </a:t>
              </a:r>
            </a:p>
          </p:txBody>
        </p:sp>
        <p:sp>
          <p:nvSpPr>
            <p:cNvPr id="38966" name="Rectangle 57">
              <a:extLst>
                <a:ext uri="{FF2B5EF4-FFF2-40B4-BE49-F238E27FC236}">
                  <a16:creationId xmlns:a16="http://schemas.microsoft.com/office/drawing/2014/main" id="{16E2EEF9-6B11-D3B3-0D74-1AD06209BE54}"/>
                </a:ext>
              </a:extLst>
            </p:cNvPr>
            <p:cNvSpPr>
              <a:spLocks noChangeArrowheads="1"/>
            </p:cNvSpPr>
            <p:nvPr/>
          </p:nvSpPr>
          <p:spPr bwMode="auto">
            <a:xfrm rot="-1790085">
              <a:off x="3048135" y="3800476"/>
              <a:ext cx="660505"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38967" name="Freeform 58">
              <a:extLst>
                <a:ext uri="{FF2B5EF4-FFF2-40B4-BE49-F238E27FC236}">
                  <a16:creationId xmlns:a16="http://schemas.microsoft.com/office/drawing/2014/main" id="{FDF2EE1B-FE56-2C78-ED7E-CA3DDF93CCAB}"/>
                </a:ext>
              </a:extLst>
            </p:cNvPr>
            <p:cNvSpPr>
              <a:spLocks/>
            </p:cNvSpPr>
            <p:nvPr/>
          </p:nvSpPr>
          <p:spPr bwMode="auto">
            <a:xfrm>
              <a:off x="5691775" y="1196976"/>
              <a:ext cx="1395480" cy="1511300"/>
            </a:xfrm>
            <a:custGeom>
              <a:avLst/>
              <a:gdLst>
                <a:gd name="T0" fmla="*/ 0 w 862"/>
                <a:gd name="T1" fmla="*/ 2147483647 h 952"/>
                <a:gd name="T2" fmla="*/ 2147483647 w 862"/>
                <a:gd name="T3" fmla="*/ 2147483647 h 952"/>
                <a:gd name="T4" fmla="*/ 2147483647 w 862"/>
                <a:gd name="T5" fmla="*/ 0 h 952"/>
                <a:gd name="T6" fmla="*/ 0 60000 65536"/>
                <a:gd name="T7" fmla="*/ 0 60000 65536"/>
                <a:gd name="T8" fmla="*/ 0 60000 65536"/>
              </a:gdLst>
              <a:ahLst/>
              <a:cxnLst>
                <a:cxn ang="T6">
                  <a:pos x="T0" y="T1"/>
                </a:cxn>
                <a:cxn ang="T7">
                  <a:pos x="T2" y="T3"/>
                </a:cxn>
                <a:cxn ang="T8">
                  <a:pos x="T4" y="T5"/>
                </a:cxn>
              </a:cxnLst>
              <a:rect l="0" t="0" r="r" b="b"/>
              <a:pathLst>
                <a:path w="862" h="952">
                  <a:moveTo>
                    <a:pt x="0" y="952"/>
                  </a:moveTo>
                  <a:cubicBezTo>
                    <a:pt x="268" y="759"/>
                    <a:pt x="536" y="567"/>
                    <a:pt x="680" y="408"/>
                  </a:cubicBezTo>
                  <a:cubicBezTo>
                    <a:pt x="824" y="249"/>
                    <a:pt x="843" y="124"/>
                    <a:pt x="862"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68" name="Freeform 59">
              <a:extLst>
                <a:ext uri="{FF2B5EF4-FFF2-40B4-BE49-F238E27FC236}">
                  <a16:creationId xmlns:a16="http://schemas.microsoft.com/office/drawing/2014/main" id="{58235777-70EA-1375-87D4-6D86780B751F}"/>
                </a:ext>
              </a:extLst>
            </p:cNvPr>
            <p:cNvSpPr>
              <a:spLocks/>
            </p:cNvSpPr>
            <p:nvPr/>
          </p:nvSpPr>
          <p:spPr bwMode="auto">
            <a:xfrm>
              <a:off x="861020" y="5287964"/>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69" name="Freeform 60">
              <a:extLst>
                <a:ext uri="{FF2B5EF4-FFF2-40B4-BE49-F238E27FC236}">
                  <a16:creationId xmlns:a16="http://schemas.microsoft.com/office/drawing/2014/main" id="{650A4F02-8148-69A3-A5FF-4EE540DB04FB}"/>
                </a:ext>
              </a:extLst>
            </p:cNvPr>
            <p:cNvSpPr>
              <a:spLocks/>
            </p:cNvSpPr>
            <p:nvPr/>
          </p:nvSpPr>
          <p:spPr bwMode="auto">
            <a:xfrm>
              <a:off x="788171" y="5287964"/>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0" name="Freeform 61">
              <a:extLst>
                <a:ext uri="{FF2B5EF4-FFF2-40B4-BE49-F238E27FC236}">
                  <a16:creationId xmlns:a16="http://schemas.microsoft.com/office/drawing/2014/main" id="{ECDD74D7-3D11-8768-D54A-526599A7A85A}"/>
                </a:ext>
              </a:extLst>
            </p:cNvPr>
            <p:cNvSpPr>
              <a:spLocks/>
            </p:cNvSpPr>
            <p:nvPr/>
          </p:nvSpPr>
          <p:spPr bwMode="auto">
            <a:xfrm>
              <a:off x="771982" y="2347914"/>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1" name="Freeform 62">
              <a:extLst>
                <a:ext uri="{FF2B5EF4-FFF2-40B4-BE49-F238E27FC236}">
                  <a16:creationId xmlns:a16="http://schemas.microsoft.com/office/drawing/2014/main" id="{1DDE3C74-3267-28AD-C29D-BB3E7DBD3037}"/>
                </a:ext>
              </a:extLst>
            </p:cNvPr>
            <p:cNvSpPr>
              <a:spLocks/>
            </p:cNvSpPr>
            <p:nvPr/>
          </p:nvSpPr>
          <p:spPr bwMode="auto">
            <a:xfrm>
              <a:off x="5691775" y="1184276"/>
              <a:ext cx="1395480" cy="1511300"/>
            </a:xfrm>
            <a:custGeom>
              <a:avLst/>
              <a:gdLst>
                <a:gd name="T0" fmla="*/ 0 w 862"/>
                <a:gd name="T1" fmla="*/ 2147483647 h 952"/>
                <a:gd name="T2" fmla="*/ 2147483647 w 862"/>
                <a:gd name="T3" fmla="*/ 2147483647 h 952"/>
                <a:gd name="T4" fmla="*/ 2147483647 w 862"/>
                <a:gd name="T5" fmla="*/ 0 h 952"/>
                <a:gd name="T6" fmla="*/ 0 60000 65536"/>
                <a:gd name="T7" fmla="*/ 0 60000 65536"/>
                <a:gd name="T8" fmla="*/ 0 60000 65536"/>
              </a:gdLst>
              <a:ahLst/>
              <a:cxnLst>
                <a:cxn ang="T6">
                  <a:pos x="T0" y="T1"/>
                </a:cxn>
                <a:cxn ang="T7">
                  <a:pos x="T2" y="T3"/>
                </a:cxn>
                <a:cxn ang="T8">
                  <a:pos x="T4" y="T5"/>
                </a:cxn>
              </a:cxnLst>
              <a:rect l="0" t="0" r="r" b="b"/>
              <a:pathLst>
                <a:path w="862" h="952">
                  <a:moveTo>
                    <a:pt x="0" y="952"/>
                  </a:moveTo>
                  <a:cubicBezTo>
                    <a:pt x="268" y="759"/>
                    <a:pt x="536" y="567"/>
                    <a:pt x="680" y="408"/>
                  </a:cubicBezTo>
                  <a:cubicBezTo>
                    <a:pt x="824" y="249"/>
                    <a:pt x="843" y="124"/>
                    <a:pt x="862"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2" name="Freeform 63">
              <a:extLst>
                <a:ext uri="{FF2B5EF4-FFF2-40B4-BE49-F238E27FC236}">
                  <a16:creationId xmlns:a16="http://schemas.microsoft.com/office/drawing/2014/main" id="{0DE662AA-5661-0BEE-814D-93F05D9B93B7}"/>
                </a:ext>
              </a:extLst>
            </p:cNvPr>
            <p:cNvSpPr>
              <a:spLocks/>
            </p:cNvSpPr>
            <p:nvPr/>
          </p:nvSpPr>
          <p:spPr bwMode="auto">
            <a:xfrm>
              <a:off x="861020" y="5275264"/>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3" name="Freeform 64">
              <a:extLst>
                <a:ext uri="{FF2B5EF4-FFF2-40B4-BE49-F238E27FC236}">
                  <a16:creationId xmlns:a16="http://schemas.microsoft.com/office/drawing/2014/main" id="{8B4EC732-F103-F75C-B615-34C2097E63C8}"/>
                </a:ext>
              </a:extLst>
            </p:cNvPr>
            <p:cNvSpPr>
              <a:spLocks/>
            </p:cNvSpPr>
            <p:nvPr/>
          </p:nvSpPr>
          <p:spPr bwMode="auto">
            <a:xfrm>
              <a:off x="788171" y="5275264"/>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4" name="Freeform 65">
              <a:extLst>
                <a:ext uri="{FF2B5EF4-FFF2-40B4-BE49-F238E27FC236}">
                  <a16:creationId xmlns:a16="http://schemas.microsoft.com/office/drawing/2014/main" id="{1E8C4165-4EEA-BDD9-975F-C103D9DD4AE5}"/>
                </a:ext>
              </a:extLst>
            </p:cNvPr>
            <p:cNvSpPr>
              <a:spLocks/>
            </p:cNvSpPr>
            <p:nvPr/>
          </p:nvSpPr>
          <p:spPr bwMode="auto">
            <a:xfrm>
              <a:off x="771982" y="2347914"/>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5" name="Freeform 66">
              <a:extLst>
                <a:ext uri="{FF2B5EF4-FFF2-40B4-BE49-F238E27FC236}">
                  <a16:creationId xmlns:a16="http://schemas.microsoft.com/office/drawing/2014/main" id="{B2613756-EEE8-9820-4A9E-7B53C56326D0}"/>
                </a:ext>
              </a:extLst>
            </p:cNvPr>
            <p:cNvSpPr>
              <a:spLocks/>
            </p:cNvSpPr>
            <p:nvPr/>
          </p:nvSpPr>
          <p:spPr bwMode="auto">
            <a:xfrm>
              <a:off x="771982" y="2371726"/>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6" name="Freeform 67">
              <a:extLst>
                <a:ext uri="{FF2B5EF4-FFF2-40B4-BE49-F238E27FC236}">
                  <a16:creationId xmlns:a16="http://schemas.microsoft.com/office/drawing/2014/main" id="{16754515-9D0B-461F-AED0-677A37EF9F75}"/>
                </a:ext>
              </a:extLst>
            </p:cNvPr>
            <p:cNvSpPr>
              <a:spLocks/>
            </p:cNvSpPr>
            <p:nvPr/>
          </p:nvSpPr>
          <p:spPr bwMode="auto">
            <a:xfrm>
              <a:off x="5691775" y="1208089"/>
              <a:ext cx="1395480" cy="1511300"/>
            </a:xfrm>
            <a:custGeom>
              <a:avLst/>
              <a:gdLst>
                <a:gd name="T0" fmla="*/ 0 w 862"/>
                <a:gd name="T1" fmla="*/ 2147483647 h 952"/>
                <a:gd name="T2" fmla="*/ 2147483647 w 862"/>
                <a:gd name="T3" fmla="*/ 2147483647 h 952"/>
                <a:gd name="T4" fmla="*/ 2147483647 w 862"/>
                <a:gd name="T5" fmla="*/ 0 h 952"/>
                <a:gd name="T6" fmla="*/ 0 60000 65536"/>
                <a:gd name="T7" fmla="*/ 0 60000 65536"/>
                <a:gd name="T8" fmla="*/ 0 60000 65536"/>
              </a:gdLst>
              <a:ahLst/>
              <a:cxnLst>
                <a:cxn ang="T6">
                  <a:pos x="T0" y="T1"/>
                </a:cxn>
                <a:cxn ang="T7">
                  <a:pos x="T2" y="T3"/>
                </a:cxn>
                <a:cxn ang="T8">
                  <a:pos x="T4" y="T5"/>
                </a:cxn>
              </a:cxnLst>
              <a:rect l="0" t="0" r="r" b="b"/>
              <a:pathLst>
                <a:path w="862" h="952">
                  <a:moveTo>
                    <a:pt x="0" y="952"/>
                  </a:moveTo>
                  <a:cubicBezTo>
                    <a:pt x="268" y="759"/>
                    <a:pt x="536" y="567"/>
                    <a:pt x="680" y="408"/>
                  </a:cubicBezTo>
                  <a:cubicBezTo>
                    <a:pt x="824" y="249"/>
                    <a:pt x="843" y="124"/>
                    <a:pt x="862"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7" name="Freeform 68">
              <a:extLst>
                <a:ext uri="{FF2B5EF4-FFF2-40B4-BE49-F238E27FC236}">
                  <a16:creationId xmlns:a16="http://schemas.microsoft.com/office/drawing/2014/main" id="{D236850F-B8EE-E7B0-9422-55981D43EA4D}"/>
                </a:ext>
              </a:extLst>
            </p:cNvPr>
            <p:cNvSpPr>
              <a:spLocks/>
            </p:cNvSpPr>
            <p:nvPr/>
          </p:nvSpPr>
          <p:spPr bwMode="auto">
            <a:xfrm>
              <a:off x="861020" y="5299076"/>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8" name="Freeform 69">
              <a:extLst>
                <a:ext uri="{FF2B5EF4-FFF2-40B4-BE49-F238E27FC236}">
                  <a16:creationId xmlns:a16="http://schemas.microsoft.com/office/drawing/2014/main" id="{90333147-BB31-DE71-06B9-B7AACE8A3DE8}"/>
                </a:ext>
              </a:extLst>
            </p:cNvPr>
            <p:cNvSpPr>
              <a:spLocks/>
            </p:cNvSpPr>
            <p:nvPr/>
          </p:nvSpPr>
          <p:spPr bwMode="auto">
            <a:xfrm>
              <a:off x="788171" y="5299076"/>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9" name="Freeform 70">
              <a:extLst>
                <a:ext uri="{FF2B5EF4-FFF2-40B4-BE49-F238E27FC236}">
                  <a16:creationId xmlns:a16="http://schemas.microsoft.com/office/drawing/2014/main" id="{96F4965B-1BE1-7B28-76EB-FC90E1B8ECC3}"/>
                </a:ext>
              </a:extLst>
            </p:cNvPr>
            <p:cNvSpPr>
              <a:spLocks/>
            </p:cNvSpPr>
            <p:nvPr/>
          </p:nvSpPr>
          <p:spPr bwMode="auto">
            <a:xfrm>
              <a:off x="2387630" y="4275139"/>
              <a:ext cx="6095104" cy="1536700"/>
            </a:xfrm>
            <a:custGeom>
              <a:avLst/>
              <a:gdLst>
                <a:gd name="T0" fmla="*/ 0 w 3765"/>
                <a:gd name="T1" fmla="*/ 2147483647 h 968"/>
                <a:gd name="T2" fmla="*/ 2147483647 w 3765"/>
                <a:gd name="T3" fmla="*/ 2147483647 h 968"/>
                <a:gd name="T4" fmla="*/ 2147483647 w 3765"/>
                <a:gd name="T5" fmla="*/ 2147483647 h 968"/>
                <a:gd name="T6" fmla="*/ 2147483647 w 3765"/>
                <a:gd name="T7" fmla="*/ 2147483647 h 968"/>
                <a:gd name="T8" fmla="*/ 2147483647 w 3765"/>
                <a:gd name="T9" fmla="*/ 2147483647 h 9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5" h="968">
                  <a:moveTo>
                    <a:pt x="0" y="416"/>
                  </a:moveTo>
                  <a:cubicBezTo>
                    <a:pt x="136" y="257"/>
                    <a:pt x="272" y="98"/>
                    <a:pt x="499" y="53"/>
                  </a:cubicBezTo>
                  <a:cubicBezTo>
                    <a:pt x="726" y="8"/>
                    <a:pt x="991" y="0"/>
                    <a:pt x="1361" y="144"/>
                  </a:cubicBezTo>
                  <a:cubicBezTo>
                    <a:pt x="1731" y="288"/>
                    <a:pt x="2322" y="862"/>
                    <a:pt x="2722" y="915"/>
                  </a:cubicBezTo>
                  <a:cubicBezTo>
                    <a:pt x="3122" y="968"/>
                    <a:pt x="3443" y="714"/>
                    <a:pt x="3765" y="461"/>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80" name="Freeform 71">
              <a:extLst>
                <a:ext uri="{FF2B5EF4-FFF2-40B4-BE49-F238E27FC236}">
                  <a16:creationId xmlns:a16="http://schemas.microsoft.com/office/drawing/2014/main" id="{C0765348-1FEA-DA33-FD0E-4A1AB3FCA897}"/>
                </a:ext>
              </a:extLst>
            </p:cNvPr>
            <p:cNvSpPr>
              <a:spLocks/>
            </p:cNvSpPr>
            <p:nvPr/>
          </p:nvSpPr>
          <p:spPr bwMode="auto">
            <a:xfrm>
              <a:off x="771982" y="2246314"/>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81" name="Freeform 72">
              <a:extLst>
                <a:ext uri="{FF2B5EF4-FFF2-40B4-BE49-F238E27FC236}">
                  <a16:creationId xmlns:a16="http://schemas.microsoft.com/office/drawing/2014/main" id="{F566BA4B-435A-8E6D-2F1A-7AFE8B7B4B09}"/>
                </a:ext>
              </a:extLst>
            </p:cNvPr>
            <p:cNvSpPr>
              <a:spLocks/>
            </p:cNvSpPr>
            <p:nvPr/>
          </p:nvSpPr>
          <p:spPr bwMode="auto">
            <a:xfrm>
              <a:off x="771982" y="2347914"/>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82" name="Freeform 73">
              <a:extLst>
                <a:ext uri="{FF2B5EF4-FFF2-40B4-BE49-F238E27FC236}">
                  <a16:creationId xmlns:a16="http://schemas.microsoft.com/office/drawing/2014/main" id="{2148DCCC-4746-1CB3-D4E7-BA5593E94BB8}"/>
                </a:ext>
              </a:extLst>
            </p:cNvPr>
            <p:cNvSpPr>
              <a:spLocks/>
            </p:cNvSpPr>
            <p:nvPr/>
          </p:nvSpPr>
          <p:spPr bwMode="auto">
            <a:xfrm>
              <a:off x="5691775" y="1173164"/>
              <a:ext cx="1395480" cy="1511300"/>
            </a:xfrm>
            <a:custGeom>
              <a:avLst/>
              <a:gdLst>
                <a:gd name="T0" fmla="*/ 0 w 862"/>
                <a:gd name="T1" fmla="*/ 2147483647 h 952"/>
                <a:gd name="T2" fmla="*/ 2147483647 w 862"/>
                <a:gd name="T3" fmla="*/ 2147483647 h 952"/>
                <a:gd name="T4" fmla="*/ 2147483647 w 862"/>
                <a:gd name="T5" fmla="*/ 0 h 952"/>
                <a:gd name="T6" fmla="*/ 0 60000 65536"/>
                <a:gd name="T7" fmla="*/ 0 60000 65536"/>
                <a:gd name="T8" fmla="*/ 0 60000 65536"/>
              </a:gdLst>
              <a:ahLst/>
              <a:cxnLst>
                <a:cxn ang="T6">
                  <a:pos x="T0" y="T1"/>
                </a:cxn>
                <a:cxn ang="T7">
                  <a:pos x="T2" y="T3"/>
                </a:cxn>
                <a:cxn ang="T8">
                  <a:pos x="T4" y="T5"/>
                </a:cxn>
              </a:cxnLst>
              <a:rect l="0" t="0" r="r" b="b"/>
              <a:pathLst>
                <a:path w="862" h="952">
                  <a:moveTo>
                    <a:pt x="0" y="952"/>
                  </a:moveTo>
                  <a:cubicBezTo>
                    <a:pt x="268" y="759"/>
                    <a:pt x="536" y="567"/>
                    <a:pt x="680" y="408"/>
                  </a:cubicBezTo>
                  <a:cubicBezTo>
                    <a:pt x="824" y="249"/>
                    <a:pt x="843" y="124"/>
                    <a:pt x="862"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83" name="Freeform 74">
              <a:extLst>
                <a:ext uri="{FF2B5EF4-FFF2-40B4-BE49-F238E27FC236}">
                  <a16:creationId xmlns:a16="http://schemas.microsoft.com/office/drawing/2014/main" id="{3F98758A-3E83-E31B-3AFF-4DC58E174F74}"/>
                </a:ext>
              </a:extLst>
            </p:cNvPr>
            <p:cNvSpPr>
              <a:spLocks/>
            </p:cNvSpPr>
            <p:nvPr/>
          </p:nvSpPr>
          <p:spPr bwMode="auto">
            <a:xfrm>
              <a:off x="861020" y="5264151"/>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84" name="Freeform 75">
              <a:extLst>
                <a:ext uri="{FF2B5EF4-FFF2-40B4-BE49-F238E27FC236}">
                  <a16:creationId xmlns:a16="http://schemas.microsoft.com/office/drawing/2014/main" id="{FBC6A746-7737-A3ED-DBDC-98320172A906}"/>
                </a:ext>
              </a:extLst>
            </p:cNvPr>
            <p:cNvSpPr>
              <a:spLocks/>
            </p:cNvSpPr>
            <p:nvPr/>
          </p:nvSpPr>
          <p:spPr bwMode="auto">
            <a:xfrm>
              <a:off x="788171" y="5264151"/>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85" name="Rectangle 76">
              <a:extLst>
                <a:ext uri="{FF2B5EF4-FFF2-40B4-BE49-F238E27FC236}">
                  <a16:creationId xmlns:a16="http://schemas.microsoft.com/office/drawing/2014/main" id="{84ECF9A2-DD37-58B8-905B-B3A5593CCB7A}"/>
                </a:ext>
              </a:extLst>
            </p:cNvPr>
            <p:cNvSpPr>
              <a:spLocks noChangeArrowheads="1"/>
            </p:cNvSpPr>
            <p:nvPr/>
          </p:nvSpPr>
          <p:spPr bwMode="auto">
            <a:xfrm rot="-1790085">
              <a:off x="2240311" y="4795839"/>
              <a:ext cx="660505"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38986" name="Text Box 77">
              <a:extLst>
                <a:ext uri="{FF2B5EF4-FFF2-40B4-BE49-F238E27FC236}">
                  <a16:creationId xmlns:a16="http://schemas.microsoft.com/office/drawing/2014/main" id="{2981FB51-AFAF-8DBA-F5FC-5E6CC5941ABB}"/>
                </a:ext>
              </a:extLst>
            </p:cNvPr>
            <p:cNvSpPr txBox="1">
              <a:spLocks noChangeArrowheads="1"/>
            </p:cNvSpPr>
            <p:nvPr/>
          </p:nvSpPr>
          <p:spPr bwMode="auto">
            <a:xfrm rot="2046076">
              <a:off x="4590933" y="4760914"/>
              <a:ext cx="167069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Deuterostomia</a:t>
              </a:r>
            </a:p>
          </p:txBody>
        </p:sp>
        <p:sp>
          <p:nvSpPr>
            <p:cNvPr id="38987" name="Text Box 78">
              <a:extLst>
                <a:ext uri="{FF2B5EF4-FFF2-40B4-BE49-F238E27FC236}">
                  <a16:creationId xmlns:a16="http://schemas.microsoft.com/office/drawing/2014/main" id="{1D868D54-4BE4-7672-41AA-99FA30CECB33}"/>
                </a:ext>
              </a:extLst>
            </p:cNvPr>
            <p:cNvSpPr txBox="1">
              <a:spLocks noChangeArrowheads="1"/>
            </p:cNvSpPr>
            <p:nvPr/>
          </p:nvSpPr>
          <p:spPr bwMode="auto">
            <a:xfrm rot="677494">
              <a:off x="2164223" y="1366839"/>
              <a:ext cx="1301584"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Ecdysozoa</a:t>
              </a:r>
            </a:p>
          </p:txBody>
        </p:sp>
        <p:sp>
          <p:nvSpPr>
            <p:cNvPr id="38988" name="Rectangle 79">
              <a:extLst>
                <a:ext uri="{FF2B5EF4-FFF2-40B4-BE49-F238E27FC236}">
                  <a16:creationId xmlns:a16="http://schemas.microsoft.com/office/drawing/2014/main" id="{068A90F8-D1BD-6257-E79B-E503391D1B4A}"/>
                </a:ext>
              </a:extLst>
            </p:cNvPr>
            <p:cNvSpPr>
              <a:spLocks noChangeArrowheads="1"/>
            </p:cNvSpPr>
            <p:nvPr/>
          </p:nvSpPr>
          <p:spPr bwMode="auto">
            <a:xfrm rot="1215764">
              <a:off x="6818519" y="2524126"/>
              <a:ext cx="182286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Lophotrochozoa</a:t>
              </a:r>
            </a:p>
          </p:txBody>
        </p:sp>
        <p:sp>
          <p:nvSpPr>
            <p:cNvPr id="38989" name="Rectangle 80">
              <a:extLst>
                <a:ext uri="{FF2B5EF4-FFF2-40B4-BE49-F238E27FC236}">
                  <a16:creationId xmlns:a16="http://schemas.microsoft.com/office/drawing/2014/main" id="{3CA157CF-8885-BF3C-114E-6CE5BCF7D3AE}"/>
                </a:ext>
              </a:extLst>
            </p:cNvPr>
            <p:cNvSpPr>
              <a:spLocks noChangeArrowheads="1"/>
            </p:cNvSpPr>
            <p:nvPr/>
          </p:nvSpPr>
          <p:spPr bwMode="auto">
            <a:xfrm rot="-2824300">
              <a:off x="6228395" y="1631564"/>
              <a:ext cx="1060450" cy="36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Platyzoa</a:t>
              </a:r>
            </a:p>
          </p:txBody>
        </p:sp>
        <p:sp>
          <p:nvSpPr>
            <p:cNvPr id="38990" name="Rectangle 81">
              <a:extLst>
                <a:ext uri="{FF2B5EF4-FFF2-40B4-BE49-F238E27FC236}">
                  <a16:creationId xmlns:a16="http://schemas.microsoft.com/office/drawing/2014/main" id="{C7CF3FCC-A001-B7A2-FC57-1677FEE36AFA}"/>
                </a:ext>
              </a:extLst>
            </p:cNvPr>
            <p:cNvSpPr>
              <a:spLocks noChangeArrowheads="1"/>
            </p:cNvSpPr>
            <p:nvPr/>
          </p:nvSpPr>
          <p:spPr bwMode="auto">
            <a:xfrm rot="3196620">
              <a:off x="401148" y="5024067"/>
              <a:ext cx="971550" cy="36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Radiata</a:t>
              </a:r>
            </a:p>
          </p:txBody>
        </p:sp>
        <p:sp>
          <p:nvSpPr>
            <p:cNvPr id="38991" name="Oval 82">
              <a:extLst>
                <a:ext uri="{FF2B5EF4-FFF2-40B4-BE49-F238E27FC236}">
                  <a16:creationId xmlns:a16="http://schemas.microsoft.com/office/drawing/2014/main" id="{FC228350-6BFB-4E05-B280-75F42474F95F}"/>
                </a:ext>
              </a:extLst>
            </p:cNvPr>
            <p:cNvSpPr>
              <a:spLocks noChangeArrowheads="1"/>
            </p:cNvSpPr>
            <p:nvPr/>
          </p:nvSpPr>
          <p:spPr bwMode="auto">
            <a:xfrm>
              <a:off x="697513" y="5805489"/>
              <a:ext cx="220168" cy="215900"/>
            </a:xfrm>
            <a:prstGeom prst="ellipse">
              <a:avLst/>
            </a:prstGeom>
            <a:solidFill>
              <a:srgbClr val="FFFF99"/>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38992" name="Oval 83">
              <a:extLst>
                <a:ext uri="{FF2B5EF4-FFF2-40B4-BE49-F238E27FC236}">
                  <a16:creationId xmlns:a16="http://schemas.microsoft.com/office/drawing/2014/main" id="{EB8B372B-5428-6FE8-5DA3-762339F47B34}"/>
                </a:ext>
              </a:extLst>
            </p:cNvPr>
            <p:cNvSpPr>
              <a:spLocks noChangeArrowheads="1"/>
            </p:cNvSpPr>
            <p:nvPr/>
          </p:nvSpPr>
          <p:spPr bwMode="auto">
            <a:xfrm>
              <a:off x="857783" y="2170114"/>
              <a:ext cx="147319" cy="144463"/>
            </a:xfrm>
            <a:prstGeom prst="ellipse">
              <a:avLst/>
            </a:prstGeom>
            <a:solidFill>
              <a:srgbClr val="FFFF99"/>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38993" name="Oval 84">
              <a:extLst>
                <a:ext uri="{FF2B5EF4-FFF2-40B4-BE49-F238E27FC236}">
                  <a16:creationId xmlns:a16="http://schemas.microsoft.com/office/drawing/2014/main" id="{AA95A343-E088-CE1E-50C6-0F81C4DA520D}"/>
                </a:ext>
              </a:extLst>
            </p:cNvPr>
            <p:cNvSpPr>
              <a:spLocks noChangeArrowheads="1"/>
            </p:cNvSpPr>
            <p:nvPr/>
          </p:nvSpPr>
          <p:spPr bwMode="auto">
            <a:xfrm>
              <a:off x="8421216" y="4881564"/>
              <a:ext cx="147319" cy="144463"/>
            </a:xfrm>
            <a:prstGeom prst="ellipse">
              <a:avLst/>
            </a:prstGeom>
            <a:solidFill>
              <a:srgbClr val="FFFF99"/>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38994" name="Text Box 85">
              <a:extLst>
                <a:ext uri="{FF2B5EF4-FFF2-40B4-BE49-F238E27FC236}">
                  <a16:creationId xmlns:a16="http://schemas.microsoft.com/office/drawing/2014/main" id="{CB6608C2-75AD-FBBE-78AD-3CA564A583B8}"/>
                </a:ext>
              </a:extLst>
            </p:cNvPr>
            <p:cNvSpPr txBox="1">
              <a:spLocks noChangeArrowheads="1"/>
            </p:cNvSpPr>
            <p:nvPr/>
          </p:nvSpPr>
          <p:spPr bwMode="auto">
            <a:xfrm>
              <a:off x="5220853" y="1196976"/>
              <a:ext cx="17668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Acanthocephala</a:t>
              </a:r>
              <a:endParaRPr lang="nl-NL" altLang="nl-NL" sz="1600" b="1">
                <a:latin typeface="Arial" panose="020B0604020202020204" pitchFamily="34" charset="0"/>
              </a:endParaRPr>
            </a:p>
          </p:txBody>
        </p:sp>
        <p:sp>
          <p:nvSpPr>
            <p:cNvPr id="38995" name="Text Box 86">
              <a:extLst>
                <a:ext uri="{FF2B5EF4-FFF2-40B4-BE49-F238E27FC236}">
                  <a16:creationId xmlns:a16="http://schemas.microsoft.com/office/drawing/2014/main" id="{805F3DB8-CB31-9626-D2D5-63BE09D3A82E}"/>
                </a:ext>
              </a:extLst>
            </p:cNvPr>
            <p:cNvSpPr txBox="1">
              <a:spLocks noChangeArrowheads="1"/>
            </p:cNvSpPr>
            <p:nvPr/>
          </p:nvSpPr>
          <p:spPr bwMode="auto">
            <a:xfrm>
              <a:off x="7820609" y="2205039"/>
              <a:ext cx="98428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Bryozoa</a:t>
              </a:r>
              <a:endParaRPr lang="nl-NL" altLang="nl-NL" sz="1600" b="1">
                <a:latin typeface="Arial" panose="020B0604020202020204" pitchFamily="34" charset="0"/>
              </a:endParaRPr>
            </a:p>
          </p:txBody>
        </p:sp>
        <p:sp>
          <p:nvSpPr>
            <p:cNvPr id="38996" name="Text Box 77">
              <a:extLst>
                <a:ext uri="{FF2B5EF4-FFF2-40B4-BE49-F238E27FC236}">
                  <a16:creationId xmlns:a16="http://schemas.microsoft.com/office/drawing/2014/main" id="{D78425F3-E1DD-477F-9F4D-DE85F29372A5}"/>
                </a:ext>
              </a:extLst>
            </p:cNvPr>
            <p:cNvSpPr txBox="1">
              <a:spLocks noChangeArrowheads="1"/>
            </p:cNvSpPr>
            <p:nvPr/>
          </p:nvSpPr>
          <p:spPr bwMode="auto">
            <a:xfrm rot="-2080166">
              <a:off x="3297507" y="3510285"/>
              <a:ext cx="14157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Protostomia</a:t>
              </a:r>
            </a:p>
          </p:txBody>
        </p:sp>
        <p:sp>
          <p:nvSpPr>
            <p:cNvPr id="38997" name="Text Box 77">
              <a:extLst>
                <a:ext uri="{FF2B5EF4-FFF2-40B4-BE49-F238E27FC236}">
                  <a16:creationId xmlns:a16="http://schemas.microsoft.com/office/drawing/2014/main" id="{C64073A5-0981-9CF1-DBAF-0B1C3C9061D7}"/>
                </a:ext>
              </a:extLst>
            </p:cNvPr>
            <p:cNvSpPr txBox="1">
              <a:spLocks noChangeArrowheads="1"/>
            </p:cNvSpPr>
            <p:nvPr/>
          </p:nvSpPr>
          <p:spPr bwMode="auto">
            <a:xfrm rot="-1626215">
              <a:off x="4962161" y="2673439"/>
              <a:ext cx="9541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Spiralia</a:t>
              </a:r>
            </a:p>
          </p:txBody>
        </p:sp>
        <p:sp>
          <p:nvSpPr>
            <p:cNvPr id="38998" name="Text Box 77">
              <a:extLst>
                <a:ext uri="{FF2B5EF4-FFF2-40B4-BE49-F238E27FC236}">
                  <a16:creationId xmlns:a16="http://schemas.microsoft.com/office/drawing/2014/main" id="{A6901A51-93B4-D206-32FA-840E24CEBC03}"/>
                </a:ext>
              </a:extLst>
            </p:cNvPr>
            <p:cNvSpPr txBox="1">
              <a:spLocks noChangeArrowheads="1"/>
            </p:cNvSpPr>
            <p:nvPr/>
          </p:nvSpPr>
          <p:spPr bwMode="auto">
            <a:xfrm rot="-1868188">
              <a:off x="1710858" y="4664047"/>
              <a:ext cx="10182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Bilateria</a:t>
              </a:r>
            </a:p>
          </p:txBody>
        </p:sp>
        <p:sp>
          <p:nvSpPr>
            <p:cNvPr id="38999" name="Text Box 19">
              <a:extLst>
                <a:ext uri="{FF2B5EF4-FFF2-40B4-BE49-F238E27FC236}">
                  <a16:creationId xmlns:a16="http://schemas.microsoft.com/office/drawing/2014/main" id="{2959147E-66C5-B816-0341-3A2E57576246}"/>
                </a:ext>
              </a:extLst>
            </p:cNvPr>
            <p:cNvSpPr txBox="1">
              <a:spLocks noChangeArrowheads="1"/>
            </p:cNvSpPr>
            <p:nvPr/>
          </p:nvSpPr>
          <p:spPr bwMode="auto">
            <a:xfrm>
              <a:off x="180023" y="5970766"/>
              <a:ext cx="9605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Porifera</a:t>
              </a:r>
              <a:endParaRPr lang="nl-NL" altLang="nl-NL" sz="1600" b="1">
                <a:latin typeface="Arial" panose="020B0604020202020204" pitchFamily="34" charset="0"/>
              </a:endParaRPr>
            </a:p>
          </p:txBody>
        </p:sp>
        <p:sp>
          <p:nvSpPr>
            <p:cNvPr id="39000" name="Text Box 19">
              <a:extLst>
                <a:ext uri="{FF2B5EF4-FFF2-40B4-BE49-F238E27FC236}">
                  <a16:creationId xmlns:a16="http://schemas.microsoft.com/office/drawing/2014/main" id="{215723BB-D517-8345-3B92-16F3CC938D3B}"/>
                </a:ext>
              </a:extLst>
            </p:cNvPr>
            <p:cNvSpPr txBox="1">
              <a:spLocks noChangeArrowheads="1"/>
            </p:cNvSpPr>
            <p:nvPr/>
          </p:nvSpPr>
          <p:spPr bwMode="auto">
            <a:xfrm>
              <a:off x="971600" y="4026550"/>
              <a:ext cx="19607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600" b="1">
                  <a:solidFill>
                    <a:srgbClr val="7030A0"/>
                  </a:solidFill>
                  <a:latin typeface="Arial" panose="020B0604020202020204" pitchFamily="34" charset="0"/>
                </a:rPr>
                <a:t>Xenacoelomorpha</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8394617-0CE8-4CC5-96C8-B67B803C8221}"/>
              </a:ext>
            </a:extLst>
          </p:cNvPr>
          <p:cNvGrpSpPr>
            <a:grpSpLocks/>
          </p:cNvGrpSpPr>
          <p:nvPr/>
        </p:nvGrpSpPr>
        <p:grpSpPr bwMode="auto">
          <a:xfrm>
            <a:off x="262395" y="511445"/>
            <a:ext cx="8160933" cy="6137678"/>
            <a:chOff x="61944" y="-36512"/>
            <a:chExt cx="9230164" cy="6778625"/>
          </a:xfrm>
        </p:grpSpPr>
        <p:grpSp>
          <p:nvGrpSpPr>
            <p:cNvPr id="11" name="Group 1">
              <a:extLst>
                <a:ext uri="{FF2B5EF4-FFF2-40B4-BE49-F238E27FC236}">
                  <a16:creationId xmlns:a16="http://schemas.microsoft.com/office/drawing/2014/main" id="{6C0C0169-A535-BCD1-BBA1-E1B6E961281D}"/>
                </a:ext>
              </a:extLst>
            </p:cNvPr>
            <p:cNvGrpSpPr>
              <a:grpSpLocks/>
            </p:cNvGrpSpPr>
            <p:nvPr/>
          </p:nvGrpSpPr>
          <p:grpSpPr bwMode="auto">
            <a:xfrm>
              <a:off x="2183231" y="6034895"/>
              <a:ext cx="1270742" cy="706526"/>
              <a:chOff x="2183231" y="6034895"/>
              <a:chExt cx="1270742" cy="706526"/>
            </a:xfrm>
          </p:grpSpPr>
          <p:sp>
            <p:nvSpPr>
              <p:cNvPr id="61" name="Rectangle 45">
                <a:extLst>
                  <a:ext uri="{FF2B5EF4-FFF2-40B4-BE49-F238E27FC236}">
                    <a16:creationId xmlns:a16="http://schemas.microsoft.com/office/drawing/2014/main" id="{3819F892-2FFC-C86E-6547-0DCEEE8C7BF7}"/>
                  </a:ext>
                </a:extLst>
              </p:cNvPr>
              <p:cNvSpPr>
                <a:spLocks noChangeArrowheads="1"/>
              </p:cNvSpPr>
              <p:nvPr/>
            </p:nvSpPr>
            <p:spPr bwMode="auto">
              <a:xfrm>
                <a:off x="2277120" y="6309567"/>
                <a:ext cx="294618" cy="43185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dirty="0"/>
              </a:p>
            </p:txBody>
          </p:sp>
          <p:sp>
            <p:nvSpPr>
              <p:cNvPr id="62" name="Rectangle 46">
                <a:extLst>
                  <a:ext uri="{FF2B5EF4-FFF2-40B4-BE49-F238E27FC236}">
                    <a16:creationId xmlns:a16="http://schemas.microsoft.com/office/drawing/2014/main" id="{584EBB25-80F6-F965-63DF-468746ED8008}"/>
                  </a:ext>
                </a:extLst>
              </p:cNvPr>
              <p:cNvSpPr>
                <a:spLocks noChangeArrowheads="1"/>
              </p:cNvSpPr>
              <p:nvPr/>
            </p:nvSpPr>
            <p:spPr bwMode="auto">
              <a:xfrm>
                <a:off x="2571737" y="6309567"/>
                <a:ext cx="294618" cy="431854"/>
              </a:xfrm>
              <a:prstGeom prst="rect">
                <a:avLst/>
              </a:prstGeom>
              <a:solidFill>
                <a:srgbClr val="007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63" name="Rectangle 47">
                <a:extLst>
                  <a:ext uri="{FF2B5EF4-FFF2-40B4-BE49-F238E27FC236}">
                    <a16:creationId xmlns:a16="http://schemas.microsoft.com/office/drawing/2014/main" id="{A2ADC7A5-5BB6-AEA2-A795-952FCD5D2DCC}"/>
                  </a:ext>
                </a:extLst>
              </p:cNvPr>
              <p:cNvSpPr>
                <a:spLocks noChangeArrowheads="1"/>
              </p:cNvSpPr>
              <p:nvPr/>
            </p:nvSpPr>
            <p:spPr bwMode="auto">
              <a:xfrm>
                <a:off x="2864737" y="6309567"/>
                <a:ext cx="294618" cy="431854"/>
              </a:xfrm>
              <a:prstGeom prst="rect">
                <a:avLst/>
              </a:prstGeom>
              <a:solidFill>
                <a:srgbClr val="B41C9E"/>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0960" name="Rectangle 48">
                <a:extLst>
                  <a:ext uri="{FF2B5EF4-FFF2-40B4-BE49-F238E27FC236}">
                    <a16:creationId xmlns:a16="http://schemas.microsoft.com/office/drawing/2014/main" id="{B7F7CB44-3083-BFB6-D30D-32D06DFD0F5C}"/>
                  </a:ext>
                </a:extLst>
              </p:cNvPr>
              <p:cNvSpPr>
                <a:spLocks noChangeArrowheads="1"/>
              </p:cNvSpPr>
              <p:nvPr/>
            </p:nvSpPr>
            <p:spPr bwMode="auto">
              <a:xfrm>
                <a:off x="3159355" y="6309567"/>
                <a:ext cx="294618" cy="431854"/>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0961" name="Text Box 49">
                <a:extLst>
                  <a:ext uri="{FF2B5EF4-FFF2-40B4-BE49-F238E27FC236}">
                    <a16:creationId xmlns:a16="http://schemas.microsoft.com/office/drawing/2014/main" id="{49AF2BC5-B9FE-E224-6DB5-57D07176CBD1}"/>
                  </a:ext>
                </a:extLst>
              </p:cNvPr>
              <p:cNvSpPr txBox="1">
                <a:spLocks noChangeArrowheads="1"/>
              </p:cNvSpPr>
              <p:nvPr/>
            </p:nvSpPr>
            <p:spPr bwMode="auto">
              <a:xfrm>
                <a:off x="2183231"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a:t>
                </a:r>
                <a:endParaRPr lang="nl-NL" altLang="nl-NL" sz="1200" b="1">
                  <a:latin typeface="Arial" panose="020B0604020202020204" pitchFamily="34" charset="0"/>
                </a:endParaRPr>
              </a:p>
            </p:txBody>
          </p:sp>
          <p:sp>
            <p:nvSpPr>
              <p:cNvPr id="40966" name="Text Box 50">
                <a:extLst>
                  <a:ext uri="{FF2B5EF4-FFF2-40B4-BE49-F238E27FC236}">
                    <a16:creationId xmlns:a16="http://schemas.microsoft.com/office/drawing/2014/main" id="{2128E3F8-114F-0437-F707-486ABE60830F}"/>
                  </a:ext>
                </a:extLst>
              </p:cNvPr>
              <p:cNvSpPr txBox="1">
                <a:spLocks noChangeArrowheads="1"/>
              </p:cNvSpPr>
              <p:nvPr/>
            </p:nvSpPr>
            <p:spPr bwMode="auto">
              <a:xfrm>
                <a:off x="2403385"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2</a:t>
                </a:r>
                <a:endParaRPr lang="nl-NL" altLang="nl-NL" sz="1200" b="1">
                  <a:latin typeface="Arial" panose="020B0604020202020204" pitchFamily="34" charset="0"/>
                </a:endParaRPr>
              </a:p>
            </p:txBody>
          </p:sp>
          <p:sp>
            <p:nvSpPr>
              <p:cNvPr id="40967" name="Text Box 51">
                <a:extLst>
                  <a:ext uri="{FF2B5EF4-FFF2-40B4-BE49-F238E27FC236}">
                    <a16:creationId xmlns:a16="http://schemas.microsoft.com/office/drawing/2014/main" id="{4CD8643A-6776-9F3E-CBB5-5A8E1C545F89}"/>
                  </a:ext>
                </a:extLst>
              </p:cNvPr>
              <p:cNvSpPr txBox="1">
                <a:spLocks noChangeArrowheads="1"/>
              </p:cNvSpPr>
              <p:nvPr/>
            </p:nvSpPr>
            <p:spPr bwMode="auto">
              <a:xfrm>
                <a:off x="2719047"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5</a:t>
                </a:r>
                <a:endParaRPr lang="nl-NL" altLang="nl-NL" sz="1200" b="1">
                  <a:latin typeface="Arial" panose="020B0604020202020204" pitchFamily="34" charset="0"/>
                </a:endParaRPr>
              </a:p>
            </p:txBody>
          </p:sp>
          <p:sp>
            <p:nvSpPr>
              <p:cNvPr id="40968" name="Text Box 52">
                <a:extLst>
                  <a:ext uri="{FF2B5EF4-FFF2-40B4-BE49-F238E27FC236}">
                    <a16:creationId xmlns:a16="http://schemas.microsoft.com/office/drawing/2014/main" id="{AF093118-2B04-8F92-63BF-F56DD1AD1C68}"/>
                  </a:ext>
                </a:extLst>
              </p:cNvPr>
              <p:cNvSpPr txBox="1">
                <a:spLocks noChangeArrowheads="1"/>
              </p:cNvSpPr>
              <p:nvPr/>
            </p:nvSpPr>
            <p:spPr bwMode="auto">
              <a:xfrm>
                <a:off x="2999095" y="6034895"/>
                <a:ext cx="351275"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10</a:t>
                </a:r>
                <a:endParaRPr lang="nl-NL" altLang="nl-NL" sz="1200" b="1">
                  <a:latin typeface="Arial" panose="020B0604020202020204" pitchFamily="34" charset="0"/>
                </a:endParaRPr>
              </a:p>
            </p:txBody>
          </p:sp>
        </p:grpSp>
        <p:sp>
          <p:nvSpPr>
            <p:cNvPr id="12" name="Rectangle 57">
              <a:extLst>
                <a:ext uri="{FF2B5EF4-FFF2-40B4-BE49-F238E27FC236}">
                  <a16:creationId xmlns:a16="http://schemas.microsoft.com/office/drawing/2014/main" id="{745DE978-86CD-94A8-A87F-908D6AEBC6DC}"/>
                </a:ext>
              </a:extLst>
            </p:cNvPr>
            <p:cNvSpPr>
              <a:spLocks noChangeArrowheads="1"/>
            </p:cNvSpPr>
            <p:nvPr/>
          </p:nvSpPr>
          <p:spPr bwMode="auto">
            <a:xfrm rot="-1790085">
              <a:off x="3159355" y="3801005"/>
              <a:ext cx="660461" cy="21592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13" name="Text Box 14">
              <a:extLst>
                <a:ext uri="{FF2B5EF4-FFF2-40B4-BE49-F238E27FC236}">
                  <a16:creationId xmlns:a16="http://schemas.microsoft.com/office/drawing/2014/main" id="{77B9ABE4-7FC9-8A5F-DF90-D8F0F849EA7C}"/>
                </a:ext>
              </a:extLst>
            </p:cNvPr>
            <p:cNvSpPr txBox="1">
              <a:spLocks noChangeArrowheads="1"/>
            </p:cNvSpPr>
            <p:nvPr/>
          </p:nvSpPr>
          <p:spPr bwMode="auto">
            <a:xfrm>
              <a:off x="219700" y="4581605"/>
              <a:ext cx="1391636"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Chondrostei</a:t>
              </a:r>
            </a:p>
          </p:txBody>
        </p:sp>
        <p:sp>
          <p:nvSpPr>
            <p:cNvPr id="14" name="Text Box 14">
              <a:extLst>
                <a:ext uri="{FF2B5EF4-FFF2-40B4-BE49-F238E27FC236}">
                  <a16:creationId xmlns:a16="http://schemas.microsoft.com/office/drawing/2014/main" id="{9CE5C06C-C33F-BF47-A9C0-33579510AE7A}"/>
                </a:ext>
              </a:extLst>
            </p:cNvPr>
            <p:cNvSpPr txBox="1">
              <a:spLocks noChangeArrowheads="1"/>
            </p:cNvSpPr>
            <p:nvPr/>
          </p:nvSpPr>
          <p:spPr bwMode="auto">
            <a:xfrm>
              <a:off x="1371752" y="4005469"/>
              <a:ext cx="994117"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Holostei</a:t>
              </a:r>
            </a:p>
          </p:txBody>
        </p:sp>
        <p:sp>
          <p:nvSpPr>
            <p:cNvPr id="15" name="Text Box 14">
              <a:extLst>
                <a:ext uri="{FF2B5EF4-FFF2-40B4-BE49-F238E27FC236}">
                  <a16:creationId xmlns:a16="http://schemas.microsoft.com/office/drawing/2014/main" id="{4C9C0240-C54F-016E-A147-CD9C4F456741}"/>
                </a:ext>
              </a:extLst>
            </p:cNvPr>
            <p:cNvSpPr txBox="1">
              <a:spLocks noChangeArrowheads="1"/>
            </p:cNvSpPr>
            <p:nvPr/>
          </p:nvSpPr>
          <p:spPr bwMode="auto">
            <a:xfrm>
              <a:off x="2451800" y="3429334"/>
              <a:ext cx="1574366"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dirty="0" err="1">
                  <a:latin typeface="Arial" panose="020B0604020202020204" pitchFamily="34" charset="0"/>
                </a:rPr>
                <a:t>Elopocephalai</a:t>
              </a:r>
              <a:endParaRPr lang="nl-NL" altLang="nl-NL" sz="1600" b="1" dirty="0">
                <a:latin typeface="Arial" panose="020B0604020202020204" pitchFamily="34" charset="0"/>
              </a:endParaRPr>
            </a:p>
          </p:txBody>
        </p:sp>
        <p:sp>
          <p:nvSpPr>
            <p:cNvPr id="16" name="Text Box 14">
              <a:extLst>
                <a:ext uri="{FF2B5EF4-FFF2-40B4-BE49-F238E27FC236}">
                  <a16:creationId xmlns:a16="http://schemas.microsoft.com/office/drawing/2014/main" id="{6A91D430-B3B3-3742-0171-86E997BB1EB0}"/>
                </a:ext>
              </a:extLst>
            </p:cNvPr>
            <p:cNvSpPr txBox="1">
              <a:spLocks noChangeArrowheads="1"/>
            </p:cNvSpPr>
            <p:nvPr/>
          </p:nvSpPr>
          <p:spPr bwMode="auto">
            <a:xfrm>
              <a:off x="4582117" y="3954941"/>
              <a:ext cx="2189878"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dirty="0" err="1">
                  <a:latin typeface="Arial" panose="020B0604020202020204" pitchFamily="34" charset="0"/>
                </a:rPr>
                <a:t>Osteoglossocephala</a:t>
              </a:r>
              <a:endParaRPr lang="nl-NL" altLang="nl-NL" sz="1600" b="1" dirty="0">
                <a:latin typeface="Arial" panose="020B0604020202020204" pitchFamily="34" charset="0"/>
              </a:endParaRPr>
            </a:p>
          </p:txBody>
        </p:sp>
        <p:sp>
          <p:nvSpPr>
            <p:cNvPr id="17" name="Text Box 14">
              <a:extLst>
                <a:ext uri="{FF2B5EF4-FFF2-40B4-BE49-F238E27FC236}">
                  <a16:creationId xmlns:a16="http://schemas.microsoft.com/office/drawing/2014/main" id="{C02CB142-9259-6B89-EC02-C6CF8DD9CC6C}"/>
                </a:ext>
              </a:extLst>
            </p:cNvPr>
            <p:cNvSpPr txBox="1">
              <a:spLocks noChangeArrowheads="1"/>
            </p:cNvSpPr>
            <p:nvPr/>
          </p:nvSpPr>
          <p:spPr bwMode="auto">
            <a:xfrm>
              <a:off x="5049323" y="5467297"/>
              <a:ext cx="1290653"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Oto</a:t>
              </a:r>
              <a:r>
                <a:rPr lang="nl-NL" altLang="nl-NL" sz="1600" b="1">
                  <a:solidFill>
                    <a:srgbClr val="0070C0"/>
                  </a:solidFill>
                  <a:latin typeface="Arial" panose="020B0604020202020204" pitchFamily="34" charset="0"/>
                </a:rPr>
                <a:t>morp</a:t>
              </a:r>
              <a:r>
                <a:rPr lang="nl-NL" altLang="nl-NL" sz="1600" b="1">
                  <a:solidFill>
                    <a:srgbClr val="FF0000"/>
                  </a:solidFill>
                  <a:latin typeface="Arial" panose="020B0604020202020204" pitchFamily="34" charset="0"/>
                </a:rPr>
                <a:t>ha</a:t>
              </a:r>
            </a:p>
          </p:txBody>
        </p:sp>
        <p:sp>
          <p:nvSpPr>
            <p:cNvPr id="18" name="Text Box 14">
              <a:extLst>
                <a:ext uri="{FF2B5EF4-FFF2-40B4-BE49-F238E27FC236}">
                  <a16:creationId xmlns:a16="http://schemas.microsoft.com/office/drawing/2014/main" id="{8F03AF2F-1E4C-11E7-8ED1-33D680F1D675}"/>
                </a:ext>
              </a:extLst>
            </p:cNvPr>
            <p:cNvSpPr txBox="1">
              <a:spLocks noChangeArrowheads="1"/>
            </p:cNvSpPr>
            <p:nvPr/>
          </p:nvSpPr>
          <p:spPr bwMode="auto">
            <a:xfrm>
              <a:off x="5924201" y="6403517"/>
              <a:ext cx="1495823"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Lepidogalaxii</a:t>
              </a:r>
            </a:p>
          </p:txBody>
        </p:sp>
        <p:sp>
          <p:nvSpPr>
            <p:cNvPr id="19" name="Text Box 14">
              <a:extLst>
                <a:ext uri="{FF2B5EF4-FFF2-40B4-BE49-F238E27FC236}">
                  <a16:creationId xmlns:a16="http://schemas.microsoft.com/office/drawing/2014/main" id="{17043F66-D960-2411-5DC5-63401DF281D7}"/>
                </a:ext>
              </a:extLst>
            </p:cNvPr>
            <p:cNvSpPr txBox="1">
              <a:spLocks noChangeArrowheads="1"/>
            </p:cNvSpPr>
            <p:nvPr/>
          </p:nvSpPr>
          <p:spPr bwMode="auto">
            <a:xfrm>
              <a:off x="8008376" y="5611331"/>
              <a:ext cx="995719"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solidFill>
                    <a:srgbClr val="002060"/>
                  </a:solidFill>
                  <a:latin typeface="Arial" panose="020B0604020202020204" pitchFamily="34" charset="0"/>
                </a:rPr>
                <a:t>Sto</a:t>
              </a:r>
              <a:r>
                <a:rPr lang="nl-NL" altLang="nl-NL" sz="1600" b="1">
                  <a:solidFill>
                    <a:srgbClr val="0070C0"/>
                  </a:solidFill>
                  <a:latin typeface="Arial" panose="020B0604020202020204" pitchFamily="34" charset="0"/>
                </a:rPr>
                <a:t>miat</a:t>
              </a:r>
              <a:r>
                <a:rPr lang="nl-NL" altLang="nl-NL" sz="1600" b="1">
                  <a:solidFill>
                    <a:srgbClr val="B41C9E"/>
                  </a:solidFill>
                  <a:latin typeface="Arial" panose="020B0604020202020204" pitchFamily="34" charset="0"/>
                </a:rPr>
                <a:t>i</a:t>
              </a:r>
            </a:p>
          </p:txBody>
        </p:sp>
        <p:sp>
          <p:nvSpPr>
            <p:cNvPr id="33" name="Text Box 14">
              <a:extLst>
                <a:ext uri="{FF2B5EF4-FFF2-40B4-BE49-F238E27FC236}">
                  <a16:creationId xmlns:a16="http://schemas.microsoft.com/office/drawing/2014/main" id="{ED5994C7-71ED-E9FA-3234-23D9E0E944B8}"/>
                </a:ext>
              </a:extLst>
            </p:cNvPr>
            <p:cNvSpPr txBox="1">
              <a:spLocks noChangeArrowheads="1"/>
            </p:cNvSpPr>
            <p:nvPr/>
          </p:nvSpPr>
          <p:spPr bwMode="auto">
            <a:xfrm>
              <a:off x="7549360" y="4243009"/>
              <a:ext cx="878709"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Aulo</a:t>
              </a:r>
              <a:r>
                <a:rPr lang="nl-NL" altLang="nl-NL" sz="1600" b="1">
                  <a:solidFill>
                    <a:srgbClr val="0070C0"/>
                  </a:solidFill>
                  <a:latin typeface="Arial" panose="020B0604020202020204" pitchFamily="34" charset="0"/>
                </a:rPr>
                <a:t>pa</a:t>
              </a:r>
            </a:p>
          </p:txBody>
        </p:sp>
        <p:sp>
          <p:nvSpPr>
            <p:cNvPr id="34" name="Text Box 14">
              <a:extLst>
                <a:ext uri="{FF2B5EF4-FFF2-40B4-BE49-F238E27FC236}">
                  <a16:creationId xmlns:a16="http://schemas.microsoft.com/office/drawing/2014/main" id="{0B3FA81F-E948-41DB-B830-05FBD7A0CA79}"/>
                </a:ext>
              </a:extLst>
            </p:cNvPr>
            <p:cNvSpPr txBox="1">
              <a:spLocks noChangeArrowheads="1"/>
            </p:cNvSpPr>
            <p:nvPr/>
          </p:nvSpPr>
          <p:spPr bwMode="auto">
            <a:xfrm>
              <a:off x="7132011" y="3522840"/>
              <a:ext cx="1324314"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solidFill>
                    <a:srgbClr val="002060"/>
                  </a:solidFill>
                  <a:latin typeface="Arial" panose="020B0604020202020204" pitchFamily="34" charset="0"/>
                </a:rPr>
                <a:t>Myc</a:t>
              </a:r>
              <a:r>
                <a:rPr lang="nl-NL" altLang="nl-NL" sz="1600" b="1">
                  <a:solidFill>
                    <a:srgbClr val="0070C0"/>
                  </a:solidFill>
                  <a:latin typeface="Arial" panose="020B0604020202020204" pitchFamily="34" charset="0"/>
                </a:rPr>
                <a:t>topha</a:t>
              </a:r>
              <a:r>
                <a:rPr lang="nl-NL" altLang="nl-NL" sz="1600" b="1">
                  <a:solidFill>
                    <a:srgbClr val="B41C9E"/>
                  </a:solidFill>
                  <a:latin typeface="Arial" panose="020B0604020202020204" pitchFamily="34" charset="0"/>
                </a:rPr>
                <a:t>ta</a:t>
              </a:r>
            </a:p>
          </p:txBody>
        </p:sp>
        <p:sp>
          <p:nvSpPr>
            <p:cNvPr id="35" name="Text Box 14">
              <a:extLst>
                <a:ext uri="{FF2B5EF4-FFF2-40B4-BE49-F238E27FC236}">
                  <a16:creationId xmlns:a16="http://schemas.microsoft.com/office/drawing/2014/main" id="{D4D536D6-5A91-A27A-A950-56FF85BDB3EA}"/>
                </a:ext>
              </a:extLst>
            </p:cNvPr>
            <p:cNvSpPr txBox="1">
              <a:spLocks noChangeArrowheads="1"/>
            </p:cNvSpPr>
            <p:nvPr/>
          </p:nvSpPr>
          <p:spPr bwMode="auto">
            <a:xfrm>
              <a:off x="5962620" y="2730653"/>
              <a:ext cx="2393446"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Para</a:t>
              </a:r>
              <a:r>
                <a:rPr lang="nl-NL" altLang="nl-NL" sz="1600" b="1">
                  <a:solidFill>
                    <a:srgbClr val="0070C0"/>
                  </a:solidFill>
                  <a:latin typeface="Arial" panose="020B0604020202020204" pitchFamily="34" charset="0"/>
                </a:rPr>
                <a:t>cant</a:t>
              </a:r>
              <a:r>
                <a:rPr lang="nl-NL" altLang="nl-NL" sz="1600" b="1">
                  <a:solidFill>
                    <a:srgbClr val="B41C9E"/>
                  </a:solidFill>
                  <a:latin typeface="Arial" panose="020B0604020202020204" pitchFamily="34" charset="0"/>
                </a:rPr>
                <a:t>homorp</a:t>
              </a:r>
              <a:r>
                <a:rPr lang="nl-NL" altLang="nl-NL" sz="1600" b="1">
                  <a:solidFill>
                    <a:srgbClr val="FF0000"/>
                  </a:solidFill>
                  <a:latin typeface="Arial" panose="020B0604020202020204" pitchFamily="34" charset="0"/>
                </a:rPr>
                <a:t>hacea</a:t>
              </a:r>
            </a:p>
          </p:txBody>
        </p:sp>
        <p:sp>
          <p:nvSpPr>
            <p:cNvPr id="36" name="Text Box 14">
              <a:extLst>
                <a:ext uri="{FF2B5EF4-FFF2-40B4-BE49-F238E27FC236}">
                  <a16:creationId xmlns:a16="http://schemas.microsoft.com/office/drawing/2014/main" id="{2E54745C-5F39-E0A4-62A2-6C78F8E8CD51}"/>
                </a:ext>
              </a:extLst>
            </p:cNvPr>
            <p:cNvSpPr txBox="1">
              <a:spLocks noChangeArrowheads="1"/>
            </p:cNvSpPr>
            <p:nvPr/>
          </p:nvSpPr>
          <p:spPr bwMode="auto">
            <a:xfrm>
              <a:off x="6803237" y="2264318"/>
              <a:ext cx="1484604"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dirty="0" err="1">
                  <a:solidFill>
                    <a:srgbClr val="B41C9E"/>
                  </a:solidFill>
                  <a:latin typeface="Arial" panose="020B0604020202020204" pitchFamily="34" charset="0"/>
                </a:rPr>
                <a:t>Polymixiacea</a:t>
              </a:r>
              <a:endParaRPr lang="nl-NL" altLang="nl-NL" sz="1600" b="1" dirty="0">
                <a:solidFill>
                  <a:srgbClr val="B41C9E"/>
                </a:solidFill>
                <a:latin typeface="Arial" panose="020B0604020202020204" pitchFamily="34" charset="0"/>
              </a:endParaRPr>
            </a:p>
          </p:txBody>
        </p:sp>
        <p:sp>
          <p:nvSpPr>
            <p:cNvPr id="37" name="Text Box 14">
              <a:extLst>
                <a:ext uri="{FF2B5EF4-FFF2-40B4-BE49-F238E27FC236}">
                  <a16:creationId xmlns:a16="http://schemas.microsoft.com/office/drawing/2014/main" id="{6CA6A591-C4A4-59B9-5F2C-A72D422A7004}"/>
                </a:ext>
              </a:extLst>
            </p:cNvPr>
            <p:cNvSpPr txBox="1">
              <a:spLocks noChangeArrowheads="1"/>
            </p:cNvSpPr>
            <p:nvPr/>
          </p:nvSpPr>
          <p:spPr bwMode="auto">
            <a:xfrm>
              <a:off x="7060008" y="836724"/>
              <a:ext cx="2018368"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Berycimorphaceae</a:t>
              </a:r>
            </a:p>
          </p:txBody>
        </p:sp>
        <p:sp>
          <p:nvSpPr>
            <p:cNvPr id="38" name="Text Box 14">
              <a:extLst>
                <a:ext uri="{FF2B5EF4-FFF2-40B4-BE49-F238E27FC236}">
                  <a16:creationId xmlns:a16="http://schemas.microsoft.com/office/drawing/2014/main" id="{F7F6D150-3E96-8BC9-3242-6D80E0A4F9E9}"/>
                </a:ext>
              </a:extLst>
            </p:cNvPr>
            <p:cNvSpPr txBox="1">
              <a:spLocks noChangeArrowheads="1"/>
            </p:cNvSpPr>
            <p:nvPr/>
          </p:nvSpPr>
          <p:spPr bwMode="auto">
            <a:xfrm>
              <a:off x="5907956" y="332606"/>
              <a:ext cx="2406269"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Holocentrimorphaceae</a:t>
              </a:r>
            </a:p>
          </p:txBody>
        </p:sp>
        <p:sp>
          <p:nvSpPr>
            <p:cNvPr id="39" name="Text Box 14">
              <a:extLst>
                <a:ext uri="{FF2B5EF4-FFF2-40B4-BE49-F238E27FC236}">
                  <a16:creationId xmlns:a16="http://schemas.microsoft.com/office/drawing/2014/main" id="{FBDC21FB-549C-C709-1C5E-DD18D267BA8C}"/>
                </a:ext>
              </a:extLst>
            </p:cNvPr>
            <p:cNvSpPr txBox="1">
              <a:spLocks noChangeArrowheads="1"/>
            </p:cNvSpPr>
            <p:nvPr/>
          </p:nvSpPr>
          <p:spPr bwMode="auto">
            <a:xfrm>
              <a:off x="2808037" y="188572"/>
              <a:ext cx="1816403"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dirty="0" err="1">
                  <a:latin typeface="Arial" panose="020B0604020202020204" pitchFamily="34" charset="0"/>
                </a:rPr>
                <a:t>Ophidiimopharia</a:t>
              </a:r>
              <a:endParaRPr lang="nl-NL" altLang="nl-NL" sz="1600" b="1" dirty="0">
                <a:latin typeface="Arial" panose="020B0604020202020204" pitchFamily="34" charset="0"/>
              </a:endParaRPr>
            </a:p>
          </p:txBody>
        </p:sp>
        <p:sp>
          <p:nvSpPr>
            <p:cNvPr id="40" name="Freeform 4">
              <a:extLst>
                <a:ext uri="{FF2B5EF4-FFF2-40B4-BE49-F238E27FC236}">
                  <a16:creationId xmlns:a16="http://schemas.microsoft.com/office/drawing/2014/main" id="{4DEC9C2C-E984-3082-3822-4A32FE695F66}"/>
                </a:ext>
              </a:extLst>
            </p:cNvPr>
            <p:cNvSpPr/>
            <p:nvPr/>
          </p:nvSpPr>
          <p:spPr bwMode="auto">
            <a:xfrm>
              <a:off x="806921" y="882651"/>
              <a:ext cx="7891462" cy="4951412"/>
            </a:xfrm>
            <a:custGeom>
              <a:avLst/>
              <a:gdLst>
                <a:gd name="connsiteX0" fmla="*/ 0 w 7891441"/>
                <a:gd name="connsiteY0" fmla="*/ 4951030 h 4951030"/>
                <a:gd name="connsiteX1" fmla="*/ 1453896 w 7891441"/>
                <a:gd name="connsiteY1" fmla="*/ 3936046 h 4951030"/>
                <a:gd name="connsiteX2" fmla="*/ 2999232 w 7891441"/>
                <a:gd name="connsiteY2" fmla="*/ 3405694 h 4951030"/>
                <a:gd name="connsiteX3" fmla="*/ 5020056 w 7891441"/>
                <a:gd name="connsiteY3" fmla="*/ 4109782 h 4951030"/>
                <a:gd name="connsiteX4" fmla="*/ 6153912 w 7891441"/>
                <a:gd name="connsiteY4" fmla="*/ 4823014 h 4951030"/>
                <a:gd name="connsiteX5" fmla="*/ 7306056 w 7891441"/>
                <a:gd name="connsiteY5" fmla="*/ 4484686 h 4951030"/>
                <a:gd name="connsiteX6" fmla="*/ 7891272 w 7891441"/>
                <a:gd name="connsiteY6" fmla="*/ 2719894 h 4951030"/>
                <a:gd name="connsiteX7" fmla="*/ 7333488 w 7891441"/>
                <a:gd name="connsiteY7" fmla="*/ 1009966 h 4951030"/>
                <a:gd name="connsiteX8" fmla="*/ 5029200 w 7891441"/>
                <a:gd name="connsiteY8" fmla="*/ 4126 h 4951030"/>
                <a:gd name="connsiteX9" fmla="*/ 2331720 w 7891441"/>
                <a:gd name="connsiteY9" fmla="*/ 653350 h 49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1441" h="4951030">
                  <a:moveTo>
                    <a:pt x="0" y="4951030"/>
                  </a:moveTo>
                  <a:cubicBezTo>
                    <a:pt x="477012" y="4572316"/>
                    <a:pt x="954024" y="4193602"/>
                    <a:pt x="1453896" y="3936046"/>
                  </a:cubicBezTo>
                  <a:cubicBezTo>
                    <a:pt x="1953768" y="3678490"/>
                    <a:pt x="2404872" y="3376738"/>
                    <a:pt x="2999232" y="3405694"/>
                  </a:cubicBezTo>
                  <a:cubicBezTo>
                    <a:pt x="3593592" y="3434650"/>
                    <a:pt x="4494276" y="3873562"/>
                    <a:pt x="5020056" y="4109782"/>
                  </a:cubicBezTo>
                  <a:cubicBezTo>
                    <a:pt x="5545836" y="4346002"/>
                    <a:pt x="5772912" y="4760530"/>
                    <a:pt x="6153912" y="4823014"/>
                  </a:cubicBezTo>
                  <a:cubicBezTo>
                    <a:pt x="6534912" y="4885498"/>
                    <a:pt x="7016496" y="4835206"/>
                    <a:pt x="7306056" y="4484686"/>
                  </a:cubicBezTo>
                  <a:cubicBezTo>
                    <a:pt x="7595616" y="4134166"/>
                    <a:pt x="7886700" y="3299014"/>
                    <a:pt x="7891272" y="2719894"/>
                  </a:cubicBezTo>
                  <a:cubicBezTo>
                    <a:pt x="7895844" y="2140774"/>
                    <a:pt x="7810500" y="1462594"/>
                    <a:pt x="7333488" y="1009966"/>
                  </a:cubicBezTo>
                  <a:cubicBezTo>
                    <a:pt x="6856476" y="557338"/>
                    <a:pt x="5862828" y="63562"/>
                    <a:pt x="5029200" y="4126"/>
                  </a:cubicBezTo>
                  <a:cubicBezTo>
                    <a:pt x="4195572" y="-55310"/>
                    <a:pt x="2778252" y="545146"/>
                    <a:pt x="2331720" y="65335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41" name="Freeform 109">
              <a:extLst>
                <a:ext uri="{FF2B5EF4-FFF2-40B4-BE49-F238E27FC236}">
                  <a16:creationId xmlns:a16="http://schemas.microsoft.com/office/drawing/2014/main" id="{41EDCA05-FEBA-4C58-739D-92E812CBA9B0}"/>
                </a:ext>
              </a:extLst>
            </p:cNvPr>
            <p:cNvSpPr/>
            <p:nvPr/>
          </p:nvSpPr>
          <p:spPr bwMode="auto">
            <a:xfrm>
              <a:off x="795808" y="998539"/>
              <a:ext cx="7891463" cy="4951411"/>
            </a:xfrm>
            <a:custGeom>
              <a:avLst/>
              <a:gdLst>
                <a:gd name="connsiteX0" fmla="*/ 0 w 7891441"/>
                <a:gd name="connsiteY0" fmla="*/ 4951030 h 4951030"/>
                <a:gd name="connsiteX1" fmla="*/ 1453896 w 7891441"/>
                <a:gd name="connsiteY1" fmla="*/ 3936046 h 4951030"/>
                <a:gd name="connsiteX2" fmla="*/ 2999232 w 7891441"/>
                <a:gd name="connsiteY2" fmla="*/ 3405694 h 4951030"/>
                <a:gd name="connsiteX3" fmla="*/ 5020056 w 7891441"/>
                <a:gd name="connsiteY3" fmla="*/ 4109782 h 4951030"/>
                <a:gd name="connsiteX4" fmla="*/ 6153912 w 7891441"/>
                <a:gd name="connsiteY4" fmla="*/ 4823014 h 4951030"/>
                <a:gd name="connsiteX5" fmla="*/ 7306056 w 7891441"/>
                <a:gd name="connsiteY5" fmla="*/ 4484686 h 4951030"/>
                <a:gd name="connsiteX6" fmla="*/ 7891272 w 7891441"/>
                <a:gd name="connsiteY6" fmla="*/ 2719894 h 4951030"/>
                <a:gd name="connsiteX7" fmla="*/ 7333488 w 7891441"/>
                <a:gd name="connsiteY7" fmla="*/ 1009966 h 4951030"/>
                <a:gd name="connsiteX8" fmla="*/ 5029200 w 7891441"/>
                <a:gd name="connsiteY8" fmla="*/ 4126 h 4951030"/>
                <a:gd name="connsiteX9" fmla="*/ 2331720 w 7891441"/>
                <a:gd name="connsiteY9" fmla="*/ 653350 h 49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1441" h="4951030">
                  <a:moveTo>
                    <a:pt x="0" y="4951030"/>
                  </a:moveTo>
                  <a:cubicBezTo>
                    <a:pt x="477012" y="4572316"/>
                    <a:pt x="954024" y="4193602"/>
                    <a:pt x="1453896" y="3936046"/>
                  </a:cubicBezTo>
                  <a:cubicBezTo>
                    <a:pt x="1953768" y="3678490"/>
                    <a:pt x="2404872" y="3376738"/>
                    <a:pt x="2999232" y="3405694"/>
                  </a:cubicBezTo>
                  <a:cubicBezTo>
                    <a:pt x="3593592" y="3434650"/>
                    <a:pt x="4494276" y="3873562"/>
                    <a:pt x="5020056" y="4109782"/>
                  </a:cubicBezTo>
                  <a:cubicBezTo>
                    <a:pt x="5545836" y="4346002"/>
                    <a:pt x="5772912" y="4760530"/>
                    <a:pt x="6153912" y="4823014"/>
                  </a:cubicBezTo>
                  <a:cubicBezTo>
                    <a:pt x="6534912" y="4885498"/>
                    <a:pt x="7016496" y="4835206"/>
                    <a:pt x="7306056" y="4484686"/>
                  </a:cubicBezTo>
                  <a:cubicBezTo>
                    <a:pt x="7595616" y="4134166"/>
                    <a:pt x="7886700" y="3299014"/>
                    <a:pt x="7891272" y="2719894"/>
                  </a:cubicBezTo>
                  <a:cubicBezTo>
                    <a:pt x="7895844" y="2140774"/>
                    <a:pt x="7810500" y="1462594"/>
                    <a:pt x="7333488" y="1009966"/>
                  </a:cubicBezTo>
                  <a:cubicBezTo>
                    <a:pt x="6856476" y="557338"/>
                    <a:pt x="5862828" y="63562"/>
                    <a:pt x="5029200" y="4126"/>
                  </a:cubicBezTo>
                  <a:cubicBezTo>
                    <a:pt x="4195572" y="-55310"/>
                    <a:pt x="2778252" y="545146"/>
                    <a:pt x="2331720" y="65335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42" name="Freeform 110">
              <a:extLst>
                <a:ext uri="{FF2B5EF4-FFF2-40B4-BE49-F238E27FC236}">
                  <a16:creationId xmlns:a16="http://schemas.microsoft.com/office/drawing/2014/main" id="{E85976AA-8804-BEBE-E027-770F42EC564B}"/>
                </a:ext>
              </a:extLst>
            </p:cNvPr>
            <p:cNvSpPr/>
            <p:nvPr/>
          </p:nvSpPr>
          <p:spPr bwMode="auto">
            <a:xfrm>
              <a:off x="795808" y="925514"/>
              <a:ext cx="7891463" cy="4952999"/>
            </a:xfrm>
            <a:custGeom>
              <a:avLst/>
              <a:gdLst>
                <a:gd name="connsiteX0" fmla="*/ 0 w 7891441"/>
                <a:gd name="connsiteY0" fmla="*/ 4951030 h 4951030"/>
                <a:gd name="connsiteX1" fmla="*/ 1453896 w 7891441"/>
                <a:gd name="connsiteY1" fmla="*/ 3936046 h 4951030"/>
                <a:gd name="connsiteX2" fmla="*/ 2999232 w 7891441"/>
                <a:gd name="connsiteY2" fmla="*/ 3405694 h 4951030"/>
                <a:gd name="connsiteX3" fmla="*/ 5020056 w 7891441"/>
                <a:gd name="connsiteY3" fmla="*/ 4109782 h 4951030"/>
                <a:gd name="connsiteX4" fmla="*/ 6153912 w 7891441"/>
                <a:gd name="connsiteY4" fmla="*/ 4823014 h 4951030"/>
                <a:gd name="connsiteX5" fmla="*/ 7306056 w 7891441"/>
                <a:gd name="connsiteY5" fmla="*/ 4484686 h 4951030"/>
                <a:gd name="connsiteX6" fmla="*/ 7891272 w 7891441"/>
                <a:gd name="connsiteY6" fmla="*/ 2719894 h 4951030"/>
                <a:gd name="connsiteX7" fmla="*/ 7333488 w 7891441"/>
                <a:gd name="connsiteY7" fmla="*/ 1009966 h 4951030"/>
                <a:gd name="connsiteX8" fmla="*/ 5029200 w 7891441"/>
                <a:gd name="connsiteY8" fmla="*/ 4126 h 4951030"/>
                <a:gd name="connsiteX9" fmla="*/ 2331720 w 7891441"/>
                <a:gd name="connsiteY9" fmla="*/ 653350 h 49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1441" h="4951030">
                  <a:moveTo>
                    <a:pt x="0" y="4951030"/>
                  </a:moveTo>
                  <a:cubicBezTo>
                    <a:pt x="477012" y="4572316"/>
                    <a:pt x="954024" y="4193602"/>
                    <a:pt x="1453896" y="3936046"/>
                  </a:cubicBezTo>
                  <a:cubicBezTo>
                    <a:pt x="1953768" y="3678490"/>
                    <a:pt x="2404872" y="3376738"/>
                    <a:pt x="2999232" y="3405694"/>
                  </a:cubicBezTo>
                  <a:cubicBezTo>
                    <a:pt x="3593592" y="3434650"/>
                    <a:pt x="4494276" y="3873562"/>
                    <a:pt x="5020056" y="4109782"/>
                  </a:cubicBezTo>
                  <a:cubicBezTo>
                    <a:pt x="5545836" y="4346002"/>
                    <a:pt x="5772912" y="4760530"/>
                    <a:pt x="6153912" y="4823014"/>
                  </a:cubicBezTo>
                  <a:cubicBezTo>
                    <a:pt x="6534912" y="4885498"/>
                    <a:pt x="7016496" y="4835206"/>
                    <a:pt x="7306056" y="4484686"/>
                  </a:cubicBezTo>
                  <a:cubicBezTo>
                    <a:pt x="7595616" y="4134166"/>
                    <a:pt x="7886700" y="3299014"/>
                    <a:pt x="7891272" y="2719894"/>
                  </a:cubicBezTo>
                  <a:cubicBezTo>
                    <a:pt x="7895844" y="2140774"/>
                    <a:pt x="7810500" y="1462594"/>
                    <a:pt x="7333488" y="1009966"/>
                  </a:cubicBezTo>
                  <a:cubicBezTo>
                    <a:pt x="6856476" y="557338"/>
                    <a:pt x="5862828" y="63562"/>
                    <a:pt x="5029200" y="4126"/>
                  </a:cubicBezTo>
                  <a:cubicBezTo>
                    <a:pt x="4195572" y="-55310"/>
                    <a:pt x="2778252" y="545146"/>
                    <a:pt x="2331720" y="65335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43" name="Text Box 77">
              <a:extLst>
                <a:ext uri="{FF2B5EF4-FFF2-40B4-BE49-F238E27FC236}">
                  <a16:creationId xmlns:a16="http://schemas.microsoft.com/office/drawing/2014/main" id="{1B74625F-D01E-AABD-E35C-E3D83B012E7D}"/>
                </a:ext>
              </a:extLst>
            </p:cNvPr>
            <p:cNvSpPr txBox="1">
              <a:spLocks noChangeArrowheads="1"/>
            </p:cNvSpPr>
            <p:nvPr/>
          </p:nvSpPr>
          <p:spPr bwMode="auto">
            <a:xfrm>
              <a:off x="175095" y="6012650"/>
              <a:ext cx="1569556" cy="36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Actinopterygii</a:t>
              </a:r>
            </a:p>
          </p:txBody>
        </p:sp>
        <p:sp>
          <p:nvSpPr>
            <p:cNvPr id="44" name="Text Box 14">
              <a:extLst>
                <a:ext uri="{FF2B5EF4-FFF2-40B4-BE49-F238E27FC236}">
                  <a16:creationId xmlns:a16="http://schemas.microsoft.com/office/drawing/2014/main" id="{EC4B6121-68F8-2E68-62E4-13FF13E71DC8}"/>
                </a:ext>
              </a:extLst>
            </p:cNvPr>
            <p:cNvSpPr txBox="1">
              <a:spLocks noChangeArrowheads="1"/>
            </p:cNvSpPr>
            <p:nvPr/>
          </p:nvSpPr>
          <p:spPr bwMode="auto">
            <a:xfrm>
              <a:off x="6809535" y="6021944"/>
              <a:ext cx="2122557"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Protacan</a:t>
              </a:r>
              <a:r>
                <a:rPr lang="nl-NL" altLang="nl-NL" sz="1600" b="1">
                  <a:solidFill>
                    <a:srgbClr val="0070C0"/>
                  </a:solidFill>
                  <a:latin typeface="Arial" panose="020B0604020202020204" pitchFamily="34" charset="0"/>
                </a:rPr>
                <a:t>thoptery</a:t>
              </a:r>
              <a:r>
                <a:rPr lang="nl-NL" altLang="nl-NL" sz="1600" b="1">
                  <a:solidFill>
                    <a:srgbClr val="B41C9E"/>
                  </a:solidFill>
                  <a:latin typeface="Arial" panose="020B0604020202020204" pitchFamily="34" charset="0"/>
                </a:rPr>
                <a:t>g</a:t>
              </a:r>
              <a:r>
                <a:rPr lang="nl-NL" altLang="nl-NL" sz="1600" b="1">
                  <a:solidFill>
                    <a:srgbClr val="FF0000"/>
                  </a:solidFill>
                  <a:latin typeface="Arial" panose="020B0604020202020204" pitchFamily="34" charset="0"/>
                </a:rPr>
                <a:t>ii</a:t>
              </a:r>
            </a:p>
          </p:txBody>
        </p:sp>
        <p:sp>
          <p:nvSpPr>
            <p:cNvPr id="45" name="Text Box 77">
              <a:extLst>
                <a:ext uri="{FF2B5EF4-FFF2-40B4-BE49-F238E27FC236}">
                  <a16:creationId xmlns:a16="http://schemas.microsoft.com/office/drawing/2014/main" id="{E54F1D6E-C43A-5D58-0140-01696EB8276C}"/>
                </a:ext>
              </a:extLst>
            </p:cNvPr>
            <p:cNvSpPr txBox="1">
              <a:spLocks noChangeArrowheads="1"/>
            </p:cNvSpPr>
            <p:nvPr/>
          </p:nvSpPr>
          <p:spPr bwMode="auto">
            <a:xfrm rot="2886373">
              <a:off x="1547199" y="4922758"/>
              <a:ext cx="1351820" cy="36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92D050"/>
                  </a:solidFill>
                  <a:latin typeface="Arial" panose="020B0604020202020204" pitchFamily="34" charset="0"/>
                </a:rPr>
                <a:t>Neopterygii</a:t>
              </a:r>
            </a:p>
          </p:txBody>
        </p:sp>
        <p:sp>
          <p:nvSpPr>
            <p:cNvPr id="46" name="Text Box 77">
              <a:extLst>
                <a:ext uri="{FF2B5EF4-FFF2-40B4-BE49-F238E27FC236}">
                  <a16:creationId xmlns:a16="http://schemas.microsoft.com/office/drawing/2014/main" id="{E2432F61-8760-1F80-4369-4986ECB27148}"/>
                </a:ext>
              </a:extLst>
            </p:cNvPr>
            <p:cNvSpPr txBox="1">
              <a:spLocks noChangeArrowheads="1"/>
            </p:cNvSpPr>
            <p:nvPr/>
          </p:nvSpPr>
          <p:spPr bwMode="auto">
            <a:xfrm rot="3869794">
              <a:off x="4246488" y="839512"/>
              <a:ext cx="2121356" cy="36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dirty="0" err="1">
                  <a:solidFill>
                    <a:srgbClr val="92D050"/>
                  </a:solidFill>
                  <a:latin typeface="Arial" panose="020B0604020202020204" pitchFamily="34" charset="0"/>
                </a:rPr>
                <a:t>Percomorphaceaei</a:t>
              </a:r>
              <a:endParaRPr lang="nl-NL" altLang="nl-NL" sz="1800" dirty="0">
                <a:solidFill>
                  <a:srgbClr val="92D050"/>
                </a:solidFill>
                <a:latin typeface="Arial" panose="020B0604020202020204" pitchFamily="34" charset="0"/>
              </a:endParaRPr>
            </a:p>
          </p:txBody>
        </p:sp>
        <p:sp>
          <p:nvSpPr>
            <p:cNvPr id="47" name="Text Box 77">
              <a:extLst>
                <a:ext uri="{FF2B5EF4-FFF2-40B4-BE49-F238E27FC236}">
                  <a16:creationId xmlns:a16="http://schemas.microsoft.com/office/drawing/2014/main" id="{6F1635CC-6110-6754-7B2B-243A4E629F57}"/>
                </a:ext>
              </a:extLst>
            </p:cNvPr>
            <p:cNvSpPr txBox="1">
              <a:spLocks noChangeArrowheads="1"/>
            </p:cNvSpPr>
            <p:nvPr/>
          </p:nvSpPr>
          <p:spPr bwMode="auto">
            <a:xfrm rot="20202159">
              <a:off x="6640522" y="1544844"/>
              <a:ext cx="2441532" cy="36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dirty="0" err="1">
                  <a:solidFill>
                    <a:srgbClr val="92D050"/>
                  </a:solidFill>
                  <a:latin typeface="Arial" panose="020B0604020202020204" pitchFamily="34" charset="0"/>
                </a:rPr>
                <a:t>Euacanthomorphacea</a:t>
              </a:r>
              <a:endParaRPr lang="nl-NL" altLang="nl-NL" sz="1800" dirty="0">
                <a:solidFill>
                  <a:srgbClr val="92D050"/>
                </a:solidFill>
                <a:latin typeface="Arial" panose="020B0604020202020204" pitchFamily="34" charset="0"/>
              </a:endParaRPr>
            </a:p>
          </p:txBody>
        </p:sp>
        <p:sp>
          <p:nvSpPr>
            <p:cNvPr id="48" name="Text Box 77">
              <a:extLst>
                <a:ext uri="{FF2B5EF4-FFF2-40B4-BE49-F238E27FC236}">
                  <a16:creationId xmlns:a16="http://schemas.microsoft.com/office/drawing/2014/main" id="{63BCB224-7157-C398-E547-DDB3E67807AB}"/>
                </a:ext>
              </a:extLst>
            </p:cNvPr>
            <p:cNvSpPr txBox="1">
              <a:spLocks noChangeArrowheads="1"/>
            </p:cNvSpPr>
            <p:nvPr/>
          </p:nvSpPr>
          <p:spPr bwMode="auto">
            <a:xfrm>
              <a:off x="7286564" y="3059956"/>
              <a:ext cx="2005544" cy="36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92D050"/>
                  </a:solidFill>
                  <a:latin typeface="Arial" panose="020B0604020202020204" pitchFamily="34" charset="0"/>
                </a:rPr>
                <a:t>Acanthomorphata</a:t>
              </a:r>
            </a:p>
          </p:txBody>
        </p:sp>
        <p:sp>
          <p:nvSpPr>
            <p:cNvPr id="49" name="Text Box 77">
              <a:extLst>
                <a:ext uri="{FF2B5EF4-FFF2-40B4-BE49-F238E27FC236}">
                  <a16:creationId xmlns:a16="http://schemas.microsoft.com/office/drawing/2014/main" id="{1C260EED-77D8-FF28-2DD3-DA2BCC8428EA}"/>
                </a:ext>
              </a:extLst>
            </p:cNvPr>
            <p:cNvSpPr txBox="1">
              <a:spLocks noChangeArrowheads="1"/>
            </p:cNvSpPr>
            <p:nvPr/>
          </p:nvSpPr>
          <p:spPr bwMode="auto">
            <a:xfrm>
              <a:off x="7384340" y="3842378"/>
              <a:ext cx="1813197" cy="36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92D050"/>
                  </a:solidFill>
                  <a:latin typeface="Arial" panose="020B0604020202020204" pitchFamily="34" charset="0"/>
                </a:rPr>
                <a:t>Ctenosquamata</a:t>
              </a:r>
            </a:p>
          </p:txBody>
        </p:sp>
        <p:sp>
          <p:nvSpPr>
            <p:cNvPr id="50" name="Text Box 77">
              <a:extLst>
                <a:ext uri="{FF2B5EF4-FFF2-40B4-BE49-F238E27FC236}">
                  <a16:creationId xmlns:a16="http://schemas.microsoft.com/office/drawing/2014/main" id="{659DE9A2-1C33-1A60-B728-BCF63820720A}"/>
                </a:ext>
              </a:extLst>
            </p:cNvPr>
            <p:cNvSpPr txBox="1">
              <a:spLocks noChangeArrowheads="1"/>
            </p:cNvSpPr>
            <p:nvPr/>
          </p:nvSpPr>
          <p:spPr bwMode="auto">
            <a:xfrm rot="1582197">
              <a:off x="7569725" y="4841814"/>
              <a:ext cx="1466971" cy="36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92D050"/>
                  </a:solidFill>
                  <a:latin typeface="Arial" panose="020B0604020202020204" pitchFamily="34" charset="0"/>
                </a:rPr>
                <a:t>Neoteleostei</a:t>
              </a:r>
            </a:p>
          </p:txBody>
        </p:sp>
        <p:sp>
          <p:nvSpPr>
            <p:cNvPr id="51" name="Text Box 77">
              <a:extLst>
                <a:ext uri="{FF2B5EF4-FFF2-40B4-BE49-F238E27FC236}">
                  <a16:creationId xmlns:a16="http://schemas.microsoft.com/office/drawing/2014/main" id="{4F0B9DA7-1ABB-9728-D085-8555814D09F9}"/>
                </a:ext>
              </a:extLst>
            </p:cNvPr>
            <p:cNvSpPr txBox="1">
              <a:spLocks noChangeArrowheads="1"/>
            </p:cNvSpPr>
            <p:nvPr/>
          </p:nvSpPr>
          <p:spPr bwMode="auto">
            <a:xfrm rot="2842335">
              <a:off x="2405456" y="4445038"/>
              <a:ext cx="1095372" cy="36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dirty="0" err="1">
                  <a:solidFill>
                    <a:srgbClr val="92D050"/>
                  </a:solidFill>
                  <a:latin typeface="Arial" panose="020B0604020202020204" pitchFamily="34" charset="0"/>
                </a:rPr>
                <a:t>Teleostei</a:t>
              </a:r>
              <a:endParaRPr lang="nl-NL" altLang="nl-NL" sz="1800" dirty="0">
                <a:solidFill>
                  <a:srgbClr val="92D050"/>
                </a:solidFill>
                <a:latin typeface="Arial" panose="020B0604020202020204" pitchFamily="34" charset="0"/>
              </a:endParaRPr>
            </a:p>
          </p:txBody>
        </p:sp>
        <p:sp>
          <p:nvSpPr>
            <p:cNvPr id="52" name="Text Box 77">
              <a:extLst>
                <a:ext uri="{FF2B5EF4-FFF2-40B4-BE49-F238E27FC236}">
                  <a16:creationId xmlns:a16="http://schemas.microsoft.com/office/drawing/2014/main" id="{24B981ED-50F2-4C1D-CED0-ACDB822017F1}"/>
                </a:ext>
              </a:extLst>
            </p:cNvPr>
            <p:cNvSpPr txBox="1">
              <a:spLocks noChangeArrowheads="1"/>
            </p:cNvSpPr>
            <p:nvPr/>
          </p:nvSpPr>
          <p:spPr bwMode="auto">
            <a:xfrm rot="-3395867">
              <a:off x="3161724" y="3956438"/>
              <a:ext cx="2198311" cy="36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92D050"/>
                  </a:solidFill>
                  <a:latin typeface="Arial" panose="020B0604020202020204" pitchFamily="34" charset="0"/>
                </a:rPr>
                <a:t>Osteoglossocephlai</a:t>
              </a:r>
            </a:p>
          </p:txBody>
        </p:sp>
        <p:sp>
          <p:nvSpPr>
            <p:cNvPr id="53" name="Text Box 77">
              <a:extLst>
                <a:ext uri="{FF2B5EF4-FFF2-40B4-BE49-F238E27FC236}">
                  <a16:creationId xmlns:a16="http://schemas.microsoft.com/office/drawing/2014/main" id="{F2920FD7-82F7-BFBB-9219-1FF681986165}"/>
                </a:ext>
              </a:extLst>
            </p:cNvPr>
            <p:cNvSpPr txBox="1">
              <a:spLocks noChangeArrowheads="1"/>
            </p:cNvSpPr>
            <p:nvPr/>
          </p:nvSpPr>
          <p:spPr bwMode="auto">
            <a:xfrm rot="-3371356">
              <a:off x="4246751" y="4917983"/>
              <a:ext cx="1723763" cy="36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92D050"/>
                  </a:solidFill>
                  <a:latin typeface="Arial" panose="020B0604020202020204" pitchFamily="34" charset="0"/>
                </a:rPr>
                <a:t>Clupeocephala</a:t>
              </a:r>
            </a:p>
          </p:txBody>
        </p:sp>
        <p:sp>
          <p:nvSpPr>
            <p:cNvPr id="54" name="Text Box 77">
              <a:extLst>
                <a:ext uri="{FF2B5EF4-FFF2-40B4-BE49-F238E27FC236}">
                  <a16:creationId xmlns:a16="http://schemas.microsoft.com/office/drawing/2014/main" id="{2117808C-A614-BC33-6EE6-89B4BE69E45F}"/>
                </a:ext>
              </a:extLst>
            </p:cNvPr>
            <p:cNvSpPr txBox="1">
              <a:spLocks noChangeArrowheads="1"/>
            </p:cNvSpPr>
            <p:nvPr/>
          </p:nvSpPr>
          <p:spPr bwMode="auto">
            <a:xfrm rot="-3572548">
              <a:off x="5384186" y="5360503"/>
              <a:ext cx="2185485" cy="36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92D050"/>
                  </a:solidFill>
                  <a:latin typeface="Arial" panose="020B0604020202020204" pitchFamily="34" charset="0"/>
                </a:rPr>
                <a:t>Euteleosteomorpha</a:t>
              </a:r>
            </a:p>
          </p:txBody>
        </p:sp>
        <p:sp>
          <p:nvSpPr>
            <p:cNvPr id="55" name="Text Box 14">
              <a:extLst>
                <a:ext uri="{FF2B5EF4-FFF2-40B4-BE49-F238E27FC236}">
                  <a16:creationId xmlns:a16="http://schemas.microsoft.com/office/drawing/2014/main" id="{6EC46F75-52C1-E232-2FF7-A1E9703EE21D}"/>
                </a:ext>
              </a:extLst>
            </p:cNvPr>
            <p:cNvSpPr txBox="1">
              <a:spLocks noChangeArrowheads="1"/>
            </p:cNvSpPr>
            <p:nvPr/>
          </p:nvSpPr>
          <p:spPr bwMode="auto">
            <a:xfrm>
              <a:off x="1871513" y="620674"/>
              <a:ext cx="2236362"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Batrachoidimopharia</a:t>
              </a:r>
            </a:p>
          </p:txBody>
        </p:sp>
        <p:sp>
          <p:nvSpPr>
            <p:cNvPr id="56" name="Text Box 14">
              <a:extLst>
                <a:ext uri="{FF2B5EF4-FFF2-40B4-BE49-F238E27FC236}">
                  <a16:creationId xmlns:a16="http://schemas.microsoft.com/office/drawing/2014/main" id="{9822BDB3-B863-5F28-7006-5848CF5D6AF1}"/>
                </a:ext>
              </a:extLst>
            </p:cNvPr>
            <p:cNvSpPr txBox="1">
              <a:spLocks noChangeArrowheads="1"/>
            </p:cNvSpPr>
            <p:nvPr/>
          </p:nvSpPr>
          <p:spPr bwMode="auto">
            <a:xfrm>
              <a:off x="1542842" y="1002247"/>
              <a:ext cx="1700994"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dirty="0" err="1">
                  <a:latin typeface="Arial" panose="020B0604020202020204" pitchFamily="34" charset="0"/>
                </a:rPr>
                <a:t>Gobio</a:t>
              </a:r>
              <a:r>
                <a:rPr lang="nl-NL" altLang="nl-NL" sz="1600" b="1" dirty="0" err="1">
                  <a:solidFill>
                    <a:srgbClr val="0070C0"/>
                  </a:solidFill>
                  <a:latin typeface="Arial" panose="020B0604020202020204" pitchFamily="34" charset="0"/>
                </a:rPr>
                <a:t>mophar</a:t>
              </a:r>
              <a:r>
                <a:rPr lang="nl-NL" altLang="nl-NL" sz="1600" b="1" dirty="0" err="1">
                  <a:solidFill>
                    <a:srgbClr val="B41C9E"/>
                  </a:solidFill>
                  <a:latin typeface="Arial" panose="020B0604020202020204" pitchFamily="34" charset="0"/>
                </a:rPr>
                <a:t>ia</a:t>
              </a:r>
              <a:endParaRPr lang="nl-NL" altLang="nl-NL" sz="1600" b="1" dirty="0">
                <a:solidFill>
                  <a:srgbClr val="B41C9E"/>
                </a:solidFill>
                <a:latin typeface="Arial" panose="020B0604020202020204" pitchFamily="34" charset="0"/>
              </a:endParaRPr>
            </a:p>
          </p:txBody>
        </p:sp>
        <p:sp>
          <p:nvSpPr>
            <p:cNvPr id="57" name="Text Box 14">
              <a:extLst>
                <a:ext uri="{FF2B5EF4-FFF2-40B4-BE49-F238E27FC236}">
                  <a16:creationId xmlns:a16="http://schemas.microsoft.com/office/drawing/2014/main" id="{EA7FAD0D-C44D-B2F9-D95A-D745585F3796}"/>
                </a:ext>
              </a:extLst>
            </p:cNvPr>
            <p:cNvSpPr txBox="1">
              <a:spLocks noChangeArrowheads="1"/>
            </p:cNvSpPr>
            <p:nvPr/>
          </p:nvSpPr>
          <p:spPr bwMode="auto">
            <a:xfrm>
              <a:off x="867729" y="1434348"/>
              <a:ext cx="1928605"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Scom</a:t>
              </a:r>
              <a:r>
                <a:rPr lang="nl-NL" altLang="nl-NL" sz="1600" b="1">
                  <a:solidFill>
                    <a:srgbClr val="0070C0"/>
                  </a:solidFill>
                  <a:latin typeface="Arial" panose="020B0604020202020204" pitchFamily="34" charset="0"/>
                </a:rPr>
                <a:t>bri</a:t>
              </a:r>
              <a:r>
                <a:rPr lang="nl-NL" altLang="nl-NL" sz="1600" b="1">
                  <a:solidFill>
                    <a:srgbClr val="B41C9E"/>
                  </a:solidFill>
                  <a:latin typeface="Arial" panose="020B0604020202020204" pitchFamily="34" charset="0"/>
                </a:rPr>
                <a:t>mop</a:t>
              </a:r>
              <a:r>
                <a:rPr lang="nl-NL" altLang="nl-NL" sz="1600" b="1">
                  <a:solidFill>
                    <a:srgbClr val="FF0000"/>
                  </a:solidFill>
                  <a:latin typeface="Arial" panose="020B0604020202020204" pitchFamily="34" charset="0"/>
                </a:rPr>
                <a:t>haria</a:t>
              </a:r>
            </a:p>
          </p:txBody>
        </p:sp>
        <p:sp>
          <p:nvSpPr>
            <p:cNvPr id="58" name="Text Box 14">
              <a:extLst>
                <a:ext uri="{FF2B5EF4-FFF2-40B4-BE49-F238E27FC236}">
                  <a16:creationId xmlns:a16="http://schemas.microsoft.com/office/drawing/2014/main" id="{6A3018A0-0B2F-AAE9-06AB-E193DE94BD56}"/>
                </a:ext>
              </a:extLst>
            </p:cNvPr>
            <p:cNvSpPr txBox="1">
              <a:spLocks noChangeArrowheads="1"/>
            </p:cNvSpPr>
            <p:nvPr/>
          </p:nvSpPr>
          <p:spPr bwMode="auto">
            <a:xfrm>
              <a:off x="651719" y="1866450"/>
              <a:ext cx="1870901"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Cara</a:t>
              </a:r>
              <a:r>
                <a:rPr lang="nl-NL" altLang="nl-NL" sz="1600" b="1">
                  <a:solidFill>
                    <a:srgbClr val="0070C0"/>
                  </a:solidFill>
                  <a:latin typeface="Arial" panose="020B0604020202020204" pitchFamily="34" charset="0"/>
                </a:rPr>
                <a:t>ngi</a:t>
              </a:r>
              <a:r>
                <a:rPr lang="nl-NL" altLang="nl-NL" sz="1600" b="1">
                  <a:solidFill>
                    <a:srgbClr val="B41C9E"/>
                  </a:solidFill>
                  <a:latin typeface="Arial" panose="020B0604020202020204" pitchFamily="34" charset="0"/>
                </a:rPr>
                <a:t>mop</a:t>
              </a:r>
              <a:r>
                <a:rPr lang="nl-NL" altLang="nl-NL" sz="1600" b="1">
                  <a:solidFill>
                    <a:srgbClr val="FF0000"/>
                  </a:solidFill>
                  <a:latin typeface="Arial" panose="020B0604020202020204" pitchFamily="34" charset="0"/>
                </a:rPr>
                <a:t>haria</a:t>
              </a:r>
            </a:p>
          </p:txBody>
        </p:sp>
        <p:sp>
          <p:nvSpPr>
            <p:cNvPr id="59" name="Text Box 77">
              <a:extLst>
                <a:ext uri="{FF2B5EF4-FFF2-40B4-BE49-F238E27FC236}">
                  <a16:creationId xmlns:a16="http://schemas.microsoft.com/office/drawing/2014/main" id="{71CEEE66-C923-BC37-7F0E-40FDF6A70E39}"/>
                </a:ext>
              </a:extLst>
            </p:cNvPr>
            <p:cNvSpPr txBox="1">
              <a:spLocks noChangeArrowheads="1"/>
            </p:cNvSpPr>
            <p:nvPr/>
          </p:nvSpPr>
          <p:spPr bwMode="auto">
            <a:xfrm>
              <a:off x="1803871" y="2370139"/>
              <a:ext cx="1407271" cy="37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nl-NL" sz="1600" b="1" dirty="0">
                  <a:latin typeface="Arial" panose="020B0604020202020204" pitchFamily="34" charset="0"/>
                </a:rPr>
                <a:t>Eu</a:t>
              </a:r>
              <a:r>
                <a:rPr lang="nl-NL" sz="1600" b="1" dirty="0">
                  <a:solidFill>
                    <a:srgbClr val="0070C0"/>
                  </a:solidFill>
                  <a:latin typeface="Arial" panose="020B0604020202020204" pitchFamily="34" charset="0"/>
                </a:rPr>
                <a:t>pe</a:t>
              </a:r>
              <a:r>
                <a:rPr lang="nl-NL" sz="1600" b="1" dirty="0">
                  <a:solidFill>
                    <a:srgbClr val="B41C9E"/>
                  </a:solidFill>
                  <a:latin typeface="Arial" panose="020B0604020202020204" pitchFamily="34" charset="0"/>
                </a:rPr>
                <a:t>rc</a:t>
              </a:r>
              <a:r>
                <a:rPr lang="nl-NL" sz="1600" b="1" dirty="0">
                  <a:solidFill>
                    <a:srgbClr val="FF0000"/>
                  </a:solidFill>
                  <a:latin typeface="Arial" panose="020B0604020202020204" pitchFamily="34" charset="0"/>
                </a:rPr>
                <a:t>aria</a:t>
              </a:r>
            </a:p>
          </p:txBody>
        </p:sp>
        <p:sp>
          <p:nvSpPr>
            <p:cNvPr id="60" name="Text Box 77">
              <a:extLst>
                <a:ext uri="{FF2B5EF4-FFF2-40B4-BE49-F238E27FC236}">
                  <a16:creationId xmlns:a16="http://schemas.microsoft.com/office/drawing/2014/main" id="{D361EEFA-9D98-6B8E-5AE5-04E0767CA707}"/>
                </a:ext>
              </a:extLst>
            </p:cNvPr>
            <p:cNvSpPr txBox="1">
              <a:spLocks noChangeArrowheads="1"/>
            </p:cNvSpPr>
            <p:nvPr/>
          </p:nvSpPr>
          <p:spPr bwMode="auto">
            <a:xfrm rot="3102719">
              <a:off x="777136" y="5294546"/>
              <a:ext cx="1274866" cy="36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Actinopteri</a:t>
              </a:r>
            </a:p>
          </p:txBody>
        </p:sp>
        <p:sp>
          <p:nvSpPr>
            <p:cNvPr id="10" name="Text Box 14">
              <a:extLst>
                <a:ext uri="{FF2B5EF4-FFF2-40B4-BE49-F238E27FC236}">
                  <a16:creationId xmlns:a16="http://schemas.microsoft.com/office/drawing/2014/main" id="{F9D34708-55F0-9540-B505-779EEC795C94}"/>
                </a:ext>
              </a:extLst>
            </p:cNvPr>
            <p:cNvSpPr txBox="1">
              <a:spLocks noChangeArrowheads="1"/>
            </p:cNvSpPr>
            <p:nvPr/>
          </p:nvSpPr>
          <p:spPr bwMode="auto">
            <a:xfrm>
              <a:off x="61944" y="5301774"/>
              <a:ext cx="984501"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600" b="1" dirty="0" err="1">
                  <a:latin typeface="Arial" panose="020B0604020202020204" pitchFamily="34" charset="0"/>
                </a:rPr>
                <a:t>Cladistii</a:t>
              </a:r>
              <a:endParaRPr lang="nl-NL" altLang="nl-NL" sz="1600" b="1" dirty="0">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3">
            <a:extLst>
              <a:ext uri="{FF2B5EF4-FFF2-40B4-BE49-F238E27FC236}">
                <a16:creationId xmlns:a16="http://schemas.microsoft.com/office/drawing/2014/main" id="{B0B12513-2CCA-18A3-53A0-4B47166BAF8B}"/>
              </a:ext>
            </a:extLst>
          </p:cNvPr>
          <p:cNvGrpSpPr>
            <a:grpSpLocks/>
          </p:cNvGrpSpPr>
          <p:nvPr/>
        </p:nvGrpSpPr>
        <p:grpSpPr bwMode="auto">
          <a:xfrm>
            <a:off x="185738" y="836613"/>
            <a:ext cx="7496062" cy="5905500"/>
            <a:chOff x="185738" y="836613"/>
            <a:chExt cx="7496062" cy="5905500"/>
          </a:xfrm>
        </p:grpSpPr>
        <p:grpSp>
          <p:nvGrpSpPr>
            <p:cNvPr id="40963" name="Group 1">
              <a:extLst>
                <a:ext uri="{FF2B5EF4-FFF2-40B4-BE49-F238E27FC236}">
                  <a16:creationId xmlns:a16="http://schemas.microsoft.com/office/drawing/2014/main" id="{A35C958F-B4BB-C2E7-08D7-815FD758FD9B}"/>
                </a:ext>
              </a:extLst>
            </p:cNvPr>
            <p:cNvGrpSpPr>
              <a:grpSpLocks/>
            </p:cNvGrpSpPr>
            <p:nvPr/>
          </p:nvGrpSpPr>
          <p:grpSpPr bwMode="auto">
            <a:xfrm>
              <a:off x="185738" y="836613"/>
              <a:ext cx="7496062" cy="5905500"/>
              <a:chOff x="185738" y="836613"/>
              <a:chExt cx="7496062" cy="5905500"/>
            </a:xfrm>
          </p:grpSpPr>
          <p:sp>
            <p:nvSpPr>
              <p:cNvPr id="5" name="Freeform 4">
                <a:extLst>
                  <a:ext uri="{FF2B5EF4-FFF2-40B4-BE49-F238E27FC236}">
                    <a16:creationId xmlns:a16="http://schemas.microsoft.com/office/drawing/2014/main" id="{C90F327A-D9E4-0226-F476-8D6DC3DF5503}"/>
                  </a:ext>
                </a:extLst>
              </p:cNvPr>
              <p:cNvSpPr/>
              <p:nvPr/>
            </p:nvSpPr>
            <p:spPr>
              <a:xfrm>
                <a:off x="1168400" y="4362450"/>
                <a:ext cx="565150" cy="1487488"/>
              </a:xfrm>
              <a:custGeom>
                <a:avLst/>
                <a:gdLst>
                  <a:gd name="connsiteX0" fmla="*/ 0 w 565016"/>
                  <a:gd name="connsiteY0" fmla="*/ 1487277 h 1487277"/>
                  <a:gd name="connsiteX1" fmla="*/ 495759 w 565016"/>
                  <a:gd name="connsiteY1" fmla="*/ 1222872 h 1487277"/>
                  <a:gd name="connsiteX2" fmla="*/ 517793 w 565016"/>
                  <a:gd name="connsiteY2" fmla="*/ 749147 h 1487277"/>
                  <a:gd name="connsiteX3" fmla="*/ 88135 w 565016"/>
                  <a:gd name="connsiteY3" fmla="*/ 0 h 1487277"/>
                </a:gdLst>
                <a:ahLst/>
                <a:cxnLst>
                  <a:cxn ang="0">
                    <a:pos x="connsiteX0" y="connsiteY0"/>
                  </a:cxn>
                  <a:cxn ang="0">
                    <a:pos x="connsiteX1" y="connsiteY1"/>
                  </a:cxn>
                  <a:cxn ang="0">
                    <a:pos x="connsiteX2" y="connsiteY2"/>
                  </a:cxn>
                  <a:cxn ang="0">
                    <a:pos x="connsiteX3" y="connsiteY3"/>
                  </a:cxn>
                </a:cxnLst>
                <a:rect l="l" t="t" r="r" b="b"/>
                <a:pathLst>
                  <a:path w="565016" h="1487277">
                    <a:moveTo>
                      <a:pt x="0" y="1487277"/>
                    </a:moveTo>
                    <a:cubicBezTo>
                      <a:pt x="204730" y="1416585"/>
                      <a:pt x="409460" y="1345894"/>
                      <a:pt x="495759" y="1222872"/>
                    </a:cubicBezTo>
                    <a:cubicBezTo>
                      <a:pt x="582058" y="1099850"/>
                      <a:pt x="585730" y="952959"/>
                      <a:pt x="517793" y="749147"/>
                    </a:cubicBezTo>
                    <a:cubicBezTo>
                      <a:pt x="449856" y="545335"/>
                      <a:pt x="268995" y="272667"/>
                      <a:pt x="88135"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Freeform 5">
                <a:extLst>
                  <a:ext uri="{FF2B5EF4-FFF2-40B4-BE49-F238E27FC236}">
                    <a16:creationId xmlns:a16="http://schemas.microsoft.com/office/drawing/2014/main" id="{B34E9DAF-82F6-84FF-3CC0-7ECDD0C580FE}"/>
                  </a:ext>
                </a:extLst>
              </p:cNvPr>
              <p:cNvSpPr/>
              <p:nvPr/>
            </p:nvSpPr>
            <p:spPr>
              <a:xfrm>
                <a:off x="1222375" y="2874963"/>
                <a:ext cx="1125538" cy="2963862"/>
              </a:xfrm>
              <a:custGeom>
                <a:avLst/>
                <a:gdLst>
                  <a:gd name="connsiteX0" fmla="*/ 0 w 1124769"/>
                  <a:gd name="connsiteY0" fmla="*/ 2963538 h 2963538"/>
                  <a:gd name="connsiteX1" fmla="*/ 925417 w 1124769"/>
                  <a:gd name="connsiteY1" fmla="*/ 2577947 h 2963538"/>
                  <a:gd name="connsiteX2" fmla="*/ 1123721 w 1124769"/>
                  <a:gd name="connsiteY2" fmla="*/ 1839817 h 2963538"/>
                  <a:gd name="connsiteX3" fmla="*/ 980501 w 1124769"/>
                  <a:gd name="connsiteY3" fmla="*/ 1167788 h 2963538"/>
                  <a:gd name="connsiteX4" fmla="*/ 517793 w 1124769"/>
                  <a:gd name="connsiteY4" fmla="*/ 396608 h 2963538"/>
                  <a:gd name="connsiteX5" fmla="*/ 99152 w 1124769"/>
                  <a:gd name="connsiteY5" fmla="*/ 0 h 296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769" h="2963538">
                    <a:moveTo>
                      <a:pt x="0" y="2963538"/>
                    </a:moveTo>
                    <a:cubicBezTo>
                      <a:pt x="369065" y="2864386"/>
                      <a:pt x="738130" y="2765234"/>
                      <a:pt x="925417" y="2577947"/>
                    </a:cubicBezTo>
                    <a:cubicBezTo>
                      <a:pt x="1112704" y="2390660"/>
                      <a:pt x="1114540" y="2074843"/>
                      <a:pt x="1123721" y="1839817"/>
                    </a:cubicBezTo>
                    <a:cubicBezTo>
                      <a:pt x="1132902" y="1604790"/>
                      <a:pt x="1081489" y="1408323"/>
                      <a:pt x="980501" y="1167788"/>
                    </a:cubicBezTo>
                    <a:cubicBezTo>
                      <a:pt x="879513" y="927253"/>
                      <a:pt x="664684" y="591239"/>
                      <a:pt x="517793" y="396608"/>
                    </a:cubicBezTo>
                    <a:cubicBezTo>
                      <a:pt x="370902" y="201977"/>
                      <a:pt x="99152" y="0"/>
                      <a:pt x="99152"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7" name="Freeform 6">
                <a:extLst>
                  <a:ext uri="{FF2B5EF4-FFF2-40B4-BE49-F238E27FC236}">
                    <a16:creationId xmlns:a16="http://schemas.microsoft.com/office/drawing/2014/main" id="{F3D97B31-0767-2EC0-0F39-E4CC0FBCEAE6}"/>
                  </a:ext>
                </a:extLst>
              </p:cNvPr>
              <p:cNvSpPr/>
              <p:nvPr/>
            </p:nvSpPr>
            <p:spPr>
              <a:xfrm>
                <a:off x="1893888" y="2930525"/>
                <a:ext cx="188912" cy="892175"/>
              </a:xfrm>
              <a:custGeom>
                <a:avLst/>
                <a:gdLst>
                  <a:gd name="connsiteX0" fmla="*/ 188791 w 188791"/>
                  <a:gd name="connsiteY0" fmla="*/ 892366 h 892366"/>
                  <a:gd name="connsiteX1" fmla="*/ 1504 w 188791"/>
                  <a:gd name="connsiteY1" fmla="*/ 407624 h 892366"/>
                  <a:gd name="connsiteX2" fmla="*/ 100656 w 188791"/>
                  <a:gd name="connsiteY2" fmla="*/ 0 h 892366"/>
                </a:gdLst>
                <a:ahLst/>
                <a:cxnLst>
                  <a:cxn ang="0">
                    <a:pos x="connsiteX0" y="connsiteY0"/>
                  </a:cxn>
                  <a:cxn ang="0">
                    <a:pos x="connsiteX1" y="connsiteY1"/>
                  </a:cxn>
                  <a:cxn ang="0">
                    <a:pos x="connsiteX2" y="connsiteY2"/>
                  </a:cxn>
                </a:cxnLst>
                <a:rect l="l" t="t" r="r" b="b"/>
                <a:pathLst>
                  <a:path w="188791" h="892366">
                    <a:moveTo>
                      <a:pt x="188791" y="892366"/>
                    </a:moveTo>
                    <a:cubicBezTo>
                      <a:pt x="102492" y="724359"/>
                      <a:pt x="16193" y="556352"/>
                      <a:pt x="1504" y="407624"/>
                    </a:cubicBezTo>
                    <a:cubicBezTo>
                      <a:pt x="-13185" y="258896"/>
                      <a:pt x="84131" y="60593"/>
                      <a:pt x="100656"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 name="Freeform 7">
                <a:extLst>
                  <a:ext uri="{FF2B5EF4-FFF2-40B4-BE49-F238E27FC236}">
                    <a16:creationId xmlns:a16="http://schemas.microsoft.com/office/drawing/2014/main" id="{4060623E-13FE-2EC4-C54A-9A1DB73A1097}"/>
                  </a:ext>
                </a:extLst>
              </p:cNvPr>
              <p:cNvSpPr/>
              <p:nvPr/>
            </p:nvSpPr>
            <p:spPr>
              <a:xfrm>
                <a:off x="1322388" y="1355725"/>
                <a:ext cx="2136775" cy="4471988"/>
              </a:xfrm>
              <a:custGeom>
                <a:avLst/>
                <a:gdLst>
                  <a:gd name="connsiteX0" fmla="*/ 0 w 2137633"/>
                  <a:gd name="connsiteY0" fmla="*/ 4472848 h 4472848"/>
                  <a:gd name="connsiteX1" fmla="*/ 1090670 w 2137633"/>
                  <a:gd name="connsiteY1" fmla="*/ 4087258 h 4472848"/>
                  <a:gd name="connsiteX2" fmla="*/ 1751682 w 2137633"/>
                  <a:gd name="connsiteY2" fmla="*/ 3481330 h 4472848"/>
                  <a:gd name="connsiteX3" fmla="*/ 2137272 w 2137633"/>
                  <a:gd name="connsiteY3" fmla="*/ 2236424 h 4472848"/>
                  <a:gd name="connsiteX4" fmla="*/ 1806766 w 2137633"/>
                  <a:gd name="connsiteY4" fmla="*/ 705079 h 4472848"/>
                  <a:gd name="connsiteX5" fmla="*/ 1101687 w 2137633"/>
                  <a:gd name="connsiteY5" fmla="*/ 0 h 447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633" h="4472848">
                    <a:moveTo>
                      <a:pt x="0" y="4472848"/>
                    </a:moveTo>
                    <a:cubicBezTo>
                      <a:pt x="399361" y="4362679"/>
                      <a:pt x="798723" y="4252511"/>
                      <a:pt x="1090670" y="4087258"/>
                    </a:cubicBezTo>
                    <a:cubicBezTo>
                      <a:pt x="1382617" y="3922005"/>
                      <a:pt x="1577248" y="3789802"/>
                      <a:pt x="1751682" y="3481330"/>
                    </a:cubicBezTo>
                    <a:cubicBezTo>
                      <a:pt x="1926116" y="3172858"/>
                      <a:pt x="2128091" y="2699132"/>
                      <a:pt x="2137272" y="2236424"/>
                    </a:cubicBezTo>
                    <a:cubicBezTo>
                      <a:pt x="2146453" y="1773716"/>
                      <a:pt x="1979364" y="1077816"/>
                      <a:pt x="1806766" y="705079"/>
                    </a:cubicBezTo>
                    <a:cubicBezTo>
                      <a:pt x="1634169" y="332342"/>
                      <a:pt x="1367928" y="166171"/>
                      <a:pt x="1101687"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9" name="Freeform 8">
                <a:extLst>
                  <a:ext uri="{FF2B5EF4-FFF2-40B4-BE49-F238E27FC236}">
                    <a16:creationId xmlns:a16="http://schemas.microsoft.com/office/drawing/2014/main" id="{A94E4656-4092-277F-86A7-BA516F02EB99}"/>
                  </a:ext>
                </a:extLst>
              </p:cNvPr>
              <p:cNvSpPr/>
              <p:nvPr/>
            </p:nvSpPr>
            <p:spPr>
              <a:xfrm>
                <a:off x="1081088" y="2424113"/>
                <a:ext cx="3173412" cy="3451225"/>
              </a:xfrm>
              <a:custGeom>
                <a:avLst/>
                <a:gdLst>
                  <a:gd name="connsiteX0" fmla="*/ 229504 w 3173236"/>
                  <a:gd name="connsiteY0" fmla="*/ 3371161 h 3451018"/>
                  <a:gd name="connsiteX1" fmla="*/ 185437 w 3173236"/>
                  <a:gd name="connsiteY1" fmla="*/ 3426246 h 3451018"/>
                  <a:gd name="connsiteX2" fmla="*/ 2256608 w 3173236"/>
                  <a:gd name="connsiteY2" fmla="*/ 3018622 h 3451018"/>
                  <a:gd name="connsiteX3" fmla="*/ 3016772 w 3173236"/>
                  <a:gd name="connsiteY3" fmla="*/ 1861850 h 3451018"/>
                  <a:gd name="connsiteX4" fmla="*/ 3171008 w 3173236"/>
                  <a:gd name="connsiteY4" fmla="*/ 1024569 h 3451018"/>
                  <a:gd name="connsiteX5" fmla="*/ 3093890 w 3173236"/>
                  <a:gd name="connsiteY5" fmla="*/ 0 h 34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3236" h="3451018">
                    <a:moveTo>
                      <a:pt x="229504" y="3371161"/>
                    </a:moveTo>
                    <a:cubicBezTo>
                      <a:pt x="38545" y="3428082"/>
                      <a:pt x="-152414" y="3485003"/>
                      <a:pt x="185437" y="3426246"/>
                    </a:cubicBezTo>
                    <a:cubicBezTo>
                      <a:pt x="523288" y="3367489"/>
                      <a:pt x="1784719" y="3279355"/>
                      <a:pt x="2256608" y="3018622"/>
                    </a:cubicBezTo>
                    <a:cubicBezTo>
                      <a:pt x="2728497" y="2757889"/>
                      <a:pt x="2864372" y="2194192"/>
                      <a:pt x="3016772" y="1861850"/>
                    </a:cubicBezTo>
                    <a:cubicBezTo>
                      <a:pt x="3169172" y="1529508"/>
                      <a:pt x="3158155" y="1334877"/>
                      <a:pt x="3171008" y="1024569"/>
                    </a:cubicBezTo>
                    <a:cubicBezTo>
                      <a:pt x="3183861" y="714261"/>
                      <a:pt x="3138875" y="357130"/>
                      <a:pt x="3093890"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40973" name="TextBox 15">
                <a:extLst>
                  <a:ext uri="{FF2B5EF4-FFF2-40B4-BE49-F238E27FC236}">
                    <a16:creationId xmlns:a16="http://schemas.microsoft.com/office/drawing/2014/main" id="{0BFF356C-030E-FBE1-8205-56F838FBAFF5}"/>
                  </a:ext>
                </a:extLst>
              </p:cNvPr>
              <p:cNvSpPr txBox="1">
                <a:spLocks noChangeArrowheads="1"/>
              </p:cNvSpPr>
              <p:nvPr/>
            </p:nvSpPr>
            <p:spPr bwMode="auto">
              <a:xfrm>
                <a:off x="323850" y="5805488"/>
                <a:ext cx="1353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dirty="0" err="1">
                    <a:solidFill>
                      <a:srgbClr val="00B050"/>
                    </a:solidFill>
                    <a:latin typeface="Arial" panose="020B0604020202020204" pitchFamily="34" charset="0"/>
                  </a:rPr>
                  <a:t>Crustacea</a:t>
                </a:r>
                <a:endParaRPr lang="nl-NL" altLang="nl-NL" sz="2000" dirty="0">
                  <a:solidFill>
                    <a:srgbClr val="00B050"/>
                  </a:solidFill>
                  <a:latin typeface="Arial" panose="020B0604020202020204" pitchFamily="34" charset="0"/>
                </a:endParaRPr>
              </a:p>
            </p:txBody>
          </p:sp>
          <p:sp>
            <p:nvSpPr>
              <p:cNvPr id="40974" name="TextBox 16">
                <a:extLst>
                  <a:ext uri="{FF2B5EF4-FFF2-40B4-BE49-F238E27FC236}">
                    <a16:creationId xmlns:a16="http://schemas.microsoft.com/office/drawing/2014/main" id="{00A51E51-7F28-C98D-5B67-177D10DA94F7}"/>
                  </a:ext>
                </a:extLst>
              </p:cNvPr>
              <p:cNvSpPr txBox="1">
                <a:spLocks noChangeArrowheads="1"/>
              </p:cNvSpPr>
              <p:nvPr/>
            </p:nvSpPr>
            <p:spPr bwMode="auto">
              <a:xfrm rot="3785668">
                <a:off x="993002" y="3850452"/>
                <a:ext cx="1768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dirty="0" err="1">
                    <a:solidFill>
                      <a:srgbClr val="00B050"/>
                    </a:solidFill>
                    <a:latin typeface="Arial" panose="020B0604020202020204" pitchFamily="34" charset="0"/>
                  </a:rPr>
                  <a:t>Branchiopoda</a:t>
                </a:r>
                <a:endParaRPr lang="nl-NL" altLang="nl-NL" sz="2000" dirty="0">
                  <a:solidFill>
                    <a:srgbClr val="00B050"/>
                  </a:solidFill>
                  <a:latin typeface="Arial" panose="020B0604020202020204" pitchFamily="34" charset="0"/>
                </a:endParaRPr>
              </a:p>
            </p:txBody>
          </p:sp>
          <p:sp>
            <p:nvSpPr>
              <p:cNvPr id="40975" name="TextBox 17">
                <a:extLst>
                  <a:ext uri="{FF2B5EF4-FFF2-40B4-BE49-F238E27FC236}">
                    <a16:creationId xmlns:a16="http://schemas.microsoft.com/office/drawing/2014/main" id="{E3EB0F2D-C683-FBD5-D1E6-10385F4540F5}"/>
                  </a:ext>
                </a:extLst>
              </p:cNvPr>
              <p:cNvSpPr txBox="1">
                <a:spLocks noChangeArrowheads="1"/>
              </p:cNvSpPr>
              <p:nvPr/>
            </p:nvSpPr>
            <p:spPr bwMode="auto">
              <a:xfrm rot="17203817">
                <a:off x="2190215" y="3883788"/>
                <a:ext cx="15552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dirty="0" err="1">
                    <a:solidFill>
                      <a:srgbClr val="00B050"/>
                    </a:solidFill>
                    <a:latin typeface="Arial" panose="020B0604020202020204" pitchFamily="34" charset="0"/>
                  </a:rPr>
                  <a:t>Maxillopoda</a:t>
                </a:r>
                <a:endParaRPr lang="nl-NL" altLang="nl-NL" sz="2000" dirty="0">
                  <a:solidFill>
                    <a:srgbClr val="00B050"/>
                  </a:solidFill>
                  <a:latin typeface="Arial" panose="020B0604020202020204" pitchFamily="34" charset="0"/>
                </a:endParaRPr>
              </a:p>
            </p:txBody>
          </p:sp>
          <p:sp>
            <p:nvSpPr>
              <p:cNvPr id="40976" name="TextBox 18">
                <a:extLst>
                  <a:ext uri="{FF2B5EF4-FFF2-40B4-BE49-F238E27FC236}">
                    <a16:creationId xmlns:a16="http://schemas.microsoft.com/office/drawing/2014/main" id="{A54CA5E5-8E03-5371-DA19-F310CB2BFE69}"/>
                  </a:ext>
                </a:extLst>
              </p:cNvPr>
              <p:cNvSpPr txBox="1">
                <a:spLocks noChangeArrowheads="1"/>
              </p:cNvSpPr>
              <p:nvPr/>
            </p:nvSpPr>
            <p:spPr bwMode="auto">
              <a:xfrm rot="20465027">
                <a:off x="2298214" y="5491926"/>
                <a:ext cx="17091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dirty="0" err="1">
                    <a:solidFill>
                      <a:srgbClr val="00B050"/>
                    </a:solidFill>
                    <a:latin typeface="Arial" panose="020B0604020202020204" pitchFamily="34" charset="0"/>
                  </a:rPr>
                  <a:t>Malacostraca</a:t>
                </a:r>
                <a:endParaRPr lang="nl-NL" altLang="nl-NL" sz="2000" dirty="0">
                  <a:solidFill>
                    <a:srgbClr val="00B050"/>
                  </a:solidFill>
                  <a:latin typeface="Arial" panose="020B0604020202020204" pitchFamily="34" charset="0"/>
                </a:endParaRPr>
              </a:p>
            </p:txBody>
          </p:sp>
          <p:sp>
            <p:nvSpPr>
              <p:cNvPr id="20" name="Freeform 19">
                <a:extLst>
                  <a:ext uri="{FF2B5EF4-FFF2-40B4-BE49-F238E27FC236}">
                    <a16:creationId xmlns:a16="http://schemas.microsoft.com/office/drawing/2014/main" id="{750E1E15-71BA-2198-C06E-1853D54D28E7}"/>
                  </a:ext>
                </a:extLst>
              </p:cNvPr>
              <p:cNvSpPr/>
              <p:nvPr/>
            </p:nvSpPr>
            <p:spPr>
              <a:xfrm>
                <a:off x="4238625" y="1970088"/>
                <a:ext cx="1001713" cy="1863725"/>
              </a:xfrm>
              <a:custGeom>
                <a:avLst/>
                <a:gdLst>
                  <a:gd name="connsiteX0" fmla="*/ 0 w 1002323"/>
                  <a:gd name="connsiteY0" fmla="*/ 1863969 h 1863969"/>
                  <a:gd name="connsiteX1" fmla="*/ 351693 w 1002323"/>
                  <a:gd name="connsiteY1" fmla="*/ 1019908 h 1863969"/>
                  <a:gd name="connsiteX2" fmla="*/ 1002323 w 1002323"/>
                  <a:gd name="connsiteY2" fmla="*/ 0 h 1863969"/>
                </a:gdLst>
                <a:ahLst/>
                <a:cxnLst>
                  <a:cxn ang="0">
                    <a:pos x="connsiteX0" y="connsiteY0"/>
                  </a:cxn>
                  <a:cxn ang="0">
                    <a:pos x="connsiteX1" y="connsiteY1"/>
                  </a:cxn>
                  <a:cxn ang="0">
                    <a:pos x="connsiteX2" y="connsiteY2"/>
                  </a:cxn>
                </a:cxnLst>
                <a:rect l="l" t="t" r="r" b="b"/>
                <a:pathLst>
                  <a:path w="1002323" h="1863969">
                    <a:moveTo>
                      <a:pt x="0" y="1863969"/>
                    </a:moveTo>
                    <a:cubicBezTo>
                      <a:pt x="92319" y="1597269"/>
                      <a:pt x="184639" y="1330569"/>
                      <a:pt x="351693" y="1019908"/>
                    </a:cubicBezTo>
                    <a:cubicBezTo>
                      <a:pt x="518747" y="709247"/>
                      <a:pt x="893885" y="164123"/>
                      <a:pt x="1002323"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1" name="Freeform 20">
                <a:extLst>
                  <a:ext uri="{FF2B5EF4-FFF2-40B4-BE49-F238E27FC236}">
                    <a16:creationId xmlns:a16="http://schemas.microsoft.com/office/drawing/2014/main" id="{8A479E03-B6C0-4433-821B-408EDB3DAEB4}"/>
                  </a:ext>
                </a:extLst>
              </p:cNvPr>
              <p:cNvSpPr/>
              <p:nvPr/>
            </p:nvSpPr>
            <p:spPr>
              <a:xfrm>
                <a:off x="3516313" y="3744913"/>
                <a:ext cx="2725737" cy="1565275"/>
              </a:xfrm>
              <a:custGeom>
                <a:avLst/>
                <a:gdLst>
                  <a:gd name="connsiteX0" fmla="*/ 0 w 2725615"/>
                  <a:gd name="connsiteY0" fmla="*/ 1565031 h 1565031"/>
                  <a:gd name="connsiteX1" fmla="*/ 509954 w 2725615"/>
                  <a:gd name="connsiteY1" fmla="*/ 1125415 h 1565031"/>
                  <a:gd name="connsiteX2" fmla="*/ 1301262 w 2725615"/>
                  <a:gd name="connsiteY2" fmla="*/ 633046 h 1565031"/>
                  <a:gd name="connsiteX3" fmla="*/ 2725615 w 2725615"/>
                  <a:gd name="connsiteY3" fmla="*/ 0 h 1565031"/>
                </a:gdLst>
                <a:ahLst/>
                <a:cxnLst>
                  <a:cxn ang="0">
                    <a:pos x="connsiteX0" y="connsiteY0"/>
                  </a:cxn>
                  <a:cxn ang="0">
                    <a:pos x="connsiteX1" y="connsiteY1"/>
                  </a:cxn>
                  <a:cxn ang="0">
                    <a:pos x="connsiteX2" y="connsiteY2"/>
                  </a:cxn>
                  <a:cxn ang="0">
                    <a:pos x="connsiteX3" y="connsiteY3"/>
                  </a:cxn>
                </a:cxnLst>
                <a:rect l="l" t="t" r="r" b="b"/>
                <a:pathLst>
                  <a:path w="2725615" h="1565031">
                    <a:moveTo>
                      <a:pt x="0" y="1565031"/>
                    </a:moveTo>
                    <a:cubicBezTo>
                      <a:pt x="146538" y="1422888"/>
                      <a:pt x="293077" y="1280746"/>
                      <a:pt x="509954" y="1125415"/>
                    </a:cubicBezTo>
                    <a:cubicBezTo>
                      <a:pt x="726831" y="970084"/>
                      <a:pt x="931985" y="820615"/>
                      <a:pt x="1301262" y="633046"/>
                    </a:cubicBezTo>
                    <a:cubicBezTo>
                      <a:pt x="1670539" y="445477"/>
                      <a:pt x="2198077" y="222738"/>
                      <a:pt x="2725615"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2" name="Freeform 21">
                <a:extLst>
                  <a:ext uri="{FF2B5EF4-FFF2-40B4-BE49-F238E27FC236}">
                    <a16:creationId xmlns:a16="http://schemas.microsoft.com/office/drawing/2014/main" id="{D25C5358-1ACA-B671-6595-207E7756A59D}"/>
                  </a:ext>
                </a:extLst>
              </p:cNvPr>
              <p:cNvSpPr/>
              <p:nvPr/>
            </p:nvSpPr>
            <p:spPr>
              <a:xfrm>
                <a:off x="4360863" y="4443413"/>
                <a:ext cx="2725737" cy="727075"/>
              </a:xfrm>
              <a:custGeom>
                <a:avLst/>
                <a:gdLst>
                  <a:gd name="connsiteX0" fmla="*/ 0 w 2725615"/>
                  <a:gd name="connsiteY0" fmla="*/ 199020 h 726559"/>
                  <a:gd name="connsiteX1" fmla="*/ 896815 w 2725615"/>
                  <a:gd name="connsiteY1" fmla="*/ 5590 h 726559"/>
                  <a:gd name="connsiteX2" fmla="*/ 2127738 w 2725615"/>
                  <a:gd name="connsiteY2" fmla="*/ 392451 h 726559"/>
                  <a:gd name="connsiteX3" fmla="*/ 2725615 w 2725615"/>
                  <a:gd name="connsiteY3" fmla="*/ 726559 h 726559"/>
                </a:gdLst>
                <a:ahLst/>
                <a:cxnLst>
                  <a:cxn ang="0">
                    <a:pos x="connsiteX0" y="connsiteY0"/>
                  </a:cxn>
                  <a:cxn ang="0">
                    <a:pos x="connsiteX1" y="connsiteY1"/>
                  </a:cxn>
                  <a:cxn ang="0">
                    <a:pos x="connsiteX2" y="connsiteY2"/>
                  </a:cxn>
                  <a:cxn ang="0">
                    <a:pos x="connsiteX3" y="connsiteY3"/>
                  </a:cxn>
                </a:cxnLst>
                <a:rect l="l" t="t" r="r" b="b"/>
                <a:pathLst>
                  <a:path w="2725615" h="726559">
                    <a:moveTo>
                      <a:pt x="0" y="199020"/>
                    </a:moveTo>
                    <a:cubicBezTo>
                      <a:pt x="271096" y="86185"/>
                      <a:pt x="542192" y="-26649"/>
                      <a:pt x="896815" y="5590"/>
                    </a:cubicBezTo>
                    <a:cubicBezTo>
                      <a:pt x="1251438" y="37828"/>
                      <a:pt x="1822938" y="272290"/>
                      <a:pt x="2127738" y="392451"/>
                    </a:cubicBezTo>
                    <a:cubicBezTo>
                      <a:pt x="2432538" y="512613"/>
                      <a:pt x="2579076" y="619586"/>
                      <a:pt x="2725615" y="726559"/>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3" name="Freeform 22">
                <a:extLst>
                  <a:ext uri="{FF2B5EF4-FFF2-40B4-BE49-F238E27FC236}">
                    <a16:creationId xmlns:a16="http://schemas.microsoft.com/office/drawing/2014/main" id="{6C59CA3A-E6DB-9A07-48C0-AC9300F3F672}"/>
                  </a:ext>
                </a:extLst>
              </p:cNvPr>
              <p:cNvSpPr/>
              <p:nvPr/>
            </p:nvSpPr>
            <p:spPr>
              <a:xfrm>
                <a:off x="4484688" y="2778125"/>
                <a:ext cx="1335087" cy="1811338"/>
              </a:xfrm>
              <a:custGeom>
                <a:avLst/>
                <a:gdLst>
                  <a:gd name="connsiteX0" fmla="*/ 0 w 1336431"/>
                  <a:gd name="connsiteY0" fmla="*/ 1811216 h 1811216"/>
                  <a:gd name="connsiteX1" fmla="*/ 879231 w 1336431"/>
                  <a:gd name="connsiteY1" fmla="*/ 1019908 h 1811216"/>
                  <a:gd name="connsiteX2" fmla="*/ 1336431 w 1336431"/>
                  <a:gd name="connsiteY2" fmla="*/ 0 h 1811216"/>
                </a:gdLst>
                <a:ahLst/>
                <a:cxnLst>
                  <a:cxn ang="0">
                    <a:pos x="connsiteX0" y="connsiteY0"/>
                  </a:cxn>
                  <a:cxn ang="0">
                    <a:pos x="connsiteX1" y="connsiteY1"/>
                  </a:cxn>
                  <a:cxn ang="0">
                    <a:pos x="connsiteX2" y="connsiteY2"/>
                  </a:cxn>
                </a:cxnLst>
                <a:rect l="l" t="t" r="r" b="b"/>
                <a:pathLst>
                  <a:path w="1336431" h="1811216">
                    <a:moveTo>
                      <a:pt x="0" y="1811216"/>
                    </a:moveTo>
                    <a:cubicBezTo>
                      <a:pt x="328246" y="1566496"/>
                      <a:pt x="656493" y="1321777"/>
                      <a:pt x="879231" y="1019908"/>
                    </a:cubicBezTo>
                    <a:cubicBezTo>
                      <a:pt x="1101970" y="718039"/>
                      <a:pt x="1219200" y="359019"/>
                      <a:pt x="1336431"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4" name="TextBox 23">
                <a:extLst>
                  <a:ext uri="{FF2B5EF4-FFF2-40B4-BE49-F238E27FC236}">
                    <a16:creationId xmlns:a16="http://schemas.microsoft.com/office/drawing/2014/main" id="{055DAA77-486D-4DBE-E932-879341EB08BB}"/>
                  </a:ext>
                </a:extLst>
              </p:cNvPr>
              <p:cNvSpPr txBox="1"/>
              <p:nvPr/>
            </p:nvSpPr>
            <p:spPr>
              <a:xfrm>
                <a:off x="6443663" y="3429000"/>
                <a:ext cx="1053494"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Mysi</a:t>
                </a:r>
                <a:r>
                  <a:rPr lang="nl-NL" sz="2000" b="1" dirty="0">
                    <a:solidFill>
                      <a:srgbClr val="0070C0"/>
                    </a:solidFill>
                    <a:latin typeface="Arial" panose="020B0604020202020204" pitchFamily="34" charset="0"/>
                  </a:rPr>
                  <a:t>da</a:t>
                </a:r>
              </a:p>
            </p:txBody>
          </p:sp>
          <p:sp>
            <p:nvSpPr>
              <p:cNvPr id="25" name="TextBox 24">
                <a:extLst>
                  <a:ext uri="{FF2B5EF4-FFF2-40B4-BE49-F238E27FC236}">
                    <a16:creationId xmlns:a16="http://schemas.microsoft.com/office/drawing/2014/main" id="{580EC898-E03E-F0B4-170F-3295CF45AF43}"/>
                  </a:ext>
                </a:extLst>
              </p:cNvPr>
              <p:cNvSpPr txBox="1"/>
              <p:nvPr/>
            </p:nvSpPr>
            <p:spPr>
              <a:xfrm>
                <a:off x="5940425" y="2276475"/>
                <a:ext cx="1168910"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Isopoda</a:t>
                </a:r>
              </a:p>
            </p:txBody>
          </p:sp>
          <p:sp>
            <p:nvSpPr>
              <p:cNvPr id="26" name="TextBox 25">
                <a:extLst>
                  <a:ext uri="{FF2B5EF4-FFF2-40B4-BE49-F238E27FC236}">
                    <a16:creationId xmlns:a16="http://schemas.microsoft.com/office/drawing/2014/main" id="{20852253-9185-E431-7679-10999AC66565}"/>
                  </a:ext>
                </a:extLst>
              </p:cNvPr>
              <p:cNvSpPr txBox="1"/>
              <p:nvPr/>
            </p:nvSpPr>
            <p:spPr>
              <a:xfrm>
                <a:off x="6084888" y="5127625"/>
                <a:ext cx="1596912"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Am</a:t>
                </a:r>
                <a:r>
                  <a:rPr lang="nl-NL" sz="2000" b="1" dirty="0">
                    <a:solidFill>
                      <a:srgbClr val="0070C0"/>
                    </a:solidFill>
                    <a:latin typeface="Arial" panose="020B0604020202020204" pitchFamily="34" charset="0"/>
                  </a:rPr>
                  <a:t>phipoda</a:t>
                </a:r>
              </a:p>
            </p:txBody>
          </p:sp>
          <p:sp>
            <p:nvSpPr>
              <p:cNvPr id="27" name="TextBox 26">
                <a:extLst>
                  <a:ext uri="{FF2B5EF4-FFF2-40B4-BE49-F238E27FC236}">
                    <a16:creationId xmlns:a16="http://schemas.microsoft.com/office/drawing/2014/main" id="{C6D7009E-DDC5-35BD-08D8-5EE85FD3B15B}"/>
                  </a:ext>
                </a:extLst>
              </p:cNvPr>
              <p:cNvSpPr txBox="1"/>
              <p:nvPr/>
            </p:nvSpPr>
            <p:spPr>
              <a:xfrm>
                <a:off x="4932363" y="1384300"/>
                <a:ext cx="1754006"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Euphasiacea</a:t>
                </a:r>
              </a:p>
            </p:txBody>
          </p:sp>
          <p:sp>
            <p:nvSpPr>
              <p:cNvPr id="28" name="TextBox 27">
                <a:extLst>
                  <a:ext uri="{FF2B5EF4-FFF2-40B4-BE49-F238E27FC236}">
                    <a16:creationId xmlns:a16="http://schemas.microsoft.com/office/drawing/2014/main" id="{12253723-7F13-078D-0E1D-05FFFB50FA0F}"/>
                  </a:ext>
                </a:extLst>
              </p:cNvPr>
              <p:cNvSpPr txBox="1"/>
              <p:nvPr/>
            </p:nvSpPr>
            <p:spPr>
              <a:xfrm>
                <a:off x="3419475" y="1887538"/>
                <a:ext cx="1412566"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De</a:t>
                </a:r>
                <a:r>
                  <a:rPr lang="nl-NL" sz="2000" b="1" dirty="0">
                    <a:solidFill>
                      <a:srgbClr val="0070C0"/>
                    </a:solidFill>
                    <a:latin typeface="Arial" panose="020B0604020202020204" pitchFamily="34" charset="0"/>
                  </a:rPr>
                  <a:t>ca</a:t>
                </a:r>
                <a:r>
                  <a:rPr lang="nl-NL" sz="2000" b="1" dirty="0">
                    <a:solidFill>
                      <a:srgbClr val="B41C9E"/>
                    </a:solidFill>
                    <a:latin typeface="Arial" panose="020B0604020202020204" pitchFamily="34" charset="0"/>
                  </a:rPr>
                  <a:t>po</a:t>
                </a:r>
                <a:r>
                  <a:rPr lang="nl-NL" sz="2000" b="1" dirty="0">
                    <a:solidFill>
                      <a:srgbClr val="FF0000"/>
                    </a:solidFill>
                    <a:latin typeface="Arial" panose="020B0604020202020204" pitchFamily="34" charset="0"/>
                  </a:rPr>
                  <a:t>da</a:t>
                </a:r>
              </a:p>
            </p:txBody>
          </p:sp>
          <p:sp>
            <p:nvSpPr>
              <p:cNvPr id="29" name="TextBox 28">
                <a:extLst>
                  <a:ext uri="{FF2B5EF4-FFF2-40B4-BE49-F238E27FC236}">
                    <a16:creationId xmlns:a16="http://schemas.microsoft.com/office/drawing/2014/main" id="{6E10195D-60E3-3F3E-741E-1A371A267DFA}"/>
                  </a:ext>
                </a:extLst>
              </p:cNvPr>
              <p:cNvSpPr txBox="1"/>
              <p:nvPr/>
            </p:nvSpPr>
            <p:spPr>
              <a:xfrm>
                <a:off x="1476375" y="836613"/>
                <a:ext cx="1441420"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Cop</a:t>
                </a:r>
                <a:r>
                  <a:rPr lang="nl-NL" sz="2000" b="1" dirty="0">
                    <a:solidFill>
                      <a:srgbClr val="0070C0"/>
                    </a:solidFill>
                    <a:latin typeface="Arial" panose="020B0604020202020204" pitchFamily="34" charset="0"/>
                  </a:rPr>
                  <a:t>epo</a:t>
                </a:r>
                <a:r>
                  <a:rPr lang="nl-NL" sz="2000" b="1" dirty="0">
                    <a:solidFill>
                      <a:srgbClr val="B41C9E"/>
                    </a:solidFill>
                    <a:latin typeface="Arial" panose="020B0604020202020204" pitchFamily="34" charset="0"/>
                  </a:rPr>
                  <a:t>da</a:t>
                </a:r>
              </a:p>
            </p:txBody>
          </p:sp>
          <p:sp>
            <p:nvSpPr>
              <p:cNvPr id="30" name="TextBox 29">
                <a:extLst>
                  <a:ext uri="{FF2B5EF4-FFF2-40B4-BE49-F238E27FC236}">
                    <a16:creationId xmlns:a16="http://schemas.microsoft.com/office/drawing/2014/main" id="{8F0AD093-7592-A515-7653-790D455E7FB6}"/>
                  </a:ext>
                </a:extLst>
              </p:cNvPr>
              <p:cNvSpPr txBox="1"/>
              <p:nvPr/>
            </p:nvSpPr>
            <p:spPr>
              <a:xfrm>
                <a:off x="200025" y="3933825"/>
                <a:ext cx="1452642"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Ostracoda</a:t>
                </a:r>
              </a:p>
            </p:txBody>
          </p:sp>
          <p:sp>
            <p:nvSpPr>
              <p:cNvPr id="31" name="TextBox 30">
                <a:extLst>
                  <a:ext uri="{FF2B5EF4-FFF2-40B4-BE49-F238E27FC236}">
                    <a16:creationId xmlns:a16="http://schemas.microsoft.com/office/drawing/2014/main" id="{571CBE2C-F854-D556-EF7B-6B58CFD98B48}"/>
                  </a:ext>
                </a:extLst>
              </p:cNvPr>
              <p:cNvSpPr txBox="1"/>
              <p:nvPr/>
            </p:nvSpPr>
            <p:spPr>
              <a:xfrm>
                <a:off x="185738" y="2133600"/>
                <a:ext cx="1524776"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Notostraca</a:t>
                </a:r>
              </a:p>
            </p:txBody>
          </p:sp>
          <p:sp>
            <p:nvSpPr>
              <p:cNvPr id="32" name="TextBox 31">
                <a:extLst>
                  <a:ext uri="{FF2B5EF4-FFF2-40B4-BE49-F238E27FC236}">
                    <a16:creationId xmlns:a16="http://schemas.microsoft.com/office/drawing/2014/main" id="{CCDAAB60-AB07-F374-F960-E60527FDFE03}"/>
                  </a:ext>
                </a:extLst>
              </p:cNvPr>
              <p:cNvSpPr txBox="1"/>
              <p:nvPr/>
            </p:nvSpPr>
            <p:spPr>
              <a:xfrm>
                <a:off x="1476375" y="2492375"/>
                <a:ext cx="1580882"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Diplostraca</a:t>
                </a:r>
              </a:p>
            </p:txBody>
          </p:sp>
          <p:sp>
            <p:nvSpPr>
              <p:cNvPr id="40990" name="TextBox 32">
                <a:extLst>
                  <a:ext uri="{FF2B5EF4-FFF2-40B4-BE49-F238E27FC236}">
                    <a16:creationId xmlns:a16="http://schemas.microsoft.com/office/drawing/2014/main" id="{B827E01D-DE6D-6E41-894D-24DF5530EF01}"/>
                  </a:ext>
                </a:extLst>
              </p:cNvPr>
              <p:cNvSpPr txBox="1">
                <a:spLocks noChangeArrowheads="1"/>
              </p:cNvSpPr>
              <p:nvPr/>
            </p:nvSpPr>
            <p:spPr bwMode="auto">
              <a:xfrm rot="20480025">
                <a:off x="3999799" y="4726751"/>
                <a:ext cx="14253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dirty="0" err="1">
                    <a:solidFill>
                      <a:srgbClr val="00B050"/>
                    </a:solidFill>
                    <a:latin typeface="Arial" panose="020B0604020202020204" pitchFamily="34" charset="0"/>
                  </a:rPr>
                  <a:t>Peracarida</a:t>
                </a:r>
                <a:endParaRPr lang="nl-NL" altLang="nl-NL" sz="2000" dirty="0">
                  <a:solidFill>
                    <a:srgbClr val="00B050"/>
                  </a:solidFill>
                  <a:latin typeface="Arial" panose="020B0604020202020204" pitchFamily="34" charset="0"/>
                </a:endParaRPr>
              </a:p>
            </p:txBody>
          </p:sp>
          <p:sp>
            <p:nvSpPr>
              <p:cNvPr id="40991" name="TextBox 33">
                <a:extLst>
                  <a:ext uri="{FF2B5EF4-FFF2-40B4-BE49-F238E27FC236}">
                    <a16:creationId xmlns:a16="http://schemas.microsoft.com/office/drawing/2014/main" id="{13C1236A-358F-974D-4A97-82304A9F1A50}"/>
                  </a:ext>
                </a:extLst>
              </p:cNvPr>
              <p:cNvSpPr txBox="1">
                <a:spLocks noChangeArrowheads="1"/>
              </p:cNvSpPr>
              <p:nvPr/>
            </p:nvSpPr>
            <p:spPr bwMode="auto">
              <a:xfrm rot="17356609">
                <a:off x="3956449" y="3605976"/>
                <a:ext cx="1197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dirty="0" err="1">
                    <a:solidFill>
                      <a:srgbClr val="00B050"/>
                    </a:solidFill>
                    <a:latin typeface="Arial" panose="020B0604020202020204" pitchFamily="34" charset="0"/>
                  </a:rPr>
                  <a:t>Eucarida</a:t>
                </a:r>
                <a:endParaRPr lang="nl-NL" altLang="nl-NL" sz="2000" dirty="0">
                  <a:solidFill>
                    <a:srgbClr val="00B050"/>
                  </a:solidFill>
                  <a:latin typeface="Arial" panose="020B0604020202020204" pitchFamily="34" charset="0"/>
                </a:endParaRPr>
              </a:p>
            </p:txBody>
          </p:sp>
          <p:grpSp>
            <p:nvGrpSpPr>
              <p:cNvPr id="40992" name="Group 34">
                <a:extLst>
                  <a:ext uri="{FF2B5EF4-FFF2-40B4-BE49-F238E27FC236}">
                    <a16:creationId xmlns:a16="http://schemas.microsoft.com/office/drawing/2014/main" id="{30C170C5-2B34-4E75-1CC9-0C4FB5E7ECA0}"/>
                  </a:ext>
                </a:extLst>
              </p:cNvPr>
              <p:cNvGrpSpPr>
                <a:grpSpLocks/>
              </p:cNvGrpSpPr>
              <p:nvPr/>
            </p:nvGrpSpPr>
            <p:grpSpPr bwMode="auto">
              <a:xfrm>
                <a:off x="4310063" y="6035675"/>
                <a:ext cx="1270000" cy="706438"/>
                <a:chOff x="2183231" y="6034895"/>
                <a:chExt cx="1270742" cy="706526"/>
              </a:xfrm>
            </p:grpSpPr>
            <p:sp>
              <p:nvSpPr>
                <p:cNvPr id="40993" name="Rectangle 45">
                  <a:extLst>
                    <a:ext uri="{FF2B5EF4-FFF2-40B4-BE49-F238E27FC236}">
                      <a16:creationId xmlns:a16="http://schemas.microsoft.com/office/drawing/2014/main" id="{5ACB72E5-CB46-99D0-C47D-5269AD5F58BB}"/>
                    </a:ext>
                  </a:extLst>
                </p:cNvPr>
                <p:cNvSpPr>
                  <a:spLocks noChangeArrowheads="1"/>
                </p:cNvSpPr>
                <p:nvPr/>
              </p:nvSpPr>
              <p:spPr bwMode="auto">
                <a:xfrm>
                  <a:off x="2277120" y="6309567"/>
                  <a:ext cx="294618" cy="43185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dirty="0"/>
                </a:p>
              </p:txBody>
            </p:sp>
            <p:sp>
              <p:nvSpPr>
                <p:cNvPr id="40994" name="Rectangle 46">
                  <a:extLst>
                    <a:ext uri="{FF2B5EF4-FFF2-40B4-BE49-F238E27FC236}">
                      <a16:creationId xmlns:a16="http://schemas.microsoft.com/office/drawing/2014/main" id="{59E5E239-6E60-2B3A-9AF0-56667C5C9162}"/>
                    </a:ext>
                  </a:extLst>
                </p:cNvPr>
                <p:cNvSpPr>
                  <a:spLocks noChangeArrowheads="1"/>
                </p:cNvSpPr>
                <p:nvPr/>
              </p:nvSpPr>
              <p:spPr bwMode="auto">
                <a:xfrm>
                  <a:off x="2571737" y="6309567"/>
                  <a:ext cx="294618" cy="431854"/>
                </a:xfrm>
                <a:prstGeom prst="rect">
                  <a:avLst/>
                </a:prstGeom>
                <a:solidFill>
                  <a:srgbClr val="007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0995" name="Rectangle 47">
                  <a:extLst>
                    <a:ext uri="{FF2B5EF4-FFF2-40B4-BE49-F238E27FC236}">
                      <a16:creationId xmlns:a16="http://schemas.microsoft.com/office/drawing/2014/main" id="{D3D93220-7DE9-3722-5D2F-2E2AA5E18581}"/>
                    </a:ext>
                  </a:extLst>
                </p:cNvPr>
                <p:cNvSpPr>
                  <a:spLocks noChangeArrowheads="1"/>
                </p:cNvSpPr>
                <p:nvPr/>
              </p:nvSpPr>
              <p:spPr bwMode="auto">
                <a:xfrm>
                  <a:off x="2864737" y="6309567"/>
                  <a:ext cx="294618" cy="431854"/>
                </a:xfrm>
                <a:prstGeom prst="rect">
                  <a:avLst/>
                </a:prstGeom>
                <a:solidFill>
                  <a:srgbClr val="B41C9E"/>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0996" name="Rectangle 48">
                  <a:extLst>
                    <a:ext uri="{FF2B5EF4-FFF2-40B4-BE49-F238E27FC236}">
                      <a16:creationId xmlns:a16="http://schemas.microsoft.com/office/drawing/2014/main" id="{94B423FE-99D7-FE5C-75F2-C99C0D14915C}"/>
                    </a:ext>
                  </a:extLst>
                </p:cNvPr>
                <p:cNvSpPr>
                  <a:spLocks noChangeArrowheads="1"/>
                </p:cNvSpPr>
                <p:nvPr/>
              </p:nvSpPr>
              <p:spPr bwMode="auto">
                <a:xfrm>
                  <a:off x="3159355" y="6309567"/>
                  <a:ext cx="294618" cy="431854"/>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0997" name="Text Box 49">
                  <a:extLst>
                    <a:ext uri="{FF2B5EF4-FFF2-40B4-BE49-F238E27FC236}">
                      <a16:creationId xmlns:a16="http://schemas.microsoft.com/office/drawing/2014/main" id="{9717D6D3-D189-82DA-FBF9-3CEFC1869695}"/>
                    </a:ext>
                  </a:extLst>
                </p:cNvPr>
                <p:cNvSpPr txBox="1">
                  <a:spLocks noChangeArrowheads="1"/>
                </p:cNvSpPr>
                <p:nvPr/>
              </p:nvSpPr>
              <p:spPr bwMode="auto">
                <a:xfrm>
                  <a:off x="2183231"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a:t>
                  </a:r>
                  <a:endParaRPr lang="nl-NL" altLang="nl-NL" sz="1200" b="1">
                    <a:latin typeface="Arial" panose="020B0604020202020204" pitchFamily="34" charset="0"/>
                  </a:endParaRPr>
                </a:p>
              </p:txBody>
            </p:sp>
            <p:sp>
              <p:nvSpPr>
                <p:cNvPr id="40998" name="Text Box 50">
                  <a:extLst>
                    <a:ext uri="{FF2B5EF4-FFF2-40B4-BE49-F238E27FC236}">
                      <a16:creationId xmlns:a16="http://schemas.microsoft.com/office/drawing/2014/main" id="{B4324499-9DBC-1386-6457-F51179ADE25B}"/>
                    </a:ext>
                  </a:extLst>
                </p:cNvPr>
                <p:cNvSpPr txBox="1">
                  <a:spLocks noChangeArrowheads="1"/>
                </p:cNvSpPr>
                <p:nvPr/>
              </p:nvSpPr>
              <p:spPr bwMode="auto">
                <a:xfrm>
                  <a:off x="2403385"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2</a:t>
                  </a:r>
                  <a:endParaRPr lang="nl-NL" altLang="nl-NL" sz="1200" b="1">
                    <a:latin typeface="Arial" panose="020B0604020202020204" pitchFamily="34" charset="0"/>
                  </a:endParaRPr>
                </a:p>
              </p:txBody>
            </p:sp>
            <p:sp>
              <p:nvSpPr>
                <p:cNvPr id="40999" name="Text Box 51">
                  <a:extLst>
                    <a:ext uri="{FF2B5EF4-FFF2-40B4-BE49-F238E27FC236}">
                      <a16:creationId xmlns:a16="http://schemas.microsoft.com/office/drawing/2014/main" id="{CBF79E09-EC19-3FBE-0996-7551EB655BAE}"/>
                    </a:ext>
                  </a:extLst>
                </p:cNvPr>
                <p:cNvSpPr txBox="1">
                  <a:spLocks noChangeArrowheads="1"/>
                </p:cNvSpPr>
                <p:nvPr/>
              </p:nvSpPr>
              <p:spPr bwMode="auto">
                <a:xfrm>
                  <a:off x="2719047"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5</a:t>
                  </a:r>
                  <a:endParaRPr lang="nl-NL" altLang="nl-NL" sz="1200" b="1">
                    <a:latin typeface="Arial" panose="020B0604020202020204" pitchFamily="34" charset="0"/>
                  </a:endParaRPr>
                </a:p>
              </p:txBody>
            </p:sp>
            <p:sp>
              <p:nvSpPr>
                <p:cNvPr id="41000" name="Text Box 52">
                  <a:extLst>
                    <a:ext uri="{FF2B5EF4-FFF2-40B4-BE49-F238E27FC236}">
                      <a16:creationId xmlns:a16="http://schemas.microsoft.com/office/drawing/2014/main" id="{DEC0D226-DAC7-B7CE-7084-6F41FB56F8F2}"/>
                    </a:ext>
                  </a:extLst>
                </p:cNvPr>
                <p:cNvSpPr txBox="1">
                  <a:spLocks noChangeArrowheads="1"/>
                </p:cNvSpPr>
                <p:nvPr/>
              </p:nvSpPr>
              <p:spPr bwMode="auto">
                <a:xfrm>
                  <a:off x="2999095" y="6034895"/>
                  <a:ext cx="351275"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10</a:t>
                  </a:r>
                  <a:endParaRPr lang="nl-NL" altLang="nl-NL" sz="1200" b="1">
                    <a:latin typeface="Arial" panose="020B0604020202020204" pitchFamily="34" charset="0"/>
                  </a:endParaRPr>
                </a:p>
              </p:txBody>
            </p:sp>
          </p:grpSp>
        </p:grpSp>
        <p:sp>
          <p:nvSpPr>
            <p:cNvPr id="40964" name="TextBox 35">
              <a:extLst>
                <a:ext uri="{FF2B5EF4-FFF2-40B4-BE49-F238E27FC236}">
                  <a16:creationId xmlns:a16="http://schemas.microsoft.com/office/drawing/2014/main" id="{7620ECF6-F4AA-07F1-C4C6-033BEE323D6E}"/>
                </a:ext>
              </a:extLst>
            </p:cNvPr>
            <p:cNvSpPr txBox="1">
              <a:spLocks noChangeArrowheads="1"/>
            </p:cNvSpPr>
            <p:nvPr/>
          </p:nvSpPr>
          <p:spPr bwMode="auto">
            <a:xfrm>
              <a:off x="2927474" y="1238845"/>
              <a:ext cx="1380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b="1" dirty="0" err="1">
                  <a:solidFill>
                    <a:srgbClr val="0070C0"/>
                  </a:solidFill>
                  <a:latin typeface="Arial" panose="020B0604020202020204" pitchFamily="34" charset="0"/>
                </a:rPr>
                <a:t>Cirr</a:t>
              </a:r>
              <a:r>
                <a:rPr lang="nl-NL" altLang="nl-NL" sz="2000" b="1" dirty="0" err="1">
                  <a:solidFill>
                    <a:srgbClr val="B41C9E"/>
                  </a:solidFill>
                  <a:latin typeface="Arial" panose="020B0604020202020204" pitchFamily="34" charset="0"/>
                </a:rPr>
                <a:t>ip</a:t>
              </a:r>
              <a:r>
                <a:rPr lang="nl-NL" altLang="nl-NL" sz="2000" b="1" dirty="0" err="1">
                  <a:solidFill>
                    <a:srgbClr val="FF0000"/>
                  </a:solidFill>
                  <a:latin typeface="Arial" panose="020B0604020202020204" pitchFamily="34" charset="0"/>
                </a:rPr>
                <a:t>edia</a:t>
              </a:r>
              <a:endParaRPr lang="nl-NL" altLang="nl-NL" sz="2000" b="1" dirty="0">
                <a:solidFill>
                  <a:srgbClr val="FF0000"/>
                </a:solidFill>
                <a:latin typeface="Arial" panose="020B0604020202020204" pitchFamily="34" charset="0"/>
              </a:endParaRPr>
            </a:p>
          </p:txBody>
        </p:sp>
        <p:sp>
          <p:nvSpPr>
            <p:cNvPr id="40965" name="TextBox 36">
              <a:extLst>
                <a:ext uri="{FF2B5EF4-FFF2-40B4-BE49-F238E27FC236}">
                  <a16:creationId xmlns:a16="http://schemas.microsoft.com/office/drawing/2014/main" id="{C8AC42EB-86B4-5CF2-6B8A-FE19CCD8692F}"/>
                </a:ext>
              </a:extLst>
            </p:cNvPr>
            <p:cNvSpPr txBox="1">
              <a:spLocks noChangeArrowheads="1"/>
            </p:cNvSpPr>
            <p:nvPr/>
          </p:nvSpPr>
          <p:spPr bwMode="auto">
            <a:xfrm>
              <a:off x="1187624" y="1671191"/>
              <a:ext cx="1539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b="1" dirty="0" err="1">
                  <a:solidFill>
                    <a:srgbClr val="0070C0"/>
                  </a:solidFill>
                  <a:latin typeface="Arial" panose="020B0604020202020204" pitchFamily="34" charset="0"/>
                </a:rPr>
                <a:t>Branchiura</a:t>
              </a:r>
              <a:endParaRPr lang="nl-NL" altLang="nl-NL" sz="2000" b="1" dirty="0">
                <a:solidFill>
                  <a:srgbClr val="0070C0"/>
                </a:solidFill>
                <a:latin typeface="Arial" panose="020B0604020202020204" pitchFamily="34" charset="0"/>
              </a:endParaRPr>
            </a:p>
          </p:txBody>
        </p:sp>
        <p:sp>
          <p:nvSpPr>
            <p:cNvPr id="2" name="Freeform 1">
              <a:extLst>
                <a:ext uri="{FF2B5EF4-FFF2-40B4-BE49-F238E27FC236}">
                  <a16:creationId xmlns:a16="http://schemas.microsoft.com/office/drawing/2014/main" id="{621F800D-3C5E-90FE-3F58-221FF2972986}"/>
                </a:ext>
              </a:extLst>
            </p:cNvPr>
            <p:cNvSpPr/>
            <p:nvPr/>
          </p:nvSpPr>
          <p:spPr>
            <a:xfrm>
              <a:off x="3205163" y="1674813"/>
              <a:ext cx="133350" cy="595312"/>
            </a:xfrm>
            <a:custGeom>
              <a:avLst/>
              <a:gdLst>
                <a:gd name="connsiteX0" fmla="*/ 11661 w 132847"/>
                <a:gd name="connsiteY0" fmla="*/ 594911 h 594911"/>
                <a:gd name="connsiteX1" fmla="*/ 11661 w 132847"/>
                <a:gd name="connsiteY1" fmla="*/ 352540 h 594911"/>
                <a:gd name="connsiteX2" fmla="*/ 132847 w 132847"/>
                <a:gd name="connsiteY2" fmla="*/ 0 h 594911"/>
              </a:gdLst>
              <a:ahLst/>
              <a:cxnLst>
                <a:cxn ang="0">
                  <a:pos x="connsiteX0" y="connsiteY0"/>
                </a:cxn>
                <a:cxn ang="0">
                  <a:pos x="connsiteX1" y="connsiteY1"/>
                </a:cxn>
                <a:cxn ang="0">
                  <a:pos x="connsiteX2" y="connsiteY2"/>
                </a:cxn>
              </a:cxnLst>
              <a:rect l="l" t="t" r="r" b="b"/>
              <a:pathLst>
                <a:path w="132847" h="594911">
                  <a:moveTo>
                    <a:pt x="11661" y="594911"/>
                  </a:moveTo>
                  <a:cubicBezTo>
                    <a:pt x="1562" y="523301"/>
                    <a:pt x="-8537" y="451692"/>
                    <a:pt x="11661" y="352540"/>
                  </a:cubicBezTo>
                  <a:cubicBezTo>
                    <a:pt x="31859" y="253388"/>
                    <a:pt x="116322" y="49576"/>
                    <a:pt x="132847"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 name="Freeform 2">
              <a:extLst>
                <a:ext uri="{FF2B5EF4-FFF2-40B4-BE49-F238E27FC236}">
                  <a16:creationId xmlns:a16="http://schemas.microsoft.com/office/drawing/2014/main" id="{10C74E4D-2E5E-A3E1-8A9A-579D18B44BC4}"/>
                </a:ext>
              </a:extLst>
            </p:cNvPr>
            <p:cNvSpPr/>
            <p:nvPr/>
          </p:nvSpPr>
          <p:spPr>
            <a:xfrm>
              <a:off x="2566988" y="2114550"/>
              <a:ext cx="760412" cy="595313"/>
            </a:xfrm>
            <a:custGeom>
              <a:avLst/>
              <a:gdLst>
                <a:gd name="connsiteX0" fmla="*/ 760164 w 760164"/>
                <a:gd name="connsiteY0" fmla="*/ 594910 h 594910"/>
                <a:gd name="connsiteX1" fmla="*/ 683046 w 760164"/>
                <a:gd name="connsiteY1" fmla="*/ 352539 h 594910"/>
                <a:gd name="connsiteX2" fmla="*/ 462709 w 760164"/>
                <a:gd name="connsiteY2" fmla="*/ 187286 h 594910"/>
                <a:gd name="connsiteX3" fmla="*/ 198304 w 760164"/>
                <a:gd name="connsiteY3" fmla="*/ 66101 h 594910"/>
                <a:gd name="connsiteX4" fmla="*/ 0 w 760164"/>
                <a:gd name="connsiteY4" fmla="*/ 0 h 594910"/>
                <a:gd name="connsiteX5" fmla="*/ 0 w 760164"/>
                <a:gd name="connsiteY5" fmla="*/ 0 h 59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164" h="594910">
                  <a:moveTo>
                    <a:pt x="760164" y="594910"/>
                  </a:moveTo>
                  <a:cubicBezTo>
                    <a:pt x="746393" y="507693"/>
                    <a:pt x="732622" y="420476"/>
                    <a:pt x="683046" y="352539"/>
                  </a:cubicBezTo>
                  <a:cubicBezTo>
                    <a:pt x="633470" y="284602"/>
                    <a:pt x="543499" y="235026"/>
                    <a:pt x="462709" y="187286"/>
                  </a:cubicBezTo>
                  <a:cubicBezTo>
                    <a:pt x="381919" y="139546"/>
                    <a:pt x="275422" y="97315"/>
                    <a:pt x="198304" y="66101"/>
                  </a:cubicBezTo>
                  <a:cubicBezTo>
                    <a:pt x="121186" y="34887"/>
                    <a:pt x="0" y="0"/>
                    <a:pt x="0" y="0"/>
                  </a:cubicBezTo>
                  <a:lnTo>
                    <a:pt x="0" y="0"/>
                  </a:ln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spTree>
    <p:extLst>
      <p:ext uri="{BB962C8B-B14F-4D97-AF65-F5344CB8AC3E}">
        <p14:creationId xmlns:p14="http://schemas.microsoft.com/office/powerpoint/2010/main" val="394078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1">
            <a:extLst>
              <a:ext uri="{FF2B5EF4-FFF2-40B4-BE49-F238E27FC236}">
                <a16:creationId xmlns:a16="http://schemas.microsoft.com/office/drawing/2014/main" id="{A8DE24C7-4914-7639-D687-F413E0F24269}"/>
              </a:ext>
            </a:extLst>
          </p:cNvPr>
          <p:cNvGrpSpPr>
            <a:grpSpLocks/>
          </p:cNvGrpSpPr>
          <p:nvPr/>
        </p:nvGrpSpPr>
        <p:grpSpPr bwMode="auto">
          <a:xfrm>
            <a:off x="388938" y="765175"/>
            <a:ext cx="7849474" cy="5343525"/>
            <a:chOff x="35496" y="1023119"/>
            <a:chExt cx="7848872" cy="5344655"/>
          </a:xfrm>
        </p:grpSpPr>
        <p:sp>
          <p:nvSpPr>
            <p:cNvPr id="3" name="Freeform 2">
              <a:extLst>
                <a:ext uri="{FF2B5EF4-FFF2-40B4-BE49-F238E27FC236}">
                  <a16:creationId xmlns:a16="http://schemas.microsoft.com/office/drawing/2014/main" id="{3CD94A2B-FA01-964A-CF82-2AFA33771D1D}"/>
                </a:ext>
              </a:extLst>
            </p:cNvPr>
            <p:cNvSpPr/>
            <p:nvPr/>
          </p:nvSpPr>
          <p:spPr>
            <a:xfrm>
              <a:off x="932364" y="4097169"/>
              <a:ext cx="492087" cy="1652937"/>
            </a:xfrm>
            <a:custGeom>
              <a:avLst/>
              <a:gdLst>
                <a:gd name="connsiteX0" fmla="*/ 492369 w 492369"/>
                <a:gd name="connsiteY0" fmla="*/ 1652954 h 1652954"/>
                <a:gd name="connsiteX1" fmla="*/ 140677 w 492369"/>
                <a:gd name="connsiteY1" fmla="*/ 808893 h 1652954"/>
                <a:gd name="connsiteX2" fmla="*/ 0 w 492369"/>
                <a:gd name="connsiteY2" fmla="*/ 0 h 1652954"/>
              </a:gdLst>
              <a:ahLst/>
              <a:cxnLst>
                <a:cxn ang="0">
                  <a:pos x="connsiteX0" y="connsiteY0"/>
                </a:cxn>
                <a:cxn ang="0">
                  <a:pos x="connsiteX1" y="connsiteY1"/>
                </a:cxn>
                <a:cxn ang="0">
                  <a:pos x="connsiteX2" y="connsiteY2"/>
                </a:cxn>
              </a:cxnLst>
              <a:rect l="l" t="t" r="r" b="b"/>
              <a:pathLst>
                <a:path w="492369" h="1652954">
                  <a:moveTo>
                    <a:pt x="492369" y="1652954"/>
                  </a:moveTo>
                  <a:cubicBezTo>
                    <a:pt x="357553" y="1368669"/>
                    <a:pt x="222738" y="1084385"/>
                    <a:pt x="140677" y="808893"/>
                  </a:cubicBezTo>
                  <a:cubicBezTo>
                    <a:pt x="58616" y="533401"/>
                    <a:pt x="23446" y="126023"/>
                    <a:pt x="0"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4" name="Freeform 3">
              <a:extLst>
                <a:ext uri="{FF2B5EF4-FFF2-40B4-BE49-F238E27FC236}">
                  <a16:creationId xmlns:a16="http://schemas.microsoft.com/office/drawing/2014/main" id="{CEDB5452-A36B-3C7F-A449-E1E802B172AD}"/>
                </a:ext>
              </a:extLst>
            </p:cNvPr>
            <p:cNvSpPr/>
            <p:nvPr/>
          </p:nvSpPr>
          <p:spPr>
            <a:xfrm>
              <a:off x="1406991" y="2128253"/>
              <a:ext cx="804800" cy="3639319"/>
            </a:xfrm>
            <a:custGeom>
              <a:avLst/>
              <a:gdLst>
                <a:gd name="connsiteX0" fmla="*/ 0 w 804666"/>
                <a:gd name="connsiteY0" fmla="*/ 3640016 h 3640016"/>
                <a:gd name="connsiteX1" fmla="*/ 791308 w 804666"/>
                <a:gd name="connsiteY1" fmla="*/ 2162908 h 3640016"/>
                <a:gd name="connsiteX2" fmla="*/ 422031 w 804666"/>
                <a:gd name="connsiteY2" fmla="*/ 0 h 3640016"/>
              </a:gdLst>
              <a:ahLst/>
              <a:cxnLst>
                <a:cxn ang="0">
                  <a:pos x="connsiteX0" y="connsiteY0"/>
                </a:cxn>
                <a:cxn ang="0">
                  <a:pos x="connsiteX1" y="connsiteY1"/>
                </a:cxn>
                <a:cxn ang="0">
                  <a:pos x="connsiteX2" y="connsiteY2"/>
                </a:cxn>
              </a:cxnLst>
              <a:rect l="l" t="t" r="r" b="b"/>
              <a:pathLst>
                <a:path w="804666" h="3640016">
                  <a:moveTo>
                    <a:pt x="0" y="3640016"/>
                  </a:moveTo>
                  <a:cubicBezTo>
                    <a:pt x="360485" y="3204796"/>
                    <a:pt x="720970" y="2769577"/>
                    <a:pt x="791308" y="2162908"/>
                  </a:cubicBezTo>
                  <a:cubicBezTo>
                    <a:pt x="861646" y="1556239"/>
                    <a:pt x="641838" y="778119"/>
                    <a:pt x="422031"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0" name="Freeform 9">
              <a:extLst>
                <a:ext uri="{FF2B5EF4-FFF2-40B4-BE49-F238E27FC236}">
                  <a16:creationId xmlns:a16="http://schemas.microsoft.com/office/drawing/2014/main" id="{0E7D1CFA-D5F0-A87B-4015-F77965905F3F}"/>
                </a:ext>
              </a:extLst>
            </p:cNvPr>
            <p:cNvSpPr/>
            <p:nvPr/>
          </p:nvSpPr>
          <p:spPr>
            <a:xfrm>
              <a:off x="1459374" y="1952003"/>
              <a:ext cx="3341432" cy="3780636"/>
            </a:xfrm>
            <a:custGeom>
              <a:avLst/>
              <a:gdLst>
                <a:gd name="connsiteX0" fmla="*/ 0 w 3341077"/>
                <a:gd name="connsiteY0" fmla="*/ 3780693 h 3780693"/>
                <a:gd name="connsiteX1" fmla="*/ 2567354 w 3341077"/>
                <a:gd name="connsiteY1" fmla="*/ 2391508 h 3780693"/>
                <a:gd name="connsiteX2" fmla="*/ 3341077 w 3341077"/>
                <a:gd name="connsiteY2" fmla="*/ 0 h 3780693"/>
              </a:gdLst>
              <a:ahLst/>
              <a:cxnLst>
                <a:cxn ang="0">
                  <a:pos x="connsiteX0" y="connsiteY0"/>
                </a:cxn>
                <a:cxn ang="0">
                  <a:pos x="connsiteX1" y="connsiteY1"/>
                </a:cxn>
                <a:cxn ang="0">
                  <a:pos x="connsiteX2" y="connsiteY2"/>
                </a:cxn>
              </a:cxnLst>
              <a:rect l="l" t="t" r="r" b="b"/>
              <a:pathLst>
                <a:path w="3341077" h="3780693">
                  <a:moveTo>
                    <a:pt x="0" y="3780693"/>
                  </a:moveTo>
                  <a:cubicBezTo>
                    <a:pt x="1005254" y="3401158"/>
                    <a:pt x="2010508" y="3021623"/>
                    <a:pt x="2567354" y="2391508"/>
                  </a:cubicBezTo>
                  <a:cubicBezTo>
                    <a:pt x="3124200" y="1761393"/>
                    <a:pt x="3212123" y="392723"/>
                    <a:pt x="3341077"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1" name="Freeform 10">
              <a:extLst>
                <a:ext uri="{FF2B5EF4-FFF2-40B4-BE49-F238E27FC236}">
                  <a16:creationId xmlns:a16="http://schemas.microsoft.com/office/drawing/2014/main" id="{93B173F5-8B9F-77DC-2CD0-F11408F940A3}"/>
                </a:ext>
              </a:extLst>
            </p:cNvPr>
            <p:cNvSpPr/>
            <p:nvPr/>
          </p:nvSpPr>
          <p:spPr>
            <a:xfrm>
              <a:off x="1494296" y="4167034"/>
              <a:ext cx="5222475" cy="1565606"/>
            </a:xfrm>
            <a:custGeom>
              <a:avLst/>
              <a:gdLst>
                <a:gd name="connsiteX0" fmla="*/ 0 w 5222631"/>
                <a:gd name="connsiteY0" fmla="*/ 1565031 h 1565031"/>
                <a:gd name="connsiteX1" fmla="*/ 2373923 w 5222631"/>
                <a:gd name="connsiteY1" fmla="*/ 1336431 h 1565031"/>
                <a:gd name="connsiteX2" fmla="*/ 4185139 w 5222631"/>
                <a:gd name="connsiteY2" fmla="*/ 668215 h 1565031"/>
                <a:gd name="connsiteX3" fmla="*/ 5222631 w 5222631"/>
                <a:gd name="connsiteY3" fmla="*/ 0 h 1565031"/>
              </a:gdLst>
              <a:ahLst/>
              <a:cxnLst>
                <a:cxn ang="0">
                  <a:pos x="connsiteX0" y="connsiteY0"/>
                </a:cxn>
                <a:cxn ang="0">
                  <a:pos x="connsiteX1" y="connsiteY1"/>
                </a:cxn>
                <a:cxn ang="0">
                  <a:pos x="connsiteX2" y="connsiteY2"/>
                </a:cxn>
                <a:cxn ang="0">
                  <a:pos x="connsiteX3" y="connsiteY3"/>
                </a:cxn>
              </a:cxnLst>
              <a:rect l="l" t="t" r="r" b="b"/>
              <a:pathLst>
                <a:path w="5222631" h="1565031">
                  <a:moveTo>
                    <a:pt x="0" y="1565031"/>
                  </a:moveTo>
                  <a:cubicBezTo>
                    <a:pt x="838200" y="1525465"/>
                    <a:pt x="1676400" y="1485900"/>
                    <a:pt x="2373923" y="1336431"/>
                  </a:cubicBezTo>
                  <a:cubicBezTo>
                    <a:pt x="3071446" y="1186962"/>
                    <a:pt x="3710354" y="890953"/>
                    <a:pt x="4185139" y="668215"/>
                  </a:cubicBezTo>
                  <a:cubicBezTo>
                    <a:pt x="4659924" y="445477"/>
                    <a:pt x="4941277" y="222738"/>
                    <a:pt x="5222631"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nvGrpSpPr>
            <p:cNvPr id="41991" name="Group 43">
              <a:extLst>
                <a:ext uri="{FF2B5EF4-FFF2-40B4-BE49-F238E27FC236}">
                  <a16:creationId xmlns:a16="http://schemas.microsoft.com/office/drawing/2014/main" id="{26E3A053-7BB0-3389-6216-127C3FDE5F2C}"/>
                </a:ext>
              </a:extLst>
            </p:cNvPr>
            <p:cNvGrpSpPr>
              <a:grpSpLocks/>
            </p:cNvGrpSpPr>
            <p:nvPr/>
          </p:nvGrpSpPr>
          <p:grpSpPr bwMode="auto">
            <a:xfrm>
              <a:off x="6613626" y="5661248"/>
              <a:ext cx="1270742" cy="706526"/>
              <a:chOff x="2183231" y="6034895"/>
              <a:chExt cx="1270742" cy="706526"/>
            </a:xfrm>
          </p:grpSpPr>
          <p:sp>
            <p:nvSpPr>
              <p:cNvPr id="41996" name="Rectangle 45">
                <a:extLst>
                  <a:ext uri="{FF2B5EF4-FFF2-40B4-BE49-F238E27FC236}">
                    <a16:creationId xmlns:a16="http://schemas.microsoft.com/office/drawing/2014/main" id="{E387D65C-BB41-2778-BA30-7066EB56F63C}"/>
                  </a:ext>
                </a:extLst>
              </p:cNvPr>
              <p:cNvSpPr>
                <a:spLocks noChangeArrowheads="1"/>
              </p:cNvSpPr>
              <p:nvPr/>
            </p:nvSpPr>
            <p:spPr bwMode="auto">
              <a:xfrm>
                <a:off x="2277120" y="6309567"/>
                <a:ext cx="294618" cy="43185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dirty="0"/>
              </a:p>
            </p:txBody>
          </p:sp>
          <p:sp>
            <p:nvSpPr>
              <p:cNvPr id="41997" name="Rectangle 46">
                <a:extLst>
                  <a:ext uri="{FF2B5EF4-FFF2-40B4-BE49-F238E27FC236}">
                    <a16:creationId xmlns:a16="http://schemas.microsoft.com/office/drawing/2014/main" id="{5854E0B4-FB2C-E482-2760-C9EEDFE29EC3}"/>
                  </a:ext>
                </a:extLst>
              </p:cNvPr>
              <p:cNvSpPr>
                <a:spLocks noChangeArrowheads="1"/>
              </p:cNvSpPr>
              <p:nvPr/>
            </p:nvSpPr>
            <p:spPr bwMode="auto">
              <a:xfrm>
                <a:off x="2571737" y="6309567"/>
                <a:ext cx="294618" cy="431854"/>
              </a:xfrm>
              <a:prstGeom prst="rect">
                <a:avLst/>
              </a:prstGeom>
              <a:solidFill>
                <a:srgbClr val="007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1998" name="Rectangle 47">
                <a:extLst>
                  <a:ext uri="{FF2B5EF4-FFF2-40B4-BE49-F238E27FC236}">
                    <a16:creationId xmlns:a16="http://schemas.microsoft.com/office/drawing/2014/main" id="{C5EA9946-EE81-EB0C-1E94-015CE4F71372}"/>
                  </a:ext>
                </a:extLst>
              </p:cNvPr>
              <p:cNvSpPr>
                <a:spLocks noChangeArrowheads="1"/>
              </p:cNvSpPr>
              <p:nvPr/>
            </p:nvSpPr>
            <p:spPr bwMode="auto">
              <a:xfrm>
                <a:off x="2864737" y="6309567"/>
                <a:ext cx="294618" cy="431854"/>
              </a:xfrm>
              <a:prstGeom prst="rect">
                <a:avLst/>
              </a:prstGeom>
              <a:solidFill>
                <a:srgbClr val="B41C9E"/>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1999" name="Rectangle 48">
                <a:extLst>
                  <a:ext uri="{FF2B5EF4-FFF2-40B4-BE49-F238E27FC236}">
                    <a16:creationId xmlns:a16="http://schemas.microsoft.com/office/drawing/2014/main" id="{8CDDB6A4-5D0D-B934-E451-45530664A944}"/>
                  </a:ext>
                </a:extLst>
              </p:cNvPr>
              <p:cNvSpPr>
                <a:spLocks noChangeArrowheads="1"/>
              </p:cNvSpPr>
              <p:nvPr/>
            </p:nvSpPr>
            <p:spPr bwMode="auto">
              <a:xfrm>
                <a:off x="3159355" y="6309567"/>
                <a:ext cx="294618" cy="431854"/>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2000" name="Text Box 49">
                <a:extLst>
                  <a:ext uri="{FF2B5EF4-FFF2-40B4-BE49-F238E27FC236}">
                    <a16:creationId xmlns:a16="http://schemas.microsoft.com/office/drawing/2014/main" id="{7A31E3FA-26DC-0503-A6C5-15130DBC63FE}"/>
                  </a:ext>
                </a:extLst>
              </p:cNvPr>
              <p:cNvSpPr txBox="1">
                <a:spLocks noChangeArrowheads="1"/>
              </p:cNvSpPr>
              <p:nvPr/>
            </p:nvSpPr>
            <p:spPr bwMode="auto">
              <a:xfrm>
                <a:off x="2183231"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a:t>
                </a:r>
                <a:endParaRPr lang="nl-NL" altLang="nl-NL" sz="1200" b="1">
                  <a:latin typeface="Arial" panose="020B0604020202020204" pitchFamily="34" charset="0"/>
                </a:endParaRPr>
              </a:p>
            </p:txBody>
          </p:sp>
          <p:sp>
            <p:nvSpPr>
              <p:cNvPr id="42001" name="Text Box 50">
                <a:extLst>
                  <a:ext uri="{FF2B5EF4-FFF2-40B4-BE49-F238E27FC236}">
                    <a16:creationId xmlns:a16="http://schemas.microsoft.com/office/drawing/2014/main" id="{05FFE330-2B3A-776C-E360-8A50B4DDA924}"/>
                  </a:ext>
                </a:extLst>
              </p:cNvPr>
              <p:cNvSpPr txBox="1">
                <a:spLocks noChangeArrowheads="1"/>
              </p:cNvSpPr>
              <p:nvPr/>
            </p:nvSpPr>
            <p:spPr bwMode="auto">
              <a:xfrm>
                <a:off x="2403385"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2</a:t>
                </a:r>
                <a:endParaRPr lang="nl-NL" altLang="nl-NL" sz="1200" b="1">
                  <a:latin typeface="Arial" panose="020B0604020202020204" pitchFamily="34" charset="0"/>
                </a:endParaRPr>
              </a:p>
            </p:txBody>
          </p:sp>
          <p:sp>
            <p:nvSpPr>
              <p:cNvPr id="42002" name="Text Box 51">
                <a:extLst>
                  <a:ext uri="{FF2B5EF4-FFF2-40B4-BE49-F238E27FC236}">
                    <a16:creationId xmlns:a16="http://schemas.microsoft.com/office/drawing/2014/main" id="{1A995654-8961-EE9E-8B83-D0A53E67AF0C}"/>
                  </a:ext>
                </a:extLst>
              </p:cNvPr>
              <p:cNvSpPr txBox="1">
                <a:spLocks noChangeArrowheads="1"/>
              </p:cNvSpPr>
              <p:nvPr/>
            </p:nvSpPr>
            <p:spPr bwMode="auto">
              <a:xfrm>
                <a:off x="2719047"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5</a:t>
                </a:r>
                <a:endParaRPr lang="nl-NL" altLang="nl-NL" sz="1200" b="1">
                  <a:latin typeface="Arial" panose="020B0604020202020204" pitchFamily="34" charset="0"/>
                </a:endParaRPr>
              </a:p>
            </p:txBody>
          </p:sp>
          <p:sp>
            <p:nvSpPr>
              <p:cNvPr id="42003" name="Text Box 52">
                <a:extLst>
                  <a:ext uri="{FF2B5EF4-FFF2-40B4-BE49-F238E27FC236}">
                    <a16:creationId xmlns:a16="http://schemas.microsoft.com/office/drawing/2014/main" id="{D6E4D615-D265-4718-6978-F5058E7A1437}"/>
                  </a:ext>
                </a:extLst>
              </p:cNvPr>
              <p:cNvSpPr txBox="1">
                <a:spLocks noChangeArrowheads="1"/>
              </p:cNvSpPr>
              <p:nvPr/>
            </p:nvSpPr>
            <p:spPr bwMode="auto">
              <a:xfrm>
                <a:off x="2999095" y="6034895"/>
                <a:ext cx="351275"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10</a:t>
                </a:r>
                <a:endParaRPr lang="nl-NL" altLang="nl-NL" sz="1200" b="1">
                  <a:latin typeface="Arial" panose="020B0604020202020204" pitchFamily="34" charset="0"/>
                </a:endParaRPr>
              </a:p>
            </p:txBody>
          </p:sp>
        </p:grpSp>
        <p:sp>
          <p:nvSpPr>
            <p:cNvPr id="53" name="TextBox 52">
              <a:extLst>
                <a:ext uri="{FF2B5EF4-FFF2-40B4-BE49-F238E27FC236}">
                  <a16:creationId xmlns:a16="http://schemas.microsoft.com/office/drawing/2014/main" id="{09935FD9-0052-36F4-CD31-FAE7DE1E2BFF}"/>
                </a:ext>
              </a:extLst>
            </p:cNvPr>
            <p:cNvSpPr txBox="1"/>
            <p:nvPr/>
          </p:nvSpPr>
          <p:spPr>
            <a:xfrm>
              <a:off x="35496" y="3501731"/>
              <a:ext cx="2109711" cy="400195"/>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Polyplacophora</a:t>
              </a:r>
            </a:p>
          </p:txBody>
        </p:sp>
        <p:sp>
          <p:nvSpPr>
            <p:cNvPr id="54" name="TextBox 53">
              <a:extLst>
                <a:ext uri="{FF2B5EF4-FFF2-40B4-BE49-F238E27FC236}">
                  <a16:creationId xmlns:a16="http://schemas.microsoft.com/office/drawing/2014/main" id="{02CFC515-FC63-ABE8-FE74-A32B83F636C6}"/>
                </a:ext>
              </a:extLst>
            </p:cNvPr>
            <p:cNvSpPr txBox="1"/>
            <p:nvPr/>
          </p:nvSpPr>
          <p:spPr>
            <a:xfrm>
              <a:off x="3851554" y="1023119"/>
              <a:ext cx="1624039" cy="400195"/>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Ga</a:t>
              </a:r>
              <a:r>
                <a:rPr lang="nl-NL" sz="2000" b="1" dirty="0">
                  <a:solidFill>
                    <a:srgbClr val="0070C0"/>
                  </a:solidFill>
                  <a:latin typeface="Arial" panose="020B0604020202020204" pitchFamily="34" charset="0"/>
                </a:rPr>
                <a:t>stro</a:t>
              </a:r>
              <a:r>
                <a:rPr lang="nl-NL" sz="2000" b="1" dirty="0">
                  <a:solidFill>
                    <a:srgbClr val="FF0000"/>
                  </a:solidFill>
                  <a:latin typeface="Arial" panose="020B0604020202020204" pitchFamily="34" charset="0"/>
                </a:rPr>
                <a:t>poda</a:t>
              </a:r>
            </a:p>
          </p:txBody>
        </p:sp>
        <p:sp>
          <p:nvSpPr>
            <p:cNvPr id="55" name="TextBox 54">
              <a:extLst>
                <a:ext uri="{FF2B5EF4-FFF2-40B4-BE49-F238E27FC236}">
                  <a16:creationId xmlns:a16="http://schemas.microsoft.com/office/drawing/2014/main" id="{0FCA3B07-25F7-0620-BAAF-58922BB2F357}"/>
                </a:ext>
              </a:extLst>
            </p:cNvPr>
            <p:cNvSpPr txBox="1"/>
            <p:nvPr/>
          </p:nvSpPr>
          <p:spPr>
            <a:xfrm>
              <a:off x="1135549" y="1526463"/>
              <a:ext cx="1152792" cy="400195"/>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Bi</a:t>
              </a:r>
              <a:r>
                <a:rPr lang="nl-NL" sz="2000" b="1" dirty="0">
                  <a:solidFill>
                    <a:srgbClr val="00B0F0"/>
                  </a:solidFill>
                  <a:latin typeface="Arial" panose="020B0604020202020204" pitchFamily="34" charset="0"/>
                </a:rPr>
                <a:t>va</a:t>
              </a:r>
              <a:r>
                <a:rPr lang="nl-NL" sz="2000" b="1" dirty="0">
                  <a:solidFill>
                    <a:srgbClr val="B41C9E"/>
                  </a:solidFill>
                  <a:latin typeface="Arial" panose="020B0604020202020204" pitchFamily="34" charset="0"/>
                </a:rPr>
                <a:t>l</a:t>
              </a:r>
              <a:r>
                <a:rPr lang="nl-NL" sz="2000" b="1" dirty="0">
                  <a:solidFill>
                    <a:srgbClr val="FF0000"/>
                  </a:solidFill>
                  <a:latin typeface="Arial" panose="020B0604020202020204" pitchFamily="34" charset="0"/>
                </a:rPr>
                <a:t>via</a:t>
              </a:r>
            </a:p>
          </p:txBody>
        </p:sp>
        <p:sp>
          <p:nvSpPr>
            <p:cNvPr id="41995" name="TextBox 55">
              <a:extLst>
                <a:ext uri="{FF2B5EF4-FFF2-40B4-BE49-F238E27FC236}">
                  <a16:creationId xmlns:a16="http://schemas.microsoft.com/office/drawing/2014/main" id="{89DFB8C5-BC33-87C8-D0D3-99C563DBF2BE}"/>
                </a:ext>
              </a:extLst>
            </p:cNvPr>
            <p:cNvSpPr txBox="1">
              <a:spLocks noChangeArrowheads="1"/>
            </p:cNvSpPr>
            <p:nvPr/>
          </p:nvSpPr>
          <p:spPr bwMode="auto">
            <a:xfrm>
              <a:off x="5901980" y="3543399"/>
              <a:ext cx="1811575" cy="40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b="1" dirty="0" err="1">
                  <a:solidFill>
                    <a:srgbClr val="0070C0"/>
                  </a:solidFill>
                  <a:latin typeface="Arial" panose="020B0604020202020204" pitchFamily="34" charset="0"/>
                </a:rPr>
                <a:t>Ce</a:t>
              </a:r>
              <a:r>
                <a:rPr lang="nl-NL" altLang="nl-NL" sz="2000" b="1" dirty="0" err="1">
                  <a:solidFill>
                    <a:srgbClr val="7030A0"/>
                  </a:solidFill>
                  <a:latin typeface="Arial" panose="020B0604020202020204" pitchFamily="34" charset="0"/>
                </a:rPr>
                <a:t>phalo</a:t>
              </a:r>
              <a:r>
                <a:rPr lang="nl-NL" altLang="nl-NL" sz="2000" b="1" dirty="0" err="1">
                  <a:solidFill>
                    <a:srgbClr val="FF0000"/>
                  </a:solidFill>
                  <a:latin typeface="Arial" panose="020B0604020202020204" pitchFamily="34" charset="0"/>
                </a:rPr>
                <a:t>poda</a:t>
              </a:r>
              <a:endParaRPr lang="nl-NL" altLang="nl-NL" sz="2000" b="1" dirty="0">
                <a:solidFill>
                  <a:srgbClr val="FF0000"/>
                </a:solidFill>
                <a:latin typeface="Arial" panose="020B0604020202020204" pitchFamily="34" charset="0"/>
              </a:endParaRPr>
            </a:p>
          </p:txBody>
        </p:sp>
      </p:grpSp>
      <p:sp>
        <p:nvSpPr>
          <p:cNvPr id="2" name="TextBox 15">
            <a:extLst>
              <a:ext uri="{FF2B5EF4-FFF2-40B4-BE49-F238E27FC236}">
                <a16:creationId xmlns:a16="http://schemas.microsoft.com/office/drawing/2014/main" id="{3AD0042C-BFB5-0E48-45E8-4F63DF313725}"/>
              </a:ext>
            </a:extLst>
          </p:cNvPr>
          <p:cNvSpPr txBox="1">
            <a:spLocks noChangeArrowheads="1"/>
          </p:cNvSpPr>
          <p:nvPr/>
        </p:nvSpPr>
        <p:spPr bwMode="auto">
          <a:xfrm>
            <a:off x="649313" y="5627261"/>
            <a:ext cx="1197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dirty="0">
                <a:solidFill>
                  <a:srgbClr val="00B050"/>
                </a:solidFill>
                <a:latin typeface="Arial" panose="020B0604020202020204" pitchFamily="34" charset="0"/>
              </a:rPr>
              <a:t>Mollusca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8685B8D-5186-47A1-2DCF-7FCD0123F07E}"/>
              </a:ext>
            </a:extLst>
          </p:cNvPr>
          <p:cNvSpPr>
            <a:spLocks noGrp="1" noChangeArrowheads="1"/>
          </p:cNvSpPr>
          <p:nvPr>
            <p:ph type="title"/>
          </p:nvPr>
        </p:nvSpPr>
        <p:spPr/>
        <p:txBody>
          <a:bodyPr/>
          <a:lstStyle/>
          <a:p>
            <a:pPr eaLnBrk="1" hangingPunct="1"/>
            <a:r>
              <a:rPr lang="en-US" altLang="nl-NL" dirty="0">
                <a:solidFill>
                  <a:schemeClr val="accent1"/>
                </a:solidFill>
                <a:latin typeface="Arial" panose="020B0604020202020204" pitchFamily="34" charset="0"/>
              </a:rPr>
              <a:t>Type T acceleration</a:t>
            </a:r>
            <a:endParaRPr lang="nl-NL" altLang="nl-NL" sz="1800" dirty="0">
              <a:solidFill>
                <a:schemeClr val="accent1"/>
              </a:solidFill>
              <a:latin typeface="Arial" panose="020B0604020202020204" pitchFamily="34" charset="0"/>
            </a:endParaRPr>
          </a:p>
        </p:txBody>
      </p:sp>
      <p:sp>
        <p:nvSpPr>
          <p:cNvPr id="49155" name="Text Box 3">
            <a:extLst>
              <a:ext uri="{FF2B5EF4-FFF2-40B4-BE49-F238E27FC236}">
                <a16:creationId xmlns:a16="http://schemas.microsoft.com/office/drawing/2014/main" id="{55E8EBB0-085D-EA4D-D998-3650D6C2FCFF}"/>
              </a:ext>
            </a:extLst>
          </p:cNvPr>
          <p:cNvSpPr txBox="1">
            <a:spLocks noChangeArrowheads="1"/>
          </p:cNvSpPr>
          <p:nvPr/>
        </p:nvSpPr>
        <p:spPr bwMode="auto">
          <a:xfrm>
            <a:off x="943283" y="1936750"/>
            <a:ext cx="746387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b="1" dirty="0">
                <a:latin typeface="Arial" panose="020B0604020202020204" pitchFamily="34" charset="0"/>
              </a:rPr>
              <a:t>Def</a:t>
            </a:r>
            <a:r>
              <a:rPr lang="en-US" altLang="nl-NL" sz="2400" dirty="0">
                <a:latin typeface="Arial" panose="020B0604020202020204" pitchFamily="34" charset="0"/>
              </a:rPr>
              <a:t>: increase of all rates </a:t>
            </a:r>
          </a:p>
          <a:p>
            <a:pPr eaLnBrk="1" hangingPunct="1">
              <a:spcBef>
                <a:spcPct val="0"/>
              </a:spcBef>
              <a:buFontTx/>
              <a:buNone/>
            </a:pPr>
            <a:r>
              <a:rPr lang="en-US" altLang="nl-NL" sz="2400" dirty="0">
                <a:latin typeface="Arial" panose="020B0604020202020204" pitchFamily="34" charset="0"/>
              </a:rPr>
              <a:t>       due to ontogenetic increase in body temperature  </a:t>
            </a:r>
          </a:p>
          <a:p>
            <a:pPr eaLnBrk="1" hangingPunct="1">
              <a:spcBef>
                <a:spcPct val="0"/>
              </a:spcBef>
              <a:buFontTx/>
              <a:buNone/>
            </a:pPr>
            <a:endParaRPr lang="en-US" altLang="nl-NL" sz="2400" dirty="0">
              <a:latin typeface="Arial" panose="020B0604020202020204" pitchFamily="34" charset="0"/>
            </a:endParaRPr>
          </a:p>
          <a:p>
            <a:pPr eaLnBrk="1" hangingPunct="1">
              <a:spcBef>
                <a:spcPct val="0"/>
              </a:spcBef>
              <a:buFontTx/>
              <a:buNone/>
            </a:pPr>
            <a:r>
              <a:rPr lang="en-US" altLang="nl-NL" sz="2400" dirty="0">
                <a:latin typeface="Arial" panose="020B0604020202020204" pitchFamily="34" charset="0"/>
              </a:rPr>
              <a:t>Mostly confined to birds.</a:t>
            </a:r>
          </a:p>
          <a:p>
            <a:pPr eaLnBrk="1" hangingPunct="1">
              <a:spcBef>
                <a:spcPct val="0"/>
              </a:spcBef>
              <a:buFontTx/>
              <a:buNone/>
            </a:pPr>
            <a:r>
              <a:rPr lang="en-US" altLang="nl-NL" sz="2400" dirty="0">
                <a:latin typeface="Arial" panose="020B0604020202020204" pitchFamily="34" charset="0"/>
              </a:rPr>
              <a:t>Embryos are ectothermic</a:t>
            </a:r>
          </a:p>
          <a:p>
            <a:pPr eaLnBrk="1" hangingPunct="1">
              <a:spcBef>
                <a:spcPct val="0"/>
              </a:spcBef>
              <a:buFontTx/>
              <a:buNone/>
            </a:pPr>
            <a:r>
              <a:rPr lang="en-US" altLang="nl-NL" sz="2400" dirty="0">
                <a:latin typeface="Arial" panose="020B0604020202020204" pitchFamily="34" charset="0"/>
              </a:rPr>
              <a:t>Neonate heating capacity </a:t>
            </a:r>
          </a:p>
          <a:p>
            <a:pPr eaLnBrk="1" hangingPunct="1">
              <a:spcBef>
                <a:spcPct val="0"/>
              </a:spcBef>
              <a:buFontTx/>
              <a:buNone/>
            </a:pPr>
            <a:r>
              <a:rPr lang="en-US" altLang="nl-NL" sz="2400" dirty="0">
                <a:latin typeface="Arial" panose="020B0604020202020204" pitchFamily="34" charset="0"/>
              </a:rPr>
              <a:t>       not sufficient to maintain target temperature</a:t>
            </a:r>
            <a:endParaRPr lang="nl-NL" altLang="nl-NL" sz="2400" dirty="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C185200-F0C2-C5F8-03D8-D924DBB84BD1}"/>
              </a:ext>
            </a:extLst>
          </p:cNvPr>
          <p:cNvSpPr>
            <a:spLocks noGrp="1" noChangeArrowheads="1"/>
          </p:cNvSpPr>
          <p:nvPr>
            <p:ph type="title"/>
          </p:nvPr>
        </p:nvSpPr>
        <p:spPr>
          <a:xfrm>
            <a:off x="628650" y="365126"/>
            <a:ext cx="6076950" cy="1325563"/>
          </a:xfrm>
        </p:spPr>
        <p:txBody>
          <a:bodyPr/>
          <a:lstStyle/>
          <a:p>
            <a:pPr eaLnBrk="1" hangingPunct="1"/>
            <a:r>
              <a:rPr lang="en-US" altLang="nl-NL" dirty="0">
                <a:solidFill>
                  <a:schemeClr val="accent1"/>
                </a:solidFill>
                <a:latin typeface="Arial" panose="020B0604020202020204" pitchFamily="34" charset="0"/>
              </a:rPr>
              <a:t>Metabolic acceleration</a:t>
            </a:r>
            <a:endParaRPr lang="nl-NL" altLang="nl-NL" dirty="0">
              <a:solidFill>
                <a:schemeClr val="accent1"/>
              </a:solidFill>
              <a:latin typeface="Arial" panose="020B0604020202020204" pitchFamily="34" charset="0"/>
            </a:endParaRPr>
          </a:p>
        </p:txBody>
      </p:sp>
      <p:sp>
        <p:nvSpPr>
          <p:cNvPr id="29699" name="Rectangle 3">
            <a:extLst>
              <a:ext uri="{FF2B5EF4-FFF2-40B4-BE49-F238E27FC236}">
                <a16:creationId xmlns:a16="http://schemas.microsoft.com/office/drawing/2014/main" id="{736ABCDB-C00B-5EB7-12CA-140A2082BDD4}"/>
              </a:ext>
            </a:extLst>
          </p:cNvPr>
          <p:cNvSpPr>
            <a:spLocks noGrp="1" noChangeArrowheads="1"/>
          </p:cNvSpPr>
          <p:nvPr>
            <p:ph type="body" idx="1"/>
          </p:nvPr>
        </p:nvSpPr>
        <p:spPr>
          <a:xfrm>
            <a:off x="179388" y="1782763"/>
            <a:ext cx="8713787" cy="4525962"/>
          </a:xfrm>
        </p:spPr>
        <p:txBody>
          <a:bodyPr>
            <a:normAutofit fontScale="92500" lnSpcReduction="10000"/>
          </a:bodyPr>
          <a:lstStyle/>
          <a:p>
            <a:pPr eaLnBrk="1" hangingPunct="1">
              <a:lnSpc>
                <a:spcPct val="80000"/>
              </a:lnSpc>
              <a:buFontTx/>
              <a:buNone/>
            </a:pPr>
            <a:r>
              <a:rPr lang="en-US" altLang="nl-NL" sz="2000" b="1" dirty="0">
                <a:latin typeface="Arial" panose="020B0604020202020204" pitchFamily="34" charset="0"/>
              </a:rPr>
              <a:t>Def</a:t>
            </a:r>
            <a:r>
              <a:rPr lang="en-US" altLang="nl-NL" sz="2000" dirty="0">
                <a:latin typeface="Arial" panose="020B0604020202020204" pitchFamily="34" charset="0"/>
              </a:rPr>
              <a:t>: long-term increase of respiration relative to standard DEB expectation</a:t>
            </a:r>
          </a:p>
          <a:p>
            <a:pPr eaLnBrk="1" hangingPunct="1">
              <a:lnSpc>
                <a:spcPct val="80000"/>
              </a:lnSpc>
              <a:buFontTx/>
              <a:buNone/>
            </a:pPr>
            <a:endParaRPr lang="en-US" altLang="nl-NL" sz="1800" dirty="0">
              <a:latin typeface="Arial" panose="020B0604020202020204" pitchFamily="34" charset="0"/>
            </a:endParaRPr>
          </a:p>
          <a:p>
            <a:pPr eaLnBrk="1" hangingPunct="1">
              <a:lnSpc>
                <a:spcPct val="80000"/>
              </a:lnSpc>
              <a:buFontTx/>
              <a:buNone/>
            </a:pPr>
            <a:r>
              <a:rPr lang="en-US" altLang="nl-NL" sz="1800" b="1" dirty="0">
                <a:latin typeface="Arial" panose="020B0604020202020204" pitchFamily="34" charset="0"/>
              </a:rPr>
              <a:t>Types of acceleration</a:t>
            </a:r>
          </a:p>
          <a:p>
            <a:pPr eaLnBrk="1" hangingPunct="1">
              <a:lnSpc>
                <a:spcPct val="80000"/>
              </a:lnSpc>
            </a:pPr>
            <a:r>
              <a:rPr lang="en-US" altLang="nl-NL" sz="1800" dirty="0">
                <a:latin typeface="Arial" panose="020B0604020202020204" pitchFamily="34" charset="0"/>
              </a:rPr>
              <a:t>R: maturation</a:t>
            </a:r>
          </a:p>
          <a:p>
            <a:pPr eaLnBrk="1" hangingPunct="1">
              <a:lnSpc>
                <a:spcPct val="80000"/>
              </a:lnSpc>
            </a:pPr>
            <a:r>
              <a:rPr lang="en-US" altLang="nl-NL" sz="1800" dirty="0">
                <a:latin typeface="Arial" panose="020B0604020202020204" pitchFamily="34" charset="0"/>
              </a:rPr>
              <a:t>X: food</a:t>
            </a:r>
          </a:p>
          <a:p>
            <a:pPr eaLnBrk="1" hangingPunct="1">
              <a:lnSpc>
                <a:spcPct val="80000"/>
              </a:lnSpc>
            </a:pPr>
            <a:r>
              <a:rPr lang="en-US" altLang="nl-NL" sz="1800" dirty="0">
                <a:latin typeface="Arial" panose="020B0604020202020204" pitchFamily="34" charset="0"/>
              </a:rPr>
              <a:t>A: assimilation</a:t>
            </a:r>
          </a:p>
          <a:p>
            <a:pPr eaLnBrk="1" hangingPunct="1">
              <a:lnSpc>
                <a:spcPct val="80000"/>
              </a:lnSpc>
            </a:pPr>
            <a:r>
              <a:rPr lang="en-US" altLang="nl-NL" sz="1800" dirty="0">
                <a:latin typeface="Arial" panose="020B0604020202020204" pitchFamily="34" charset="0"/>
              </a:rPr>
              <a:t>M: morph</a:t>
            </a:r>
          </a:p>
          <a:p>
            <a:pPr eaLnBrk="1" hangingPunct="1">
              <a:lnSpc>
                <a:spcPct val="80000"/>
              </a:lnSpc>
            </a:pPr>
            <a:r>
              <a:rPr lang="en-US" altLang="nl-NL" sz="1800" dirty="0">
                <a:latin typeface="Arial" panose="020B0604020202020204" pitchFamily="34" charset="0"/>
              </a:rPr>
              <a:t>T: temperature</a:t>
            </a:r>
          </a:p>
          <a:p>
            <a:pPr eaLnBrk="1" hangingPunct="1">
              <a:lnSpc>
                <a:spcPct val="80000"/>
              </a:lnSpc>
              <a:buFontTx/>
              <a:buNone/>
            </a:pPr>
            <a:endParaRPr lang="en-US" altLang="nl-NL" sz="1800" dirty="0">
              <a:latin typeface="Arial" panose="020B0604020202020204" pitchFamily="34" charset="0"/>
            </a:endParaRPr>
          </a:p>
          <a:p>
            <a:pPr eaLnBrk="1" hangingPunct="1">
              <a:lnSpc>
                <a:spcPct val="80000"/>
              </a:lnSpc>
              <a:buFontTx/>
              <a:buNone/>
            </a:pPr>
            <a:r>
              <a:rPr lang="en-US" altLang="nl-NL" sz="1800" dirty="0">
                <a:latin typeface="Arial" panose="020B0604020202020204" pitchFamily="34" charset="0"/>
              </a:rPr>
              <a:t>Short-term increase in respiration (no metabolic acceleration)</a:t>
            </a:r>
          </a:p>
          <a:p>
            <a:pPr eaLnBrk="1" hangingPunct="1">
              <a:lnSpc>
                <a:spcPct val="80000"/>
              </a:lnSpc>
            </a:pPr>
            <a:r>
              <a:rPr lang="en-US" altLang="nl-NL" sz="1800" dirty="0">
                <a:latin typeface="Arial" panose="020B0604020202020204" pitchFamily="34" charset="0"/>
              </a:rPr>
              <a:t>heat increment of feeding</a:t>
            </a:r>
          </a:p>
          <a:p>
            <a:pPr eaLnBrk="1" hangingPunct="1">
              <a:lnSpc>
                <a:spcPct val="80000"/>
              </a:lnSpc>
            </a:pPr>
            <a:r>
              <a:rPr lang="en-US" altLang="nl-NL" sz="1800" dirty="0">
                <a:latin typeface="Arial" panose="020B0604020202020204" pitchFamily="34" charset="0"/>
              </a:rPr>
              <a:t>boosts of activity</a:t>
            </a:r>
          </a:p>
          <a:p>
            <a:pPr eaLnBrk="1" hangingPunct="1">
              <a:lnSpc>
                <a:spcPct val="80000"/>
              </a:lnSpc>
            </a:pPr>
            <a:r>
              <a:rPr lang="en-US" altLang="nl-NL" sz="1800" dirty="0">
                <a:latin typeface="Arial" panose="020B0604020202020204" pitchFamily="34" charset="0"/>
              </a:rPr>
              <a:t>migration</a:t>
            </a:r>
          </a:p>
          <a:p>
            <a:pPr eaLnBrk="1" hangingPunct="1">
              <a:lnSpc>
                <a:spcPct val="80000"/>
              </a:lnSpc>
            </a:pPr>
            <a:r>
              <a:rPr lang="en-US" altLang="nl-NL" sz="1800" dirty="0">
                <a:latin typeface="Arial" panose="020B0604020202020204" pitchFamily="34" charset="0"/>
              </a:rPr>
              <a:t>pregnancy/ lactation</a:t>
            </a:r>
            <a:endParaRPr lang="nl-NL" altLang="nl-NL" sz="1800" dirty="0">
              <a:latin typeface="Arial" panose="020B0604020202020204" pitchFamily="34" charset="0"/>
            </a:endParaRPr>
          </a:p>
        </p:txBody>
      </p:sp>
      <p:sp>
        <p:nvSpPr>
          <p:cNvPr id="2" name="TextBox 1">
            <a:extLst>
              <a:ext uri="{FF2B5EF4-FFF2-40B4-BE49-F238E27FC236}">
                <a16:creationId xmlns:a16="http://schemas.microsoft.com/office/drawing/2014/main" id="{096D60F1-B1C7-B70C-3A1B-DFE847A0DD33}"/>
              </a:ext>
            </a:extLst>
          </p:cNvPr>
          <p:cNvSpPr txBox="1"/>
          <p:nvPr/>
        </p:nvSpPr>
        <p:spPr>
          <a:xfrm>
            <a:off x="6705600" y="6144126"/>
            <a:ext cx="1754006" cy="461665"/>
          </a:xfrm>
          <a:prstGeom prst="rect">
            <a:avLst/>
          </a:prstGeom>
          <a:noFill/>
        </p:spPr>
        <p:txBody>
          <a:bodyPr wrap="none" rtlCol="0">
            <a:spAutoFit/>
          </a:bodyPr>
          <a:lstStyle/>
          <a:p>
            <a:r>
              <a:rPr lang="en-US" sz="1200" dirty="0"/>
              <a:t>Kooijman 2014</a:t>
            </a:r>
          </a:p>
          <a:p>
            <a:r>
              <a:rPr lang="en-US" sz="1200" i="1" dirty="0"/>
              <a:t>J Sea Res </a:t>
            </a:r>
            <a:r>
              <a:rPr lang="en-US" sz="1200" b="1" dirty="0"/>
              <a:t>94</a:t>
            </a:r>
            <a:r>
              <a:rPr lang="en-US" sz="1200" dirty="0"/>
              <a:t>: 128-137</a:t>
            </a:r>
            <a:endParaRPr lang="en-NL"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T_tL_Cat">
            <a:extLst>
              <a:ext uri="{FF2B5EF4-FFF2-40B4-BE49-F238E27FC236}">
                <a16:creationId xmlns:a16="http://schemas.microsoft.com/office/drawing/2014/main" id="{104099AC-7448-5644-E217-13C0EEA6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992438"/>
            <a:ext cx="5164137"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tT_tL">
            <a:extLst>
              <a:ext uri="{FF2B5EF4-FFF2-40B4-BE49-F238E27FC236}">
                <a16:creationId xmlns:a16="http://schemas.microsoft.com/office/drawing/2014/main" id="{921BFC37-7758-54B4-C5B7-010566B8E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196975"/>
            <a:ext cx="4716463"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4">
            <a:extLst>
              <a:ext uri="{FF2B5EF4-FFF2-40B4-BE49-F238E27FC236}">
                <a16:creationId xmlns:a16="http://schemas.microsoft.com/office/drawing/2014/main" id="{CCDF837D-DE6C-5A5F-EE83-78445B942EB9}"/>
              </a:ext>
            </a:extLst>
          </p:cNvPr>
          <p:cNvSpPr>
            <a:spLocks noGrp="1" noChangeArrowheads="1"/>
          </p:cNvSpPr>
          <p:nvPr>
            <p:ph type="title"/>
          </p:nvPr>
        </p:nvSpPr>
        <p:spPr>
          <a:xfrm>
            <a:off x="685800" y="188913"/>
            <a:ext cx="7772400" cy="1143000"/>
          </a:xfrm>
        </p:spPr>
        <p:txBody>
          <a:bodyPr/>
          <a:lstStyle/>
          <a:p>
            <a:pPr eaLnBrk="1" hangingPunct="1"/>
            <a:r>
              <a:rPr lang="en-US" altLang="nl-NL" dirty="0">
                <a:solidFill>
                  <a:schemeClr val="accent1"/>
                </a:solidFill>
                <a:latin typeface="Arial" panose="020B0604020202020204" pitchFamily="34" charset="0"/>
              </a:rPr>
              <a:t>Type T acceleration</a:t>
            </a:r>
            <a:endParaRPr lang="nl-NL" altLang="nl-NL" sz="1800" dirty="0">
              <a:solidFill>
                <a:schemeClr val="accent1"/>
              </a:solidFill>
              <a:latin typeface="Arial" panose="020B0604020202020204" pitchFamily="34" charset="0"/>
            </a:endParaRPr>
          </a:p>
        </p:txBody>
      </p:sp>
      <p:pic>
        <p:nvPicPr>
          <p:cNvPr id="50181" name="Picture 5" descr="uria">
            <a:extLst>
              <a:ext uri="{FF2B5EF4-FFF2-40B4-BE49-F238E27FC236}">
                <a16:creationId xmlns:a16="http://schemas.microsoft.com/office/drawing/2014/main" id="{D9BBBE09-6C21-E358-05EE-2AA13CAC32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349500"/>
            <a:ext cx="87312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catharacta">
            <a:extLst>
              <a:ext uri="{FF2B5EF4-FFF2-40B4-BE49-F238E27FC236}">
                <a16:creationId xmlns:a16="http://schemas.microsoft.com/office/drawing/2014/main" id="{BF3021FE-0635-AE0D-EBD7-77F84AD3F6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4508500"/>
            <a:ext cx="184308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 Box 7">
            <a:extLst>
              <a:ext uri="{FF2B5EF4-FFF2-40B4-BE49-F238E27FC236}">
                <a16:creationId xmlns:a16="http://schemas.microsoft.com/office/drawing/2014/main" id="{73D3AD0D-0103-D5D4-CC92-19EE7A0DBBCF}"/>
              </a:ext>
            </a:extLst>
          </p:cNvPr>
          <p:cNvSpPr txBox="1">
            <a:spLocks noChangeArrowheads="1"/>
          </p:cNvSpPr>
          <p:nvPr/>
        </p:nvSpPr>
        <p:spPr bwMode="auto">
          <a:xfrm>
            <a:off x="949325" y="4797425"/>
            <a:ext cx="2254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rPr>
              <a:t>t-T and t-L curves </a:t>
            </a:r>
          </a:p>
          <a:p>
            <a:pPr eaLnBrk="1" hangingPunct="1">
              <a:spcBef>
                <a:spcPct val="0"/>
              </a:spcBef>
              <a:buFontTx/>
              <a:buNone/>
            </a:pPr>
            <a:r>
              <a:rPr lang="en-US" altLang="nl-NL" sz="1800">
                <a:latin typeface="Arial" panose="020B0604020202020204" pitchFamily="34" charset="0"/>
              </a:rPr>
              <a:t>fitted simultaneously</a:t>
            </a:r>
            <a:endParaRPr lang="nl-NL" altLang="nl-NL" sz="1800">
              <a:latin typeface="Arial" panose="020B0604020202020204" pitchFamily="34" charset="0"/>
            </a:endParaRPr>
          </a:p>
        </p:txBody>
      </p:sp>
      <p:sp>
        <p:nvSpPr>
          <p:cNvPr id="50184" name="Text Box 8">
            <a:extLst>
              <a:ext uri="{FF2B5EF4-FFF2-40B4-BE49-F238E27FC236}">
                <a16:creationId xmlns:a16="http://schemas.microsoft.com/office/drawing/2014/main" id="{87A6C0F3-BFE5-6BDB-B887-82815D94038A}"/>
              </a:ext>
            </a:extLst>
          </p:cNvPr>
          <p:cNvSpPr txBox="1">
            <a:spLocks noChangeArrowheads="1"/>
          </p:cNvSpPr>
          <p:nvPr/>
        </p:nvSpPr>
        <p:spPr bwMode="auto">
          <a:xfrm>
            <a:off x="5364163" y="2557463"/>
            <a:ext cx="290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rPr>
              <a:t>t-T inferred from  t-L curve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B865AC-7381-2BB6-F471-B3A34592B0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21</a:t>
            </a:fld>
            <a:endParaRPr lang="hr-HR"/>
          </a:p>
        </p:txBody>
      </p:sp>
      <p:pic>
        <p:nvPicPr>
          <p:cNvPr id="4" name="Picture 3">
            <a:extLst>
              <a:ext uri="{FF2B5EF4-FFF2-40B4-BE49-F238E27FC236}">
                <a16:creationId xmlns:a16="http://schemas.microsoft.com/office/drawing/2014/main" id="{B8F9A1C0-33D7-5223-4631-5A916F17482A}"/>
              </a:ext>
            </a:extLst>
          </p:cNvPr>
          <p:cNvPicPr>
            <a:picLocks noChangeAspect="1"/>
          </p:cNvPicPr>
          <p:nvPr/>
        </p:nvPicPr>
        <p:blipFill>
          <a:blip r:embed="rId2"/>
          <a:stretch>
            <a:fillRect/>
          </a:stretch>
        </p:blipFill>
        <p:spPr>
          <a:xfrm>
            <a:off x="1010555" y="1770395"/>
            <a:ext cx="4443617" cy="3175753"/>
          </a:xfrm>
          <a:prstGeom prst="rect">
            <a:avLst/>
          </a:prstGeom>
        </p:spPr>
      </p:pic>
      <p:sp>
        <p:nvSpPr>
          <p:cNvPr id="6" name="TextBox 5">
            <a:extLst>
              <a:ext uri="{FF2B5EF4-FFF2-40B4-BE49-F238E27FC236}">
                <a16:creationId xmlns:a16="http://schemas.microsoft.com/office/drawing/2014/main" id="{2F193953-D733-9D1E-6064-81A29EE879F5}"/>
              </a:ext>
            </a:extLst>
          </p:cNvPr>
          <p:cNvSpPr txBox="1"/>
          <p:nvPr/>
        </p:nvSpPr>
        <p:spPr>
          <a:xfrm>
            <a:off x="1349323" y="1316931"/>
            <a:ext cx="4028589" cy="400110"/>
          </a:xfrm>
          <a:prstGeom prst="rect">
            <a:avLst/>
          </a:prstGeom>
          <a:noFill/>
        </p:spPr>
        <p:txBody>
          <a:bodyPr wrap="square">
            <a:spAutoFit/>
          </a:bodyPr>
          <a:lstStyle/>
          <a:p>
            <a:r>
              <a:rPr lang="en-US" sz="2000" dirty="0"/>
              <a:t>R</a:t>
            </a:r>
            <a:r>
              <a:rPr lang="en-NL" sz="2000" dirty="0" err="1"/>
              <a:t>am’s</a:t>
            </a:r>
            <a:r>
              <a:rPr lang="en-NL" sz="2000" dirty="0"/>
              <a:t> horn squid, </a:t>
            </a:r>
            <a:r>
              <a:rPr lang="en-NL" sz="2000" i="1" dirty="0"/>
              <a:t>Spirula </a:t>
            </a:r>
            <a:r>
              <a:rPr lang="en-NL" sz="2000" i="1" dirty="0" err="1"/>
              <a:t>spirula</a:t>
            </a:r>
            <a:endParaRPr lang="en-NL" sz="2000" dirty="0"/>
          </a:p>
        </p:txBody>
      </p:sp>
      <p:sp>
        <p:nvSpPr>
          <p:cNvPr id="8" name="TextBox 7">
            <a:extLst>
              <a:ext uri="{FF2B5EF4-FFF2-40B4-BE49-F238E27FC236}">
                <a16:creationId xmlns:a16="http://schemas.microsoft.com/office/drawing/2014/main" id="{99616119-74DB-B53E-DDFF-56C6C4FD9B9F}"/>
              </a:ext>
            </a:extLst>
          </p:cNvPr>
          <p:cNvSpPr txBox="1"/>
          <p:nvPr/>
        </p:nvSpPr>
        <p:spPr>
          <a:xfrm>
            <a:off x="2688955" y="3779572"/>
            <a:ext cx="2526221" cy="461665"/>
          </a:xfrm>
          <a:prstGeom prst="rect">
            <a:avLst/>
          </a:prstGeom>
          <a:noFill/>
        </p:spPr>
        <p:txBody>
          <a:bodyPr wrap="square">
            <a:spAutoFit/>
          </a:bodyPr>
          <a:lstStyle/>
          <a:p>
            <a:r>
              <a:rPr lang="en-US" sz="1200" dirty="0"/>
              <a:t>Data from </a:t>
            </a:r>
            <a:r>
              <a:rPr lang="en-NL" sz="1200" dirty="0"/>
              <a:t>Clarke 1970. </a:t>
            </a:r>
            <a:endParaRPr lang="en-US" sz="1200" dirty="0"/>
          </a:p>
          <a:p>
            <a:r>
              <a:rPr lang="en-NL" sz="1200" i="1" dirty="0"/>
              <a:t>J. Mar. Biol. Assoc. UK </a:t>
            </a:r>
            <a:r>
              <a:rPr lang="en-NL" sz="1200" b="1" dirty="0"/>
              <a:t>50</a:t>
            </a:r>
            <a:r>
              <a:rPr lang="en-US" sz="1200" dirty="0"/>
              <a:t>:</a:t>
            </a:r>
            <a:r>
              <a:rPr lang="en-NL" sz="1200" dirty="0"/>
              <a:t> 53–64</a:t>
            </a:r>
          </a:p>
        </p:txBody>
      </p:sp>
      <p:pic>
        <p:nvPicPr>
          <p:cNvPr id="10" name="Picture 9">
            <a:extLst>
              <a:ext uri="{FF2B5EF4-FFF2-40B4-BE49-F238E27FC236}">
                <a16:creationId xmlns:a16="http://schemas.microsoft.com/office/drawing/2014/main" id="{AAFE807B-ABF9-4F64-5539-9D0869FDC948}"/>
              </a:ext>
            </a:extLst>
          </p:cNvPr>
          <p:cNvPicPr>
            <a:picLocks noChangeAspect="1"/>
          </p:cNvPicPr>
          <p:nvPr/>
        </p:nvPicPr>
        <p:blipFill>
          <a:blip r:embed="rId3"/>
          <a:stretch>
            <a:fillRect/>
          </a:stretch>
        </p:blipFill>
        <p:spPr>
          <a:xfrm rot="10800000">
            <a:off x="6457950" y="1132306"/>
            <a:ext cx="2526221" cy="3108931"/>
          </a:xfrm>
          <a:prstGeom prst="rect">
            <a:avLst/>
          </a:prstGeom>
        </p:spPr>
      </p:pic>
      <p:sp>
        <p:nvSpPr>
          <p:cNvPr id="12" name="TextBox 11">
            <a:extLst>
              <a:ext uri="{FF2B5EF4-FFF2-40B4-BE49-F238E27FC236}">
                <a16:creationId xmlns:a16="http://schemas.microsoft.com/office/drawing/2014/main" id="{5078871F-A794-7625-F649-3A679DD62979}"/>
              </a:ext>
            </a:extLst>
          </p:cNvPr>
          <p:cNvSpPr txBox="1"/>
          <p:nvPr/>
        </p:nvSpPr>
        <p:spPr>
          <a:xfrm>
            <a:off x="2688955" y="438914"/>
            <a:ext cx="4572000" cy="646331"/>
          </a:xfrm>
          <a:prstGeom prst="rect">
            <a:avLst/>
          </a:prstGeom>
          <a:noFill/>
        </p:spPr>
        <p:txBody>
          <a:bodyPr wrap="square">
            <a:spAutoFit/>
          </a:bodyPr>
          <a:lstStyle/>
          <a:p>
            <a:r>
              <a:rPr lang="en-US" altLang="nl-NL" sz="3600" dirty="0">
                <a:solidFill>
                  <a:schemeClr val="accent1"/>
                </a:solidFill>
                <a:latin typeface="Arial" panose="020B0604020202020204" pitchFamily="34" charset="0"/>
              </a:rPr>
              <a:t>Type T acceleration</a:t>
            </a:r>
            <a:endParaRPr lang="en-NL" sz="3600" dirty="0"/>
          </a:p>
        </p:txBody>
      </p:sp>
      <p:sp>
        <p:nvSpPr>
          <p:cNvPr id="14" name="TextBox 13">
            <a:extLst>
              <a:ext uri="{FF2B5EF4-FFF2-40B4-BE49-F238E27FC236}">
                <a16:creationId xmlns:a16="http://schemas.microsoft.com/office/drawing/2014/main" id="{8AA99308-041C-4993-8378-B337D81E3B7B}"/>
              </a:ext>
            </a:extLst>
          </p:cNvPr>
          <p:cNvSpPr txBox="1"/>
          <p:nvPr/>
        </p:nvSpPr>
        <p:spPr>
          <a:xfrm>
            <a:off x="1623518" y="5602267"/>
            <a:ext cx="3607164" cy="738664"/>
          </a:xfrm>
          <a:prstGeom prst="rect">
            <a:avLst/>
          </a:prstGeom>
          <a:noFill/>
        </p:spPr>
        <p:txBody>
          <a:bodyPr wrap="square">
            <a:spAutoFit/>
          </a:bodyPr>
          <a:lstStyle/>
          <a:p>
            <a:r>
              <a:rPr lang="en-US" dirty="0"/>
              <a:t>B</a:t>
            </a:r>
            <a:r>
              <a:rPr lang="en-NL" dirty="0" err="1"/>
              <a:t>orn</a:t>
            </a:r>
            <a:r>
              <a:rPr lang="en-NL" dirty="0"/>
              <a:t> at the bottom of deep water</a:t>
            </a:r>
            <a:r>
              <a:rPr lang="en-US" dirty="0"/>
              <a:t>: </a:t>
            </a:r>
            <a:r>
              <a:rPr lang="en-NL" dirty="0"/>
              <a:t>4–6 </a:t>
            </a:r>
            <a:r>
              <a:rPr lang="en-US" dirty="0"/>
              <a:t>º</a:t>
            </a:r>
            <a:r>
              <a:rPr lang="en-NL" dirty="0"/>
              <a:t>C, </a:t>
            </a:r>
            <a:endParaRPr lang="en-US" dirty="0"/>
          </a:p>
          <a:p>
            <a:r>
              <a:rPr lang="en-US" dirty="0"/>
              <a:t>Migrates </a:t>
            </a:r>
            <a:r>
              <a:rPr lang="en-NL" dirty="0"/>
              <a:t>to mid ocean waters</a:t>
            </a:r>
            <a:r>
              <a:rPr lang="en-US" dirty="0"/>
              <a:t>: </a:t>
            </a:r>
            <a:r>
              <a:rPr lang="en-NL" dirty="0"/>
              <a:t>12–14 </a:t>
            </a:r>
            <a:r>
              <a:rPr lang="en-US" dirty="0"/>
              <a:t>º</a:t>
            </a:r>
            <a:r>
              <a:rPr lang="en-NL" dirty="0"/>
              <a:t>C, </a:t>
            </a:r>
            <a:endParaRPr lang="en-US" dirty="0"/>
          </a:p>
          <a:p>
            <a:r>
              <a:rPr lang="en-US" dirty="0"/>
              <a:t>T</a:t>
            </a:r>
            <a:r>
              <a:rPr lang="en-NL" dirty="0"/>
              <a:t>hen back again bottom to spawn </a:t>
            </a:r>
            <a:r>
              <a:rPr lang="en-US" dirty="0"/>
              <a:t>&amp;</a:t>
            </a:r>
            <a:r>
              <a:rPr lang="en-NL" dirty="0"/>
              <a:t> die.</a:t>
            </a:r>
          </a:p>
        </p:txBody>
      </p:sp>
      <p:pic>
        <p:nvPicPr>
          <p:cNvPr id="16" name="Picture 15">
            <a:extLst>
              <a:ext uri="{FF2B5EF4-FFF2-40B4-BE49-F238E27FC236}">
                <a16:creationId xmlns:a16="http://schemas.microsoft.com/office/drawing/2014/main" id="{40C2EDB2-33C8-E4FD-E33D-6DB183F73B29}"/>
              </a:ext>
            </a:extLst>
          </p:cNvPr>
          <p:cNvPicPr>
            <a:picLocks noChangeAspect="1"/>
          </p:cNvPicPr>
          <p:nvPr/>
        </p:nvPicPr>
        <p:blipFill>
          <a:blip r:embed="rId4"/>
          <a:stretch>
            <a:fillRect/>
          </a:stretch>
        </p:blipFill>
        <p:spPr>
          <a:xfrm>
            <a:off x="6470770" y="4533257"/>
            <a:ext cx="2547831" cy="1904920"/>
          </a:xfrm>
          <a:prstGeom prst="rect">
            <a:avLst/>
          </a:prstGeom>
        </p:spPr>
      </p:pic>
      <p:sp>
        <p:nvSpPr>
          <p:cNvPr id="17" name="TextBox 16">
            <a:extLst>
              <a:ext uri="{FF2B5EF4-FFF2-40B4-BE49-F238E27FC236}">
                <a16:creationId xmlns:a16="http://schemas.microsoft.com/office/drawing/2014/main" id="{E04383E6-EC52-F2AF-3BD5-C5302F44DC69}"/>
              </a:ext>
            </a:extLst>
          </p:cNvPr>
          <p:cNvSpPr txBox="1"/>
          <p:nvPr/>
        </p:nvSpPr>
        <p:spPr>
          <a:xfrm>
            <a:off x="6411012" y="6504502"/>
            <a:ext cx="1643399" cy="307777"/>
          </a:xfrm>
          <a:prstGeom prst="rect">
            <a:avLst/>
          </a:prstGeom>
          <a:noFill/>
        </p:spPr>
        <p:txBody>
          <a:bodyPr wrap="none" rtlCol="0">
            <a:spAutoFit/>
          </a:bodyPr>
          <a:lstStyle/>
          <a:p>
            <a:r>
              <a:rPr lang="en-US" dirty="0"/>
              <a:t>Internal</a:t>
            </a:r>
            <a:r>
              <a:rPr lang="en-US" sz="1200" dirty="0"/>
              <a:t> shell 2.1 cm</a:t>
            </a:r>
            <a:endParaRPr lang="en-NL" sz="1200" dirty="0"/>
          </a:p>
        </p:txBody>
      </p:sp>
      <p:sp>
        <p:nvSpPr>
          <p:cNvPr id="18" name="TextBox 17">
            <a:extLst>
              <a:ext uri="{FF2B5EF4-FFF2-40B4-BE49-F238E27FC236}">
                <a16:creationId xmlns:a16="http://schemas.microsoft.com/office/drawing/2014/main" id="{3461D37A-1883-6D19-1E2F-3E01D0908A10}"/>
              </a:ext>
            </a:extLst>
          </p:cNvPr>
          <p:cNvSpPr txBox="1"/>
          <p:nvPr/>
        </p:nvSpPr>
        <p:spPr>
          <a:xfrm>
            <a:off x="6383362" y="4214577"/>
            <a:ext cx="2592376" cy="307777"/>
          </a:xfrm>
          <a:prstGeom prst="rect">
            <a:avLst/>
          </a:prstGeom>
          <a:noFill/>
        </p:spPr>
        <p:txBody>
          <a:bodyPr wrap="none" rtlCol="0">
            <a:spAutoFit/>
          </a:bodyPr>
          <a:lstStyle/>
          <a:p>
            <a:r>
              <a:rPr lang="en-US" dirty="0"/>
              <a:t>Photophore points downwards</a:t>
            </a:r>
            <a:endParaRPr lang="en-NL" dirty="0"/>
          </a:p>
        </p:txBody>
      </p:sp>
    </p:spTree>
    <p:extLst>
      <p:ext uri="{BB962C8B-B14F-4D97-AF65-F5344CB8AC3E}">
        <p14:creationId xmlns:p14="http://schemas.microsoft.com/office/powerpoint/2010/main" val="2003214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74C81"/>
              </a:buClr>
              <a:buSzPts val="4400"/>
              <a:buFont typeface="Calibri"/>
              <a:buNone/>
            </a:pPr>
            <a:r>
              <a:rPr lang="hr-HR"/>
              <a:t>Final slide</a:t>
            </a:r>
            <a:endParaRPr/>
          </a:p>
        </p:txBody>
      </p:sp>
      <p:sp>
        <p:nvSpPr>
          <p:cNvPr id="142" name="Google Shape;142;p3"/>
          <p:cNvSpPr txBox="1">
            <a:spLocks noGrp="1"/>
          </p:cNvSpPr>
          <p:nvPr>
            <p:ph type="body" idx="1"/>
          </p:nvPr>
        </p:nvSpPr>
        <p:spPr>
          <a:xfrm>
            <a:off x="1428750" y="2246447"/>
            <a:ext cx="6147707" cy="300318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233153"/>
              </a:buClr>
              <a:buSzPts val="2800"/>
              <a:buNone/>
            </a:pPr>
            <a:r>
              <a:rPr lang="en-US" sz="2000" dirty="0">
                <a:latin typeface="+mj-lt"/>
              </a:rPr>
              <a:t>Thank you for your attention</a:t>
            </a: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50800" indent="0" eaLnBrk="1" hangingPunct="1">
              <a:buNone/>
            </a:pPr>
            <a:r>
              <a:rPr lang="nl-NL" altLang="en-NL" sz="2000" dirty="0">
                <a:latin typeface="+mj-lt"/>
              </a:rPr>
              <a:t>  Download slides</a:t>
            </a:r>
          </a:p>
          <a:p>
            <a:pPr marL="50800" indent="0" eaLnBrk="1" hangingPunct="1">
              <a:buNone/>
            </a:pPr>
            <a:r>
              <a:rPr lang="nl-NL" altLang="en-NL" sz="2000" dirty="0">
                <a:latin typeface="+mj-lt"/>
              </a:rPr>
              <a:t>        </a:t>
            </a:r>
            <a:r>
              <a:rPr lang="nl-NL" altLang="en-NL" sz="2000" dirty="0">
                <a:latin typeface="+mj-lt"/>
                <a:hlinkClick r:id="rId3"/>
              </a:rPr>
              <a:t>https://www.bio.vu.nl/thb/users/bas/lectures/</a:t>
            </a:r>
            <a:endParaRPr lang="nl-NL" altLang="en-NL" sz="2000" dirty="0">
              <a:latin typeface="+mj-lt"/>
            </a:endParaRP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228600" lvl="0" indent="-50800" algn="l" rtl="0">
              <a:lnSpc>
                <a:spcPct val="90000"/>
              </a:lnSpc>
              <a:spcBef>
                <a:spcPts val="0"/>
              </a:spcBef>
              <a:spcAft>
                <a:spcPts val="0"/>
              </a:spcAft>
              <a:buClr>
                <a:srgbClr val="233153"/>
              </a:buClr>
              <a:buSzPts val="2800"/>
              <a:buNone/>
            </a:pPr>
            <a:r>
              <a:rPr lang="en-US" sz="2000" dirty="0">
                <a:latin typeface="+mj-lt"/>
              </a:rPr>
              <a:t>Questions/remarks are very welcome</a:t>
            </a: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228600" lvl="0" indent="-50800" algn="l" rtl="0">
              <a:lnSpc>
                <a:spcPct val="90000"/>
              </a:lnSpc>
              <a:spcBef>
                <a:spcPts val="0"/>
              </a:spcBef>
              <a:spcAft>
                <a:spcPts val="0"/>
              </a:spcAft>
              <a:buClr>
                <a:srgbClr val="233153"/>
              </a:buClr>
              <a:buSzPts val="2800"/>
              <a:buNone/>
            </a:pPr>
            <a:r>
              <a:rPr lang="en-US" sz="2000" dirty="0">
                <a:latin typeface="+mj-lt"/>
              </a:rPr>
              <a:t>Also later during breaks</a:t>
            </a:r>
            <a:endParaRPr sz="2000" dirty="0">
              <a:latin typeface="+mj-lt"/>
            </a:endParaRPr>
          </a:p>
        </p:txBody>
      </p:sp>
      <p:pic>
        <p:nvPicPr>
          <p:cNvPr id="143" name="Google Shape;143;p3"/>
          <p:cNvPicPr preferRelativeResize="0"/>
          <p:nvPr/>
        </p:nvPicPr>
        <p:blipFill rotWithShape="1">
          <a:blip r:embed="rId4">
            <a:alphaModFix/>
          </a:blip>
          <a:srcRect/>
          <a:stretch/>
        </p:blipFill>
        <p:spPr>
          <a:xfrm>
            <a:off x="7661428" y="365126"/>
            <a:ext cx="1261555" cy="1009244"/>
          </a:xfrm>
          <a:prstGeom prst="rect">
            <a:avLst/>
          </a:prstGeom>
          <a:noFill/>
          <a:ln>
            <a:noFill/>
          </a:ln>
        </p:spPr>
      </p:pic>
      <p:sp>
        <p:nvSpPr>
          <p:cNvPr id="144" name="Google Shape;14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r-HR"/>
              <a:t>22</a:t>
            </a:fld>
            <a:endParaRPr/>
          </a:p>
        </p:txBody>
      </p:sp>
      <p:sp>
        <p:nvSpPr>
          <p:cNvPr id="145" name="Google Shape;145;p3"/>
          <p:cNvSpPr/>
          <p:nvPr/>
        </p:nvSpPr>
        <p:spPr>
          <a:xfrm>
            <a:off x="7051475" y="-8950"/>
            <a:ext cx="2057400" cy="1383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3"/>
          <p:cNvPicPr preferRelativeResize="0"/>
          <p:nvPr/>
        </p:nvPicPr>
        <p:blipFill>
          <a:blip r:embed="rId5">
            <a:alphaModFix/>
          </a:blip>
          <a:stretch>
            <a:fillRect/>
          </a:stretch>
        </p:blipFill>
        <p:spPr>
          <a:xfrm>
            <a:off x="7255574" y="176013"/>
            <a:ext cx="1716400" cy="777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0EAD0C4-DD69-7856-6753-E078EF4C1447}"/>
              </a:ext>
            </a:extLst>
          </p:cNvPr>
          <p:cNvSpPr>
            <a:spLocks noGrp="1" noChangeArrowheads="1"/>
          </p:cNvSpPr>
          <p:nvPr>
            <p:ph type="title"/>
          </p:nvPr>
        </p:nvSpPr>
        <p:spPr/>
        <p:txBody>
          <a:bodyPr/>
          <a:lstStyle/>
          <a:p>
            <a:pPr eaLnBrk="1" hangingPunct="1"/>
            <a:r>
              <a:rPr lang="en-US" altLang="nl-NL" dirty="0">
                <a:solidFill>
                  <a:schemeClr val="accent1"/>
                </a:solidFill>
                <a:latin typeface="Arial" panose="020B0604020202020204" pitchFamily="34" charset="0"/>
              </a:rPr>
              <a:t>Type R acceleration</a:t>
            </a:r>
            <a:endParaRPr lang="nl-NL" altLang="nl-NL" sz="1800" dirty="0">
              <a:solidFill>
                <a:schemeClr val="accent1"/>
              </a:solidFill>
              <a:latin typeface="Arial" panose="020B0604020202020204" pitchFamily="34" charset="0"/>
            </a:endParaRPr>
          </a:p>
        </p:txBody>
      </p:sp>
      <p:sp>
        <p:nvSpPr>
          <p:cNvPr id="30723" name="Rectangle 3">
            <a:extLst>
              <a:ext uri="{FF2B5EF4-FFF2-40B4-BE49-F238E27FC236}">
                <a16:creationId xmlns:a16="http://schemas.microsoft.com/office/drawing/2014/main" id="{F2A6CEC7-509A-59F4-8AFC-47B3207F7019}"/>
              </a:ext>
            </a:extLst>
          </p:cNvPr>
          <p:cNvSpPr>
            <a:spLocks noGrp="1" noChangeArrowheads="1"/>
          </p:cNvSpPr>
          <p:nvPr>
            <p:ph type="body" idx="1"/>
          </p:nvPr>
        </p:nvSpPr>
        <p:spPr/>
        <p:txBody>
          <a:bodyPr/>
          <a:lstStyle/>
          <a:p>
            <a:pPr eaLnBrk="1" hangingPunct="1">
              <a:buFontTx/>
              <a:buNone/>
            </a:pPr>
            <a:r>
              <a:rPr lang="en-US" altLang="nl-NL" b="1" dirty="0">
                <a:latin typeface="Arial" panose="020B0604020202020204" pitchFamily="34" charset="0"/>
              </a:rPr>
              <a:t>Def</a:t>
            </a:r>
            <a:r>
              <a:rPr lang="en-US" altLang="nl-NL" dirty="0">
                <a:latin typeface="Arial" panose="020B0604020202020204" pitchFamily="34" charset="0"/>
              </a:rPr>
              <a:t>: Change in  allocation to boost maturation</a:t>
            </a:r>
          </a:p>
          <a:p>
            <a:pPr eaLnBrk="1" hangingPunct="1">
              <a:buFontTx/>
              <a:buNone/>
            </a:pPr>
            <a:endParaRPr lang="en-US" altLang="nl-NL" dirty="0">
              <a:latin typeface="Arial" panose="020B0604020202020204" pitchFamily="34" charset="0"/>
            </a:endParaRPr>
          </a:p>
          <a:p>
            <a:pPr eaLnBrk="1" hangingPunct="1"/>
            <a:r>
              <a:rPr lang="en-US" altLang="nl-NL" dirty="0">
                <a:latin typeface="Arial" panose="020B0604020202020204" pitchFamily="34" charset="0"/>
              </a:rPr>
              <a:t>Increase in respiration</a:t>
            </a:r>
          </a:p>
          <a:p>
            <a:pPr eaLnBrk="1" hangingPunct="1"/>
            <a:r>
              <a:rPr lang="en-US" altLang="nl-NL" dirty="0">
                <a:latin typeface="Arial" panose="020B0604020202020204" pitchFamily="34" charset="0"/>
              </a:rPr>
              <a:t>Decrease in growth</a:t>
            </a:r>
          </a:p>
          <a:p>
            <a:pPr eaLnBrk="1" hangingPunct="1"/>
            <a:r>
              <a:rPr lang="en-US" altLang="nl-NL" dirty="0">
                <a:latin typeface="Arial" panose="020B0604020202020204" pitchFamily="34" charset="0"/>
              </a:rPr>
              <a:t>Hit maturity threshold earlier </a:t>
            </a:r>
          </a:p>
          <a:p>
            <a:pPr eaLnBrk="1" hangingPunct="1">
              <a:buFontTx/>
              <a:buNone/>
            </a:pPr>
            <a:r>
              <a:rPr lang="en-US" altLang="nl-NL" dirty="0">
                <a:latin typeface="Arial" panose="020B0604020202020204" pitchFamily="34" charset="0"/>
              </a:rPr>
              <a:t>       at smaller size</a:t>
            </a:r>
          </a:p>
        </p:txBody>
      </p:sp>
      <p:sp>
        <p:nvSpPr>
          <p:cNvPr id="30724" name="Text Box 4">
            <a:extLst>
              <a:ext uri="{FF2B5EF4-FFF2-40B4-BE49-F238E27FC236}">
                <a16:creationId xmlns:a16="http://schemas.microsoft.com/office/drawing/2014/main" id="{A08624EE-35DE-EFE6-5EA4-62FEB5FBEA42}"/>
              </a:ext>
            </a:extLst>
          </p:cNvPr>
          <p:cNvSpPr txBox="1">
            <a:spLocks noChangeArrowheads="1"/>
          </p:cNvSpPr>
          <p:nvPr/>
        </p:nvSpPr>
        <p:spPr bwMode="auto">
          <a:xfrm>
            <a:off x="6695152" y="6011863"/>
            <a:ext cx="245612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1400" dirty="0">
                <a:latin typeface="+mj-lt"/>
              </a:rPr>
              <a:t>Mueller et al 2012,</a:t>
            </a:r>
          </a:p>
          <a:p>
            <a:pPr algn="ctr" eaLnBrk="1" hangingPunct="1">
              <a:spcBef>
                <a:spcPct val="0"/>
              </a:spcBef>
              <a:buFontTx/>
              <a:buNone/>
            </a:pPr>
            <a:r>
              <a:rPr lang="nl-NL" altLang="nl-NL" sz="1400" i="1" dirty="0" err="1">
                <a:latin typeface="+mj-lt"/>
              </a:rPr>
              <a:t>Comp</a:t>
            </a:r>
            <a:r>
              <a:rPr lang="nl-NL" altLang="nl-NL" sz="1400" i="1" dirty="0">
                <a:latin typeface="+mj-lt"/>
              </a:rPr>
              <a:t>.  </a:t>
            </a:r>
            <a:r>
              <a:rPr lang="nl-NL" altLang="nl-NL" sz="1400" i="1" dirty="0" err="1">
                <a:latin typeface="+mj-lt"/>
              </a:rPr>
              <a:t>Biochem</a:t>
            </a:r>
            <a:r>
              <a:rPr lang="nl-NL" altLang="nl-NL" sz="1400" i="1" dirty="0">
                <a:latin typeface="+mj-lt"/>
              </a:rPr>
              <a:t>. </a:t>
            </a:r>
            <a:r>
              <a:rPr lang="nl-NL" altLang="nl-NL" sz="1400" i="1" dirty="0" err="1">
                <a:latin typeface="+mj-lt"/>
              </a:rPr>
              <a:t>Physiol</a:t>
            </a:r>
            <a:r>
              <a:rPr lang="nl-NL" altLang="nl-NL" sz="1400" i="1" dirty="0">
                <a:latin typeface="+mj-lt"/>
              </a:rPr>
              <a:t>. A </a:t>
            </a:r>
          </a:p>
          <a:p>
            <a:pPr algn="ctr" eaLnBrk="1" hangingPunct="1">
              <a:spcBef>
                <a:spcPct val="0"/>
              </a:spcBef>
              <a:buFontTx/>
              <a:buNone/>
            </a:pPr>
            <a:r>
              <a:rPr lang="en-US" altLang="nl-NL" sz="1400" b="1" dirty="0">
                <a:latin typeface="+mj-lt"/>
              </a:rPr>
              <a:t>163</a:t>
            </a:r>
            <a:r>
              <a:rPr lang="en-US" altLang="nl-NL" sz="1400" dirty="0">
                <a:latin typeface="+mj-lt"/>
              </a:rPr>
              <a:t>: 103-110</a:t>
            </a:r>
            <a:endParaRPr lang="en-GB" altLang="nl-NL" sz="14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586313F-B7AB-23FA-C060-D7B2F0EF575A}"/>
              </a:ext>
            </a:extLst>
          </p:cNvPr>
          <p:cNvSpPr>
            <a:spLocks noGrp="1" noChangeArrowheads="1"/>
          </p:cNvSpPr>
          <p:nvPr>
            <p:ph type="title"/>
          </p:nvPr>
        </p:nvSpPr>
        <p:spPr>
          <a:xfrm>
            <a:off x="323850" y="260350"/>
            <a:ext cx="8134350" cy="1143000"/>
          </a:xfrm>
        </p:spPr>
        <p:txBody>
          <a:bodyPr/>
          <a:lstStyle/>
          <a:p>
            <a:pPr eaLnBrk="1" hangingPunct="1"/>
            <a:r>
              <a:rPr lang="nl-NL" altLang="nl-NL" dirty="0">
                <a:solidFill>
                  <a:schemeClr val="accent1"/>
                </a:solidFill>
                <a:latin typeface="Arial" panose="020B0604020202020204" pitchFamily="34" charset="0"/>
              </a:rPr>
              <a:t>Type R </a:t>
            </a:r>
            <a:r>
              <a:rPr lang="nl-NL" altLang="nl-NL" dirty="0" err="1">
                <a:solidFill>
                  <a:schemeClr val="accent1"/>
                </a:solidFill>
                <a:latin typeface="Arial" panose="020B0604020202020204" pitchFamily="34" charset="0"/>
              </a:rPr>
              <a:t>acceleration</a:t>
            </a:r>
            <a:endParaRPr lang="en-GB" altLang="nl-NL" sz="1800" dirty="0">
              <a:solidFill>
                <a:schemeClr val="accent1"/>
              </a:solidFill>
              <a:latin typeface="Arial" panose="020B0604020202020204" pitchFamily="34" charset="0"/>
            </a:endParaRPr>
          </a:p>
        </p:txBody>
      </p:sp>
      <p:sp>
        <p:nvSpPr>
          <p:cNvPr id="31747" name="Text Box 3">
            <a:extLst>
              <a:ext uri="{FF2B5EF4-FFF2-40B4-BE49-F238E27FC236}">
                <a16:creationId xmlns:a16="http://schemas.microsoft.com/office/drawing/2014/main" id="{DBF462E4-7C1B-8160-8672-FB711C9AFB8F}"/>
              </a:ext>
            </a:extLst>
          </p:cNvPr>
          <p:cNvSpPr txBox="1">
            <a:spLocks noChangeArrowheads="1"/>
          </p:cNvSpPr>
          <p:nvPr/>
        </p:nvSpPr>
        <p:spPr bwMode="auto">
          <a:xfrm>
            <a:off x="900113" y="34290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000">
                <a:latin typeface="Arial" panose="020B0604020202020204" pitchFamily="34" charset="0"/>
              </a:rPr>
              <a:t>indirect</a:t>
            </a:r>
          </a:p>
        </p:txBody>
      </p:sp>
      <p:sp>
        <p:nvSpPr>
          <p:cNvPr id="31748" name="Text Box 4">
            <a:extLst>
              <a:ext uri="{FF2B5EF4-FFF2-40B4-BE49-F238E27FC236}">
                <a16:creationId xmlns:a16="http://schemas.microsoft.com/office/drawing/2014/main" id="{DA76B23B-C8C9-7559-6347-508112BED902}"/>
              </a:ext>
            </a:extLst>
          </p:cNvPr>
          <p:cNvSpPr txBox="1">
            <a:spLocks noChangeArrowheads="1"/>
          </p:cNvSpPr>
          <p:nvPr/>
        </p:nvSpPr>
        <p:spPr bwMode="auto">
          <a:xfrm>
            <a:off x="971550" y="5229225"/>
            <a:ext cx="804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000">
                <a:latin typeface="Arial" panose="020B0604020202020204" pitchFamily="34" charset="0"/>
              </a:rPr>
              <a:t>direct</a:t>
            </a:r>
          </a:p>
        </p:txBody>
      </p:sp>
      <p:sp>
        <p:nvSpPr>
          <p:cNvPr id="31749" name="Text Box 5">
            <a:extLst>
              <a:ext uri="{FF2B5EF4-FFF2-40B4-BE49-F238E27FC236}">
                <a16:creationId xmlns:a16="http://schemas.microsoft.com/office/drawing/2014/main" id="{1E5DD340-EA96-DFBD-CD61-82F1D54DA533}"/>
              </a:ext>
            </a:extLst>
          </p:cNvPr>
          <p:cNvSpPr txBox="1">
            <a:spLocks noChangeArrowheads="1"/>
          </p:cNvSpPr>
          <p:nvPr/>
        </p:nvSpPr>
        <p:spPr bwMode="auto">
          <a:xfrm>
            <a:off x="0" y="1484313"/>
            <a:ext cx="27003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000">
                <a:latin typeface="Arial" panose="020B0604020202020204" pitchFamily="34" charset="0"/>
              </a:rPr>
              <a:t>                    	acceleration</a:t>
            </a:r>
          </a:p>
          <a:p>
            <a:pPr algn="ctr" eaLnBrk="1" hangingPunct="1">
              <a:spcBef>
                <a:spcPct val="0"/>
              </a:spcBef>
              <a:buFontTx/>
              <a:buNone/>
            </a:pPr>
            <a:endParaRPr lang="nl-NL" altLang="nl-NL" sz="2000">
              <a:latin typeface="Arial" panose="020B0604020202020204" pitchFamily="34" charset="0"/>
            </a:endParaRPr>
          </a:p>
          <a:p>
            <a:pPr algn="ctr" eaLnBrk="1" hangingPunct="1">
              <a:spcBef>
                <a:spcPct val="0"/>
              </a:spcBef>
              <a:buFontTx/>
              <a:buNone/>
            </a:pPr>
            <a:r>
              <a:rPr lang="nl-NL" altLang="nl-NL" sz="2000">
                <a:latin typeface="Arial" panose="020B0604020202020204" pitchFamily="34" charset="0"/>
              </a:rPr>
              <a:t>development</a:t>
            </a:r>
            <a:endParaRPr lang="en-GB" altLang="nl-NL" sz="2000">
              <a:latin typeface="Arial" panose="020B0604020202020204" pitchFamily="34" charset="0"/>
            </a:endParaRPr>
          </a:p>
        </p:txBody>
      </p:sp>
      <p:sp>
        <p:nvSpPr>
          <p:cNvPr id="31750" name="Text Box 6">
            <a:extLst>
              <a:ext uri="{FF2B5EF4-FFF2-40B4-BE49-F238E27FC236}">
                <a16:creationId xmlns:a16="http://schemas.microsoft.com/office/drawing/2014/main" id="{B3643016-DD87-3BE7-9ABA-6CAD2A1BF59B}"/>
              </a:ext>
            </a:extLst>
          </p:cNvPr>
          <p:cNvSpPr txBox="1">
            <a:spLocks noChangeArrowheads="1"/>
          </p:cNvSpPr>
          <p:nvPr/>
        </p:nvSpPr>
        <p:spPr bwMode="auto">
          <a:xfrm>
            <a:off x="4067175" y="1779588"/>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000">
                <a:latin typeface="Arial" panose="020B0604020202020204" pitchFamily="34" charset="0"/>
              </a:rPr>
              <a:t>no</a:t>
            </a:r>
          </a:p>
        </p:txBody>
      </p:sp>
      <p:sp>
        <p:nvSpPr>
          <p:cNvPr id="31751" name="Text Box 7">
            <a:extLst>
              <a:ext uri="{FF2B5EF4-FFF2-40B4-BE49-F238E27FC236}">
                <a16:creationId xmlns:a16="http://schemas.microsoft.com/office/drawing/2014/main" id="{BECA5CD9-2391-5B72-4FA1-0772C968CF15}"/>
              </a:ext>
            </a:extLst>
          </p:cNvPr>
          <p:cNvSpPr txBox="1">
            <a:spLocks noChangeArrowheads="1"/>
          </p:cNvSpPr>
          <p:nvPr/>
        </p:nvSpPr>
        <p:spPr bwMode="auto">
          <a:xfrm>
            <a:off x="7002463" y="1785938"/>
            <a:ext cx="579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000">
                <a:latin typeface="Arial" panose="020B0604020202020204" pitchFamily="34" charset="0"/>
              </a:rPr>
              <a:t>yes</a:t>
            </a:r>
          </a:p>
        </p:txBody>
      </p:sp>
      <p:pic>
        <p:nvPicPr>
          <p:cNvPr id="31752" name="Picture 8">
            <a:extLst>
              <a:ext uri="{FF2B5EF4-FFF2-40B4-BE49-F238E27FC236}">
                <a16:creationId xmlns:a16="http://schemas.microsoft.com/office/drawing/2014/main" id="{0E698E66-B68A-9495-25A0-171AF338F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655888"/>
            <a:ext cx="1800225"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3" name="Picture 9">
            <a:extLst>
              <a:ext uri="{FF2B5EF4-FFF2-40B4-BE49-F238E27FC236}">
                <a16:creationId xmlns:a16="http://schemas.microsoft.com/office/drawing/2014/main" id="{5F1B1F5F-8A25-3E65-A6B9-FF6B0D772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636838"/>
            <a:ext cx="18002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4" name="Text Box 10">
            <a:extLst>
              <a:ext uri="{FF2B5EF4-FFF2-40B4-BE49-F238E27FC236}">
                <a16:creationId xmlns:a16="http://schemas.microsoft.com/office/drawing/2014/main" id="{93195D92-5969-CC67-37DB-00D877ABD580}"/>
              </a:ext>
            </a:extLst>
          </p:cNvPr>
          <p:cNvSpPr txBox="1">
            <a:spLocks noChangeArrowheads="1"/>
          </p:cNvSpPr>
          <p:nvPr/>
        </p:nvSpPr>
        <p:spPr bwMode="auto">
          <a:xfrm>
            <a:off x="2987675" y="4076700"/>
            <a:ext cx="252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AU" altLang="nl-NL" sz="1800" i="1">
                <a:latin typeface="Arial" panose="020B0604020202020204" pitchFamily="34" charset="0"/>
              </a:rPr>
              <a:t>Pseudophryne bibronii</a:t>
            </a:r>
            <a:r>
              <a:rPr lang="en-GB" altLang="nl-NL" sz="1800">
                <a:latin typeface="Arial" panose="020B0604020202020204" pitchFamily="34" charset="0"/>
              </a:rPr>
              <a:t> </a:t>
            </a:r>
          </a:p>
        </p:txBody>
      </p:sp>
      <p:sp>
        <p:nvSpPr>
          <p:cNvPr id="31755" name="Text Box 11">
            <a:extLst>
              <a:ext uri="{FF2B5EF4-FFF2-40B4-BE49-F238E27FC236}">
                <a16:creationId xmlns:a16="http://schemas.microsoft.com/office/drawing/2014/main" id="{D3D625DA-0186-4E20-EB75-ECCBF1885CD0}"/>
              </a:ext>
            </a:extLst>
          </p:cNvPr>
          <p:cNvSpPr txBox="1">
            <a:spLocks noChangeArrowheads="1"/>
          </p:cNvSpPr>
          <p:nvPr/>
        </p:nvSpPr>
        <p:spPr bwMode="auto">
          <a:xfrm>
            <a:off x="3232150" y="6092825"/>
            <a:ext cx="198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AU" altLang="nl-NL" sz="1800" i="1">
                <a:latin typeface="Arial" panose="020B0604020202020204" pitchFamily="34" charset="0"/>
              </a:rPr>
              <a:t>Geocrinia vitellina</a:t>
            </a:r>
            <a:endParaRPr lang="en-GB" altLang="nl-NL" sz="1800">
              <a:latin typeface="Arial" panose="020B0604020202020204" pitchFamily="34" charset="0"/>
            </a:endParaRPr>
          </a:p>
        </p:txBody>
      </p:sp>
      <p:sp>
        <p:nvSpPr>
          <p:cNvPr id="31756" name="Text Box 12">
            <a:extLst>
              <a:ext uri="{FF2B5EF4-FFF2-40B4-BE49-F238E27FC236}">
                <a16:creationId xmlns:a16="http://schemas.microsoft.com/office/drawing/2014/main" id="{FC2488AE-0D3D-C9B3-65D0-EE0260B0B94A}"/>
              </a:ext>
            </a:extLst>
          </p:cNvPr>
          <p:cNvSpPr txBox="1">
            <a:spLocks noChangeArrowheads="1"/>
          </p:cNvSpPr>
          <p:nvPr/>
        </p:nvSpPr>
        <p:spPr bwMode="auto">
          <a:xfrm>
            <a:off x="6300788" y="407035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i="1">
                <a:latin typeface="Arial" panose="020B0604020202020204" pitchFamily="34" charset="0"/>
              </a:rPr>
              <a:t>Crinia georgiana</a:t>
            </a:r>
            <a:endParaRPr lang="en-GB" altLang="nl-NL" sz="1800" i="1">
              <a:latin typeface="Arial" panose="020B0604020202020204" pitchFamily="34" charset="0"/>
            </a:endParaRPr>
          </a:p>
        </p:txBody>
      </p:sp>
      <p:sp>
        <p:nvSpPr>
          <p:cNvPr id="31757" name="Text Box 13">
            <a:extLst>
              <a:ext uri="{FF2B5EF4-FFF2-40B4-BE49-F238E27FC236}">
                <a16:creationId xmlns:a16="http://schemas.microsoft.com/office/drawing/2014/main" id="{457F6AB3-0489-0ACA-D672-D52CC992553F}"/>
              </a:ext>
            </a:extLst>
          </p:cNvPr>
          <p:cNvSpPr txBox="1">
            <a:spLocks noChangeArrowheads="1"/>
          </p:cNvSpPr>
          <p:nvPr/>
        </p:nvSpPr>
        <p:spPr bwMode="auto">
          <a:xfrm>
            <a:off x="6446838" y="6088063"/>
            <a:ext cx="158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i="1">
                <a:latin typeface="Arial" panose="020B0604020202020204" pitchFamily="34" charset="0"/>
              </a:rPr>
              <a:t>Crinia nimbus</a:t>
            </a:r>
            <a:endParaRPr lang="en-GB" altLang="nl-NL" sz="1800" i="1">
              <a:latin typeface="Arial" panose="020B0604020202020204" pitchFamily="34" charset="0"/>
            </a:endParaRPr>
          </a:p>
        </p:txBody>
      </p:sp>
      <p:pic>
        <p:nvPicPr>
          <p:cNvPr id="31758" name="Picture 14">
            <a:extLst>
              <a:ext uri="{FF2B5EF4-FFF2-40B4-BE49-F238E27FC236}">
                <a16:creationId xmlns:a16="http://schemas.microsoft.com/office/drawing/2014/main" id="{9CA4C22C-EC21-B2FF-4C72-2B3CB51201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4581525"/>
            <a:ext cx="1800225"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9" name="Picture 15">
            <a:extLst>
              <a:ext uri="{FF2B5EF4-FFF2-40B4-BE49-F238E27FC236}">
                <a16:creationId xmlns:a16="http://schemas.microsoft.com/office/drawing/2014/main" id="{F091B6E5-6FB6-BDBA-7D65-68E40D3F71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888" y="4581525"/>
            <a:ext cx="19050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86" descr="t_Wd_Pb">
            <a:extLst>
              <a:ext uri="{FF2B5EF4-FFF2-40B4-BE49-F238E27FC236}">
                <a16:creationId xmlns:a16="http://schemas.microsoft.com/office/drawing/2014/main" id="{F3A60A81-4F3A-CA60-D590-88F5458CB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4260850"/>
            <a:ext cx="33845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87" descr="t_JO_Pb">
            <a:extLst>
              <a:ext uri="{FF2B5EF4-FFF2-40B4-BE49-F238E27FC236}">
                <a16:creationId xmlns:a16="http://schemas.microsoft.com/office/drawing/2014/main" id="{8604DC60-3690-A4CD-966D-83D3F4E32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3400" y="4338638"/>
            <a:ext cx="3313113"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85" descr="t_JO_Cg">
            <a:extLst>
              <a:ext uri="{FF2B5EF4-FFF2-40B4-BE49-F238E27FC236}">
                <a16:creationId xmlns:a16="http://schemas.microsoft.com/office/drawing/2014/main" id="{2939469E-F8DD-F06A-4F3E-FC8B157E6F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773238"/>
            <a:ext cx="3313112"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4" descr="t_Wd_Cg">
            <a:extLst>
              <a:ext uri="{FF2B5EF4-FFF2-40B4-BE49-F238E27FC236}">
                <a16:creationId xmlns:a16="http://schemas.microsoft.com/office/drawing/2014/main" id="{8AF269E3-7A57-FCA3-83AB-0BC45C7890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3" y="1700213"/>
            <a:ext cx="3182937"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2">
            <a:extLst>
              <a:ext uri="{FF2B5EF4-FFF2-40B4-BE49-F238E27FC236}">
                <a16:creationId xmlns:a16="http://schemas.microsoft.com/office/drawing/2014/main" id="{83FECAA5-2524-8DF7-450B-42A324ECD95C}"/>
              </a:ext>
            </a:extLst>
          </p:cNvPr>
          <p:cNvSpPr>
            <a:spLocks noGrp="1" noChangeArrowheads="1"/>
          </p:cNvSpPr>
          <p:nvPr>
            <p:ph type="title"/>
          </p:nvPr>
        </p:nvSpPr>
        <p:spPr>
          <a:xfrm>
            <a:off x="468313" y="0"/>
            <a:ext cx="8132762" cy="1143000"/>
          </a:xfrm>
        </p:spPr>
        <p:txBody>
          <a:bodyPr/>
          <a:lstStyle/>
          <a:p>
            <a:pPr eaLnBrk="1" hangingPunct="1"/>
            <a:r>
              <a:rPr lang="nl-NL" altLang="nl-NL" dirty="0">
                <a:solidFill>
                  <a:schemeClr val="accent1"/>
                </a:solidFill>
                <a:latin typeface="Arial" panose="020B0604020202020204" pitchFamily="34" charset="0"/>
              </a:rPr>
              <a:t>Type R </a:t>
            </a:r>
            <a:r>
              <a:rPr lang="nl-NL" altLang="nl-NL" dirty="0" err="1">
                <a:solidFill>
                  <a:schemeClr val="accent1"/>
                </a:solidFill>
                <a:latin typeface="Arial" panose="020B0604020202020204" pitchFamily="34" charset="0"/>
              </a:rPr>
              <a:t>acceleration</a:t>
            </a:r>
            <a:endParaRPr lang="en-GB" altLang="nl-NL" sz="1800" dirty="0">
              <a:solidFill>
                <a:schemeClr val="accent1"/>
              </a:solidFill>
              <a:latin typeface="Arial" panose="020B0604020202020204" pitchFamily="34" charset="0"/>
            </a:endParaRPr>
          </a:p>
        </p:txBody>
      </p:sp>
      <p:sp>
        <p:nvSpPr>
          <p:cNvPr id="32775" name="Text Box 5">
            <a:extLst>
              <a:ext uri="{FF2B5EF4-FFF2-40B4-BE49-F238E27FC236}">
                <a16:creationId xmlns:a16="http://schemas.microsoft.com/office/drawing/2014/main" id="{9E9660D7-4C2A-016F-3359-9FFF216D09F4}"/>
              </a:ext>
            </a:extLst>
          </p:cNvPr>
          <p:cNvSpPr txBox="1">
            <a:spLocks noChangeArrowheads="1"/>
          </p:cNvSpPr>
          <p:nvPr/>
        </p:nvSpPr>
        <p:spPr bwMode="auto">
          <a:xfrm>
            <a:off x="6516688" y="908050"/>
            <a:ext cx="20701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200">
                <a:latin typeface="Arial" panose="020B0604020202020204" pitchFamily="34" charset="0"/>
              </a:rPr>
              <a:t>Mueller et al 2012,</a:t>
            </a:r>
          </a:p>
          <a:p>
            <a:pPr eaLnBrk="1" hangingPunct="1">
              <a:spcBef>
                <a:spcPct val="0"/>
              </a:spcBef>
              <a:buFontTx/>
              <a:buNone/>
            </a:pPr>
            <a:r>
              <a:rPr lang="en-GB" altLang="nl-NL" sz="1200" i="1">
                <a:latin typeface="Arial" panose="020B0604020202020204" pitchFamily="34" charset="0"/>
              </a:rPr>
              <a:t>Comp. Physiol. Biochem. A</a:t>
            </a:r>
            <a:r>
              <a:rPr lang="en-GB" altLang="nl-NL" sz="1200">
                <a:latin typeface="Arial" panose="020B0604020202020204" pitchFamily="34" charset="0"/>
              </a:rPr>
              <a:t>,</a:t>
            </a:r>
          </a:p>
          <a:p>
            <a:pPr eaLnBrk="1" hangingPunct="1">
              <a:spcBef>
                <a:spcPct val="0"/>
              </a:spcBef>
              <a:buFontTx/>
              <a:buNone/>
            </a:pPr>
            <a:r>
              <a:rPr lang="en-GB" altLang="nl-NL" sz="1200" b="1">
                <a:latin typeface="Arial" panose="020B0604020202020204" pitchFamily="34" charset="0"/>
              </a:rPr>
              <a:t>163</a:t>
            </a:r>
            <a:r>
              <a:rPr lang="en-GB" altLang="nl-NL" sz="1200">
                <a:latin typeface="Arial" panose="020B0604020202020204" pitchFamily="34" charset="0"/>
              </a:rPr>
              <a:t>:103-110</a:t>
            </a:r>
          </a:p>
        </p:txBody>
      </p:sp>
      <p:sp>
        <p:nvSpPr>
          <p:cNvPr id="32776" name="Text Box 16">
            <a:extLst>
              <a:ext uri="{FF2B5EF4-FFF2-40B4-BE49-F238E27FC236}">
                <a16:creationId xmlns:a16="http://schemas.microsoft.com/office/drawing/2014/main" id="{4999490A-05DE-776C-823E-14ED15F8695F}"/>
              </a:ext>
            </a:extLst>
          </p:cNvPr>
          <p:cNvSpPr txBox="1">
            <a:spLocks noChangeArrowheads="1"/>
          </p:cNvSpPr>
          <p:nvPr/>
        </p:nvSpPr>
        <p:spPr bwMode="auto">
          <a:xfrm>
            <a:off x="119063" y="981075"/>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i="1">
                <a:latin typeface="Arial" panose="020B0604020202020204" pitchFamily="34" charset="0"/>
              </a:rPr>
              <a:t>Crinia georgiana</a:t>
            </a:r>
            <a:endParaRPr lang="en-GB" altLang="nl-NL" sz="1800" i="1">
              <a:latin typeface="Arial" panose="020B0604020202020204" pitchFamily="34" charset="0"/>
            </a:endParaRPr>
          </a:p>
        </p:txBody>
      </p:sp>
      <p:sp>
        <p:nvSpPr>
          <p:cNvPr id="32777" name="Text Box 17">
            <a:extLst>
              <a:ext uri="{FF2B5EF4-FFF2-40B4-BE49-F238E27FC236}">
                <a16:creationId xmlns:a16="http://schemas.microsoft.com/office/drawing/2014/main" id="{84260455-6E38-0F4C-71B5-FE95B5BDEF7D}"/>
              </a:ext>
            </a:extLst>
          </p:cNvPr>
          <p:cNvSpPr txBox="1">
            <a:spLocks noChangeArrowheads="1"/>
          </p:cNvSpPr>
          <p:nvPr/>
        </p:nvSpPr>
        <p:spPr bwMode="auto">
          <a:xfrm>
            <a:off x="107950" y="4005263"/>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AU" altLang="nl-NL" sz="1800" i="1">
                <a:latin typeface="Arial" panose="020B0604020202020204" pitchFamily="34" charset="0"/>
              </a:rPr>
              <a:t>Pseudophryne bibronii</a:t>
            </a:r>
            <a:r>
              <a:rPr lang="en-GB" altLang="nl-NL" sz="1800">
                <a:latin typeface="Arial" panose="020B0604020202020204" pitchFamily="34" charset="0"/>
              </a:rPr>
              <a:t> </a:t>
            </a:r>
          </a:p>
        </p:txBody>
      </p:sp>
      <p:sp>
        <p:nvSpPr>
          <p:cNvPr id="32778" name="Text Box 22">
            <a:extLst>
              <a:ext uri="{FF2B5EF4-FFF2-40B4-BE49-F238E27FC236}">
                <a16:creationId xmlns:a16="http://schemas.microsoft.com/office/drawing/2014/main" id="{0F530E67-BA07-E433-A992-46E1AA9D31BA}"/>
              </a:ext>
            </a:extLst>
          </p:cNvPr>
          <p:cNvSpPr txBox="1">
            <a:spLocks noChangeArrowheads="1"/>
          </p:cNvSpPr>
          <p:nvPr/>
        </p:nvSpPr>
        <p:spPr bwMode="auto">
          <a:xfrm>
            <a:off x="8432800" y="4094163"/>
            <a:ext cx="676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age, d</a:t>
            </a:r>
            <a:endParaRPr lang="en-GB" altLang="nl-NL" sz="1400">
              <a:latin typeface="Arial" panose="020B0604020202020204" pitchFamily="34" charset="0"/>
            </a:endParaRPr>
          </a:p>
        </p:txBody>
      </p:sp>
      <p:sp>
        <p:nvSpPr>
          <p:cNvPr id="32779" name="Text Box 24">
            <a:extLst>
              <a:ext uri="{FF2B5EF4-FFF2-40B4-BE49-F238E27FC236}">
                <a16:creationId xmlns:a16="http://schemas.microsoft.com/office/drawing/2014/main" id="{66F2C4BE-33D1-D7CA-D7FA-3219427C6E9E}"/>
              </a:ext>
            </a:extLst>
          </p:cNvPr>
          <p:cNvSpPr txBox="1">
            <a:spLocks noChangeArrowheads="1"/>
          </p:cNvSpPr>
          <p:nvPr/>
        </p:nvSpPr>
        <p:spPr bwMode="auto">
          <a:xfrm rot="-5400000">
            <a:off x="454819" y="1713707"/>
            <a:ext cx="617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hatch</a:t>
            </a:r>
            <a:endParaRPr lang="en-GB" altLang="nl-NL" sz="1400">
              <a:latin typeface="Arial" panose="020B0604020202020204" pitchFamily="34" charset="0"/>
            </a:endParaRPr>
          </a:p>
        </p:txBody>
      </p:sp>
      <p:sp>
        <p:nvSpPr>
          <p:cNvPr id="32780" name="Text Box 25">
            <a:extLst>
              <a:ext uri="{FF2B5EF4-FFF2-40B4-BE49-F238E27FC236}">
                <a16:creationId xmlns:a16="http://schemas.microsoft.com/office/drawing/2014/main" id="{0016C71E-E516-2A1E-4F13-CD8BC8B90D6C}"/>
              </a:ext>
            </a:extLst>
          </p:cNvPr>
          <p:cNvSpPr txBox="1">
            <a:spLocks noChangeArrowheads="1"/>
          </p:cNvSpPr>
          <p:nvPr/>
        </p:nvSpPr>
        <p:spPr bwMode="auto">
          <a:xfrm rot="-5400000">
            <a:off x="599281" y="4737894"/>
            <a:ext cx="61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hatch</a:t>
            </a:r>
            <a:endParaRPr lang="en-GB" altLang="nl-NL" sz="1400">
              <a:latin typeface="Arial" panose="020B0604020202020204" pitchFamily="34" charset="0"/>
            </a:endParaRPr>
          </a:p>
        </p:txBody>
      </p:sp>
      <p:sp>
        <p:nvSpPr>
          <p:cNvPr id="32781" name="Text Box 26">
            <a:extLst>
              <a:ext uri="{FF2B5EF4-FFF2-40B4-BE49-F238E27FC236}">
                <a16:creationId xmlns:a16="http://schemas.microsoft.com/office/drawing/2014/main" id="{B679D186-211D-EB12-0FB8-63D9033FF7E3}"/>
              </a:ext>
            </a:extLst>
          </p:cNvPr>
          <p:cNvSpPr txBox="1">
            <a:spLocks noChangeArrowheads="1"/>
          </p:cNvSpPr>
          <p:nvPr/>
        </p:nvSpPr>
        <p:spPr bwMode="auto">
          <a:xfrm rot="-5400000">
            <a:off x="5982494" y="1785144"/>
            <a:ext cx="61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hatch</a:t>
            </a:r>
            <a:endParaRPr lang="en-GB" altLang="nl-NL" sz="1400">
              <a:latin typeface="Arial" panose="020B0604020202020204" pitchFamily="34" charset="0"/>
            </a:endParaRPr>
          </a:p>
        </p:txBody>
      </p:sp>
      <p:sp>
        <p:nvSpPr>
          <p:cNvPr id="32782" name="Text Box 27">
            <a:extLst>
              <a:ext uri="{FF2B5EF4-FFF2-40B4-BE49-F238E27FC236}">
                <a16:creationId xmlns:a16="http://schemas.microsoft.com/office/drawing/2014/main" id="{FA51878F-6E8F-995B-BA11-9A22B95618C4}"/>
              </a:ext>
            </a:extLst>
          </p:cNvPr>
          <p:cNvSpPr txBox="1">
            <a:spLocks noChangeArrowheads="1"/>
          </p:cNvSpPr>
          <p:nvPr/>
        </p:nvSpPr>
        <p:spPr bwMode="auto">
          <a:xfrm rot="-5400000">
            <a:off x="6080919" y="4593432"/>
            <a:ext cx="617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hatch</a:t>
            </a:r>
            <a:endParaRPr lang="en-GB" altLang="nl-NL" sz="1400">
              <a:latin typeface="Arial" panose="020B0604020202020204" pitchFamily="34" charset="0"/>
            </a:endParaRPr>
          </a:p>
        </p:txBody>
      </p:sp>
      <p:sp>
        <p:nvSpPr>
          <p:cNvPr id="32783" name="Text Box 28">
            <a:extLst>
              <a:ext uri="{FF2B5EF4-FFF2-40B4-BE49-F238E27FC236}">
                <a16:creationId xmlns:a16="http://schemas.microsoft.com/office/drawing/2014/main" id="{C88C7E7D-9FFB-5B62-AE20-A5E60BA6B6EB}"/>
              </a:ext>
            </a:extLst>
          </p:cNvPr>
          <p:cNvSpPr txBox="1">
            <a:spLocks noChangeArrowheads="1"/>
          </p:cNvSpPr>
          <p:nvPr/>
        </p:nvSpPr>
        <p:spPr bwMode="auto">
          <a:xfrm rot="-5400000">
            <a:off x="788194" y="1740694"/>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birth</a:t>
            </a:r>
            <a:endParaRPr lang="en-GB" altLang="nl-NL" sz="1400">
              <a:latin typeface="Arial" panose="020B0604020202020204" pitchFamily="34" charset="0"/>
            </a:endParaRPr>
          </a:p>
        </p:txBody>
      </p:sp>
      <p:sp>
        <p:nvSpPr>
          <p:cNvPr id="32784" name="Text Box 29">
            <a:extLst>
              <a:ext uri="{FF2B5EF4-FFF2-40B4-BE49-F238E27FC236}">
                <a16:creationId xmlns:a16="http://schemas.microsoft.com/office/drawing/2014/main" id="{D5A19270-335F-E15E-862F-7E979F48D9C8}"/>
              </a:ext>
            </a:extLst>
          </p:cNvPr>
          <p:cNvSpPr txBox="1">
            <a:spLocks noChangeArrowheads="1"/>
          </p:cNvSpPr>
          <p:nvPr/>
        </p:nvSpPr>
        <p:spPr bwMode="auto">
          <a:xfrm rot="-5400000">
            <a:off x="6293644" y="1821657"/>
            <a:ext cx="528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birth</a:t>
            </a:r>
            <a:endParaRPr lang="en-GB" altLang="nl-NL" sz="1400">
              <a:latin typeface="Arial" panose="020B0604020202020204" pitchFamily="34" charset="0"/>
            </a:endParaRPr>
          </a:p>
        </p:txBody>
      </p:sp>
      <p:sp>
        <p:nvSpPr>
          <p:cNvPr id="32785" name="Text Box 30">
            <a:extLst>
              <a:ext uri="{FF2B5EF4-FFF2-40B4-BE49-F238E27FC236}">
                <a16:creationId xmlns:a16="http://schemas.microsoft.com/office/drawing/2014/main" id="{82F1667E-EC6B-D72F-48ED-66D85F81EAF5}"/>
              </a:ext>
            </a:extLst>
          </p:cNvPr>
          <p:cNvSpPr txBox="1">
            <a:spLocks noChangeArrowheads="1"/>
          </p:cNvSpPr>
          <p:nvPr/>
        </p:nvSpPr>
        <p:spPr bwMode="auto">
          <a:xfrm rot="-5400000">
            <a:off x="6361906" y="4591844"/>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birth</a:t>
            </a:r>
            <a:endParaRPr lang="en-GB" altLang="nl-NL" sz="1400">
              <a:latin typeface="Arial" panose="020B0604020202020204" pitchFamily="34" charset="0"/>
            </a:endParaRPr>
          </a:p>
        </p:txBody>
      </p:sp>
      <p:sp>
        <p:nvSpPr>
          <p:cNvPr id="32786" name="Text Box 32">
            <a:extLst>
              <a:ext uri="{FF2B5EF4-FFF2-40B4-BE49-F238E27FC236}">
                <a16:creationId xmlns:a16="http://schemas.microsoft.com/office/drawing/2014/main" id="{16783ACF-2E33-C42B-DB6C-CE9D8282909A}"/>
              </a:ext>
            </a:extLst>
          </p:cNvPr>
          <p:cNvSpPr txBox="1">
            <a:spLocks noChangeArrowheads="1"/>
          </p:cNvSpPr>
          <p:nvPr/>
        </p:nvSpPr>
        <p:spPr bwMode="auto">
          <a:xfrm rot="-5400000">
            <a:off x="885031" y="4693444"/>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birth</a:t>
            </a:r>
            <a:endParaRPr lang="en-GB" altLang="nl-NL" sz="1400">
              <a:latin typeface="Arial" panose="020B0604020202020204" pitchFamily="34" charset="0"/>
            </a:endParaRPr>
          </a:p>
        </p:txBody>
      </p:sp>
      <p:sp>
        <p:nvSpPr>
          <p:cNvPr id="32787" name="Text Box 33">
            <a:extLst>
              <a:ext uri="{FF2B5EF4-FFF2-40B4-BE49-F238E27FC236}">
                <a16:creationId xmlns:a16="http://schemas.microsoft.com/office/drawing/2014/main" id="{CB31DE9B-82FC-6148-7635-236BC4EE54F2}"/>
              </a:ext>
            </a:extLst>
          </p:cNvPr>
          <p:cNvSpPr txBox="1">
            <a:spLocks noChangeArrowheads="1"/>
          </p:cNvSpPr>
          <p:nvPr/>
        </p:nvSpPr>
        <p:spPr bwMode="auto">
          <a:xfrm>
            <a:off x="1042988" y="1412875"/>
            <a:ext cx="1755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200">
                <a:latin typeface="Arial" panose="020B0604020202020204" pitchFamily="34" charset="0"/>
              </a:rPr>
              <a:t>max dry weight 500 mg</a:t>
            </a:r>
            <a:endParaRPr lang="en-GB" altLang="nl-NL" sz="1200">
              <a:latin typeface="Arial" panose="020B0604020202020204" pitchFamily="34" charset="0"/>
            </a:endParaRPr>
          </a:p>
        </p:txBody>
      </p:sp>
      <p:sp>
        <p:nvSpPr>
          <p:cNvPr id="32788" name="Text Box 34">
            <a:extLst>
              <a:ext uri="{FF2B5EF4-FFF2-40B4-BE49-F238E27FC236}">
                <a16:creationId xmlns:a16="http://schemas.microsoft.com/office/drawing/2014/main" id="{5D8FC0A7-29BA-BCAA-731C-F74D829E8FE3}"/>
              </a:ext>
            </a:extLst>
          </p:cNvPr>
          <p:cNvSpPr txBox="1">
            <a:spLocks noChangeArrowheads="1"/>
          </p:cNvSpPr>
          <p:nvPr/>
        </p:nvSpPr>
        <p:spPr bwMode="auto">
          <a:xfrm>
            <a:off x="1258888" y="4378325"/>
            <a:ext cx="1755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200">
                <a:latin typeface="Arial" panose="020B0604020202020204" pitchFamily="34" charset="0"/>
              </a:rPr>
              <a:t>max dry weight 200 mg</a:t>
            </a:r>
            <a:endParaRPr lang="en-GB" altLang="nl-NL" sz="1200">
              <a:latin typeface="Arial" panose="020B0604020202020204" pitchFamily="34" charset="0"/>
            </a:endParaRPr>
          </a:p>
        </p:txBody>
      </p:sp>
      <p:sp>
        <p:nvSpPr>
          <p:cNvPr id="32789" name="Text Box 35">
            <a:extLst>
              <a:ext uri="{FF2B5EF4-FFF2-40B4-BE49-F238E27FC236}">
                <a16:creationId xmlns:a16="http://schemas.microsoft.com/office/drawing/2014/main" id="{44BD8492-03AE-37FC-9D7C-E60AE80C1F69}"/>
              </a:ext>
            </a:extLst>
          </p:cNvPr>
          <p:cNvSpPr txBox="1">
            <a:spLocks noChangeArrowheads="1"/>
          </p:cNvSpPr>
          <p:nvPr/>
        </p:nvSpPr>
        <p:spPr bwMode="auto">
          <a:xfrm>
            <a:off x="3692525" y="3463925"/>
            <a:ext cx="950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400">
                <a:latin typeface="Arial" panose="020B0604020202020204" pitchFamily="34" charset="0"/>
              </a:rPr>
              <a:t>12 °C</a:t>
            </a:r>
          </a:p>
        </p:txBody>
      </p:sp>
      <p:sp>
        <p:nvSpPr>
          <p:cNvPr id="32790" name="Line 53">
            <a:extLst>
              <a:ext uri="{FF2B5EF4-FFF2-40B4-BE49-F238E27FC236}">
                <a16:creationId xmlns:a16="http://schemas.microsoft.com/office/drawing/2014/main" id="{E89B3ABF-34C0-12C3-9B24-FFD20F81C53C}"/>
              </a:ext>
            </a:extLst>
          </p:cNvPr>
          <p:cNvSpPr>
            <a:spLocks noChangeShapeType="1"/>
          </p:cNvSpPr>
          <p:nvPr/>
        </p:nvSpPr>
        <p:spPr bwMode="auto">
          <a:xfrm>
            <a:off x="2987675" y="28876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2791" name="Text Box 75">
            <a:extLst>
              <a:ext uri="{FF2B5EF4-FFF2-40B4-BE49-F238E27FC236}">
                <a16:creationId xmlns:a16="http://schemas.microsoft.com/office/drawing/2014/main" id="{229C314C-8A7E-1323-201D-467224EACA15}"/>
              </a:ext>
            </a:extLst>
          </p:cNvPr>
          <p:cNvSpPr txBox="1">
            <a:spLocks noChangeArrowheads="1"/>
          </p:cNvSpPr>
          <p:nvPr/>
        </p:nvSpPr>
        <p:spPr bwMode="auto">
          <a:xfrm rot="-5400000">
            <a:off x="2147094" y="2083594"/>
            <a:ext cx="725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metam</a:t>
            </a:r>
            <a:endParaRPr lang="en-GB" altLang="nl-NL" sz="1400">
              <a:latin typeface="Arial" panose="020B0604020202020204" pitchFamily="34" charset="0"/>
            </a:endParaRPr>
          </a:p>
        </p:txBody>
      </p:sp>
      <p:sp>
        <p:nvSpPr>
          <p:cNvPr id="32792" name="Text Box 76">
            <a:extLst>
              <a:ext uri="{FF2B5EF4-FFF2-40B4-BE49-F238E27FC236}">
                <a16:creationId xmlns:a16="http://schemas.microsoft.com/office/drawing/2014/main" id="{7549F0A2-820E-2332-8FB9-D9E093DC9F03}"/>
              </a:ext>
            </a:extLst>
          </p:cNvPr>
          <p:cNvSpPr txBox="1">
            <a:spLocks noChangeArrowheads="1"/>
          </p:cNvSpPr>
          <p:nvPr/>
        </p:nvSpPr>
        <p:spPr bwMode="auto">
          <a:xfrm rot="-5400000">
            <a:off x="7758906" y="3096419"/>
            <a:ext cx="725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metam</a:t>
            </a:r>
            <a:endParaRPr lang="en-GB" altLang="nl-NL" sz="1400">
              <a:latin typeface="Arial" panose="020B0604020202020204" pitchFamily="34" charset="0"/>
            </a:endParaRPr>
          </a:p>
        </p:txBody>
      </p:sp>
      <p:sp>
        <p:nvSpPr>
          <p:cNvPr id="32793" name="Text Box 77">
            <a:extLst>
              <a:ext uri="{FF2B5EF4-FFF2-40B4-BE49-F238E27FC236}">
                <a16:creationId xmlns:a16="http://schemas.microsoft.com/office/drawing/2014/main" id="{9231D415-F23D-087E-03AE-E33287BD61AF}"/>
              </a:ext>
            </a:extLst>
          </p:cNvPr>
          <p:cNvSpPr txBox="1">
            <a:spLocks noChangeArrowheads="1"/>
          </p:cNvSpPr>
          <p:nvPr/>
        </p:nvSpPr>
        <p:spPr bwMode="auto">
          <a:xfrm rot="-5400000">
            <a:off x="2442369" y="5793582"/>
            <a:ext cx="725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metam</a:t>
            </a:r>
            <a:endParaRPr lang="en-GB" altLang="nl-NL" sz="1400">
              <a:latin typeface="Arial" panose="020B0604020202020204" pitchFamily="34" charset="0"/>
            </a:endParaRPr>
          </a:p>
        </p:txBody>
      </p:sp>
      <p:sp>
        <p:nvSpPr>
          <p:cNvPr id="32794" name="Text Box 78">
            <a:extLst>
              <a:ext uri="{FF2B5EF4-FFF2-40B4-BE49-F238E27FC236}">
                <a16:creationId xmlns:a16="http://schemas.microsoft.com/office/drawing/2014/main" id="{F8AFA681-E1B5-E666-34BC-45798569DA41}"/>
              </a:ext>
            </a:extLst>
          </p:cNvPr>
          <p:cNvSpPr txBox="1">
            <a:spLocks noChangeArrowheads="1"/>
          </p:cNvSpPr>
          <p:nvPr/>
        </p:nvSpPr>
        <p:spPr bwMode="auto">
          <a:xfrm rot="-5400000">
            <a:off x="7962106" y="5577682"/>
            <a:ext cx="725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metam</a:t>
            </a:r>
            <a:endParaRPr lang="en-GB" altLang="nl-NL" sz="1400">
              <a:latin typeface="Arial" panose="020B0604020202020204" pitchFamily="34" charset="0"/>
            </a:endParaRPr>
          </a:p>
        </p:txBody>
      </p:sp>
      <p:sp>
        <p:nvSpPr>
          <p:cNvPr id="32795" name="Rectangle 80">
            <a:extLst>
              <a:ext uri="{FF2B5EF4-FFF2-40B4-BE49-F238E27FC236}">
                <a16:creationId xmlns:a16="http://schemas.microsoft.com/office/drawing/2014/main" id="{E0C66D23-6294-1094-D955-F4E68B9B740A}"/>
              </a:ext>
            </a:extLst>
          </p:cNvPr>
          <p:cNvSpPr>
            <a:spLocks noChangeArrowheads="1"/>
          </p:cNvSpPr>
          <p:nvPr/>
        </p:nvSpPr>
        <p:spPr bwMode="auto">
          <a:xfrm>
            <a:off x="6227763" y="4327525"/>
            <a:ext cx="73025" cy="714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pic>
        <p:nvPicPr>
          <p:cNvPr id="32796" name="Picture 81" descr="Crina_georgiana">
            <a:extLst>
              <a:ext uri="{FF2B5EF4-FFF2-40B4-BE49-F238E27FC236}">
                <a16:creationId xmlns:a16="http://schemas.microsoft.com/office/drawing/2014/main" id="{9614E032-1071-59A6-499C-37FAF42723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844675"/>
            <a:ext cx="12176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7" name="Picture 82" descr="Pseudocrinia_bibrionii">
            <a:extLst>
              <a:ext uri="{FF2B5EF4-FFF2-40B4-BE49-F238E27FC236}">
                <a16:creationId xmlns:a16="http://schemas.microsoft.com/office/drawing/2014/main" id="{11B8D48C-FEEB-005C-134A-98C1E0E89B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75" y="4365625"/>
            <a:ext cx="1512888"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BC71DB0-72EC-C5B6-3015-D6BD735C8AD9}"/>
              </a:ext>
            </a:extLst>
          </p:cNvPr>
          <p:cNvSpPr>
            <a:spLocks noGrp="1" noChangeArrowheads="1"/>
          </p:cNvSpPr>
          <p:nvPr>
            <p:ph type="title"/>
          </p:nvPr>
        </p:nvSpPr>
        <p:spPr/>
        <p:txBody>
          <a:bodyPr/>
          <a:lstStyle/>
          <a:p>
            <a:pPr eaLnBrk="1" hangingPunct="1"/>
            <a:r>
              <a:rPr lang="en-US" altLang="nl-NL" dirty="0">
                <a:solidFill>
                  <a:schemeClr val="accent1"/>
                </a:solidFill>
                <a:latin typeface="Arial" panose="020B0604020202020204" pitchFamily="34" charset="0"/>
              </a:rPr>
              <a:t>Type X acceleration</a:t>
            </a:r>
            <a:endParaRPr lang="nl-NL" altLang="nl-NL" sz="1800" dirty="0">
              <a:solidFill>
                <a:schemeClr val="accent1"/>
              </a:solidFill>
              <a:latin typeface="Arial" panose="020B0604020202020204" pitchFamily="34" charset="0"/>
            </a:endParaRPr>
          </a:p>
        </p:txBody>
      </p:sp>
      <p:sp>
        <p:nvSpPr>
          <p:cNvPr id="33795" name="Text Box 3">
            <a:extLst>
              <a:ext uri="{FF2B5EF4-FFF2-40B4-BE49-F238E27FC236}">
                <a16:creationId xmlns:a16="http://schemas.microsoft.com/office/drawing/2014/main" id="{30B842F4-29B3-04E1-BC14-A733C4AE27DA}"/>
              </a:ext>
            </a:extLst>
          </p:cNvPr>
          <p:cNvSpPr txBox="1">
            <a:spLocks noChangeArrowheads="1"/>
          </p:cNvSpPr>
          <p:nvPr/>
        </p:nvSpPr>
        <p:spPr bwMode="auto">
          <a:xfrm>
            <a:off x="1403350" y="1989138"/>
            <a:ext cx="694132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b="1" dirty="0">
                <a:latin typeface="Arial" panose="020B0604020202020204" pitchFamily="34" charset="0"/>
              </a:rPr>
              <a:t>Def</a:t>
            </a:r>
            <a:r>
              <a:rPr lang="en-US" altLang="nl-NL" sz="2400" dirty="0">
                <a:latin typeface="Arial" panose="020B0604020202020204" pitchFamily="34" charset="0"/>
              </a:rPr>
              <a:t>: increase of food intake during ontogeny, </a:t>
            </a:r>
          </a:p>
          <a:p>
            <a:pPr eaLnBrk="1" hangingPunct="1">
              <a:spcBef>
                <a:spcPct val="0"/>
              </a:spcBef>
              <a:buFontTx/>
              <a:buNone/>
            </a:pPr>
            <a:r>
              <a:rPr lang="en-US" altLang="nl-NL" sz="2400" dirty="0">
                <a:latin typeface="Arial" panose="020B0604020202020204" pitchFamily="34" charset="0"/>
              </a:rPr>
              <a:t>       but no change in potential food intake</a:t>
            </a:r>
          </a:p>
          <a:p>
            <a:pPr eaLnBrk="1" hangingPunct="1">
              <a:spcBef>
                <a:spcPct val="0"/>
              </a:spcBef>
              <a:buFontTx/>
              <a:buNone/>
            </a:pPr>
            <a:endParaRPr lang="en-US" altLang="nl-NL" sz="2400" dirty="0">
              <a:latin typeface="Arial" panose="020B0604020202020204" pitchFamily="34" charset="0"/>
            </a:endParaRPr>
          </a:p>
          <a:p>
            <a:pPr eaLnBrk="1" hangingPunct="1">
              <a:spcBef>
                <a:spcPct val="0"/>
              </a:spcBef>
              <a:buFontTx/>
              <a:buNone/>
            </a:pPr>
            <a:r>
              <a:rPr lang="en-US" altLang="nl-NL" sz="2400" dirty="0">
                <a:latin typeface="Arial" panose="020B0604020202020204" pitchFamily="34" charset="0"/>
              </a:rPr>
              <a:t>Known examples concern change in food type</a:t>
            </a:r>
          </a:p>
          <a:p>
            <a:pPr eaLnBrk="1" hangingPunct="1">
              <a:spcBef>
                <a:spcPct val="0"/>
              </a:spcBef>
              <a:buFontTx/>
              <a:buNone/>
            </a:pPr>
            <a:endParaRPr lang="en-US" altLang="nl-NL" sz="2400" dirty="0">
              <a:latin typeface="Arial" panose="020B0604020202020204" pitchFamily="34" charset="0"/>
            </a:endParaRPr>
          </a:p>
          <a:p>
            <a:pPr eaLnBrk="1" hangingPunct="1">
              <a:spcBef>
                <a:spcPct val="0"/>
              </a:spcBef>
              <a:buFontTx/>
              <a:buNone/>
            </a:pPr>
            <a:r>
              <a:rPr lang="en-US" altLang="nl-NL" sz="2400" dirty="0">
                <a:latin typeface="Arial" panose="020B0604020202020204" pitchFamily="34" charset="0"/>
              </a:rPr>
              <a:t>Young (=growing) individuals need lots of protein,</a:t>
            </a:r>
          </a:p>
          <a:p>
            <a:pPr eaLnBrk="1" hangingPunct="1">
              <a:spcBef>
                <a:spcPct val="0"/>
              </a:spcBef>
              <a:buFontTx/>
              <a:buNone/>
            </a:pPr>
            <a:r>
              <a:rPr lang="en-US" altLang="nl-NL" sz="2400" dirty="0">
                <a:latin typeface="Arial" panose="020B0604020202020204" pitchFamily="34" charset="0"/>
              </a:rPr>
              <a:t>older ones mostly energy.</a:t>
            </a:r>
          </a:p>
          <a:p>
            <a:pPr eaLnBrk="1" hangingPunct="1">
              <a:spcBef>
                <a:spcPct val="0"/>
              </a:spcBef>
              <a:buFontTx/>
              <a:buNone/>
            </a:pPr>
            <a:endParaRPr lang="en-US" altLang="nl-NL" sz="24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1B079AA-1762-AD3F-A76A-43088BA797F0}"/>
              </a:ext>
            </a:extLst>
          </p:cNvPr>
          <p:cNvSpPr>
            <a:spLocks noGrp="1" noChangeArrowheads="1"/>
          </p:cNvSpPr>
          <p:nvPr>
            <p:ph type="title"/>
          </p:nvPr>
        </p:nvSpPr>
        <p:spPr>
          <a:xfrm>
            <a:off x="685800" y="260350"/>
            <a:ext cx="7772400" cy="1143000"/>
          </a:xfrm>
        </p:spPr>
        <p:txBody>
          <a:bodyPr/>
          <a:lstStyle/>
          <a:p>
            <a:pPr eaLnBrk="1" hangingPunct="1"/>
            <a:r>
              <a:rPr lang="en-US" altLang="nl-NL" dirty="0">
                <a:solidFill>
                  <a:schemeClr val="accent1"/>
                </a:solidFill>
                <a:latin typeface="Arial" panose="020B0604020202020204" pitchFamily="34" charset="0"/>
              </a:rPr>
              <a:t>Type X acceleration</a:t>
            </a:r>
            <a:endParaRPr lang="nl-NL" altLang="nl-NL" sz="1800" dirty="0">
              <a:solidFill>
                <a:schemeClr val="accent1"/>
              </a:solidFill>
              <a:latin typeface="Arial" panose="020B0604020202020204" pitchFamily="34" charset="0"/>
            </a:endParaRPr>
          </a:p>
        </p:txBody>
      </p:sp>
      <p:pic>
        <p:nvPicPr>
          <p:cNvPr id="34819" name="Picture 3" descr="Byer1976">
            <a:extLst>
              <a:ext uri="{FF2B5EF4-FFF2-40B4-BE49-F238E27FC236}">
                <a16:creationId xmlns:a16="http://schemas.microsoft.com/office/drawing/2014/main" id="{7FAB82C3-BE12-DD73-7501-4EF7A5EFD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12875"/>
            <a:ext cx="35290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a:extLst>
              <a:ext uri="{FF2B5EF4-FFF2-40B4-BE49-F238E27FC236}">
                <a16:creationId xmlns:a16="http://schemas.microsoft.com/office/drawing/2014/main" id="{E3711226-EF72-E4EA-5E0C-14FBC70D4023}"/>
              </a:ext>
            </a:extLst>
          </p:cNvPr>
          <p:cNvSpPr txBox="1">
            <a:spLocks noChangeArrowheads="1"/>
          </p:cNvSpPr>
          <p:nvPr/>
        </p:nvSpPr>
        <p:spPr bwMode="auto">
          <a:xfrm>
            <a:off x="835025" y="4519613"/>
            <a:ext cx="272891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i="1">
                <a:latin typeface="Arial" panose="020B0604020202020204" pitchFamily="34" charset="0"/>
              </a:rPr>
              <a:t>Caenorhabditis elegans</a:t>
            </a:r>
          </a:p>
          <a:p>
            <a:pPr eaLnBrk="1" hangingPunct="1">
              <a:spcBef>
                <a:spcPct val="0"/>
              </a:spcBef>
              <a:buFontTx/>
              <a:buNone/>
            </a:pPr>
            <a:r>
              <a:rPr lang="nl-NL" altLang="nl-NL" sz="1400">
                <a:latin typeface="Arial" panose="020B0604020202020204" pitchFamily="34" charset="0"/>
              </a:rPr>
              <a:t>Byerly et al 1976 </a:t>
            </a:r>
          </a:p>
          <a:p>
            <a:pPr eaLnBrk="1" hangingPunct="1">
              <a:spcBef>
                <a:spcPct val="0"/>
              </a:spcBef>
              <a:buFontTx/>
              <a:buNone/>
            </a:pPr>
            <a:r>
              <a:rPr lang="nl-NL" altLang="nl-NL" sz="1400" i="1">
                <a:latin typeface="Arial" panose="020B0604020202020204" pitchFamily="34" charset="0"/>
              </a:rPr>
              <a:t>Developmental Biol.</a:t>
            </a:r>
            <a:r>
              <a:rPr lang="nl-NL" altLang="nl-NL" sz="1400">
                <a:latin typeface="Arial" panose="020B0604020202020204" pitchFamily="34" charset="0"/>
              </a:rPr>
              <a:t> </a:t>
            </a:r>
            <a:r>
              <a:rPr lang="nl-NL" altLang="nl-NL" sz="1400" b="1">
                <a:latin typeface="Arial" panose="020B0604020202020204" pitchFamily="34" charset="0"/>
              </a:rPr>
              <a:t>51</a:t>
            </a:r>
            <a:r>
              <a:rPr lang="nl-NL" altLang="nl-NL" sz="1400">
                <a:latin typeface="Arial" panose="020B0604020202020204" pitchFamily="34" charset="0"/>
              </a:rPr>
              <a:t>: 23-33</a:t>
            </a:r>
            <a:r>
              <a:rPr lang="nl-NL" altLang="nl-NL" sz="1800">
                <a:latin typeface="Arial" panose="020B0604020202020204" pitchFamily="34" charset="0"/>
              </a:rPr>
              <a:t>.</a:t>
            </a:r>
          </a:p>
        </p:txBody>
      </p:sp>
      <p:pic>
        <p:nvPicPr>
          <p:cNvPr id="34821" name="Picture 5">
            <a:extLst>
              <a:ext uri="{FF2B5EF4-FFF2-40B4-BE49-F238E27FC236}">
                <a16:creationId xmlns:a16="http://schemas.microsoft.com/office/drawing/2014/main" id="{3CD65782-D5BA-C090-357B-1D113F9621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2924175"/>
            <a:ext cx="1368425"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6">
            <a:extLst>
              <a:ext uri="{FF2B5EF4-FFF2-40B4-BE49-F238E27FC236}">
                <a16:creationId xmlns:a16="http://schemas.microsoft.com/office/drawing/2014/main" id="{51D7797C-2EE1-AA09-5A8B-AFDECE41C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396" t="33041" r="41536" b="20647"/>
          <a:stretch>
            <a:fillRect/>
          </a:stretch>
        </p:blipFill>
        <p:spPr bwMode="auto">
          <a:xfrm>
            <a:off x="3852863" y="1484313"/>
            <a:ext cx="489585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Text Box 7">
            <a:extLst>
              <a:ext uri="{FF2B5EF4-FFF2-40B4-BE49-F238E27FC236}">
                <a16:creationId xmlns:a16="http://schemas.microsoft.com/office/drawing/2014/main" id="{336C6A31-2F12-6820-630E-A7B2F42348AA}"/>
              </a:ext>
            </a:extLst>
          </p:cNvPr>
          <p:cNvSpPr txBox="1">
            <a:spLocks noChangeArrowheads="1"/>
          </p:cNvSpPr>
          <p:nvPr/>
        </p:nvSpPr>
        <p:spPr bwMode="auto">
          <a:xfrm>
            <a:off x="4579938" y="4508500"/>
            <a:ext cx="308768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i="1">
                <a:latin typeface="Arial" panose="020B0604020202020204" pitchFamily="34" charset="0"/>
              </a:rPr>
              <a:t>Perca fluviatilis</a:t>
            </a:r>
          </a:p>
          <a:p>
            <a:pPr eaLnBrk="1" hangingPunct="1">
              <a:spcBef>
                <a:spcPct val="0"/>
              </a:spcBef>
              <a:buFontTx/>
              <a:buNone/>
            </a:pPr>
            <a:r>
              <a:rPr lang="nl-NL" altLang="nl-NL" sz="1400">
                <a:latin typeface="Arial" panose="020B0604020202020204" pitchFamily="34" charset="0"/>
              </a:rPr>
              <a:t>Persson et al 2004 </a:t>
            </a:r>
          </a:p>
          <a:p>
            <a:pPr eaLnBrk="1" hangingPunct="1">
              <a:spcBef>
                <a:spcPct val="0"/>
              </a:spcBef>
              <a:buFontTx/>
              <a:buNone/>
            </a:pPr>
            <a:r>
              <a:rPr lang="nl-NL" altLang="nl-NL" sz="1400" i="1">
                <a:latin typeface="Arial" panose="020B0604020202020204" pitchFamily="34" charset="0"/>
              </a:rPr>
              <a:t>Ecol. Mon. </a:t>
            </a:r>
            <a:r>
              <a:rPr lang="nl-NL" altLang="nl-NL" sz="1400">
                <a:latin typeface="Arial" panose="020B0604020202020204" pitchFamily="34" charset="0"/>
              </a:rPr>
              <a:t>74: 135–157</a:t>
            </a:r>
          </a:p>
        </p:txBody>
      </p:sp>
      <p:pic>
        <p:nvPicPr>
          <p:cNvPr id="34824" name="Picture 8">
            <a:extLst>
              <a:ext uri="{FF2B5EF4-FFF2-40B4-BE49-F238E27FC236}">
                <a16:creationId xmlns:a16="http://schemas.microsoft.com/office/drawing/2014/main" id="{00A5261A-CDCD-5944-0826-23E149652B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1484313"/>
            <a:ext cx="2160587"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5" name="Text Box 9">
            <a:extLst>
              <a:ext uri="{FF2B5EF4-FFF2-40B4-BE49-F238E27FC236}">
                <a16:creationId xmlns:a16="http://schemas.microsoft.com/office/drawing/2014/main" id="{580F10FC-6AC5-1B4A-AF73-B0F8726A471A}"/>
              </a:ext>
            </a:extLst>
          </p:cNvPr>
          <p:cNvSpPr txBox="1">
            <a:spLocks noChangeArrowheads="1"/>
          </p:cNvSpPr>
          <p:nvPr/>
        </p:nvSpPr>
        <p:spPr bwMode="auto">
          <a:xfrm>
            <a:off x="900113" y="5589588"/>
            <a:ext cx="224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rPr>
              <a:t>organic compounds </a:t>
            </a:r>
          </a:p>
          <a:p>
            <a:pPr eaLnBrk="1" hangingPunct="1">
              <a:spcBef>
                <a:spcPct val="0"/>
              </a:spcBef>
              <a:buFontTx/>
              <a:buNone/>
            </a:pPr>
            <a:r>
              <a:rPr lang="en-US" altLang="nl-NL" sz="1800">
                <a:latin typeface="Arial" panose="020B0604020202020204" pitchFamily="34" charset="0"/>
              </a:rPr>
              <a:t>→ bacteria</a:t>
            </a:r>
          </a:p>
        </p:txBody>
      </p:sp>
      <p:sp>
        <p:nvSpPr>
          <p:cNvPr id="34826" name="Text Box 10">
            <a:extLst>
              <a:ext uri="{FF2B5EF4-FFF2-40B4-BE49-F238E27FC236}">
                <a16:creationId xmlns:a16="http://schemas.microsoft.com/office/drawing/2014/main" id="{B95BA6E4-0412-9054-73F4-64469A68249A}"/>
              </a:ext>
            </a:extLst>
          </p:cNvPr>
          <p:cNvSpPr txBox="1">
            <a:spLocks noChangeArrowheads="1"/>
          </p:cNvSpPr>
          <p:nvPr/>
        </p:nvSpPr>
        <p:spPr bwMode="auto">
          <a:xfrm>
            <a:off x="4635500" y="5589588"/>
            <a:ext cx="147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rPr>
              <a:t>zooplankton </a:t>
            </a:r>
          </a:p>
          <a:p>
            <a:pPr eaLnBrk="1" hangingPunct="1">
              <a:spcBef>
                <a:spcPct val="0"/>
              </a:spcBef>
              <a:buFontTx/>
              <a:buNone/>
            </a:pPr>
            <a:r>
              <a:rPr lang="en-US" altLang="nl-NL" sz="1800">
                <a:latin typeface="Arial" panose="020B0604020202020204" pitchFamily="34" charset="0"/>
              </a:rPr>
              <a:t>→ fish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7582618-E740-3816-D0E9-E1F9CE2993F8}"/>
              </a:ext>
            </a:extLst>
          </p:cNvPr>
          <p:cNvSpPr>
            <a:spLocks noGrp="1" noChangeArrowheads="1"/>
          </p:cNvSpPr>
          <p:nvPr>
            <p:ph type="title"/>
          </p:nvPr>
        </p:nvSpPr>
        <p:spPr/>
        <p:txBody>
          <a:bodyPr/>
          <a:lstStyle/>
          <a:p>
            <a:pPr eaLnBrk="1" hangingPunct="1"/>
            <a:r>
              <a:rPr lang="en-US" altLang="nl-NL" dirty="0">
                <a:solidFill>
                  <a:schemeClr val="accent1"/>
                </a:solidFill>
                <a:latin typeface="Arial" panose="020B0604020202020204" pitchFamily="34" charset="0"/>
              </a:rPr>
              <a:t>Type A acceleration</a:t>
            </a:r>
            <a:endParaRPr lang="nl-NL" altLang="nl-NL" sz="1800" dirty="0">
              <a:solidFill>
                <a:schemeClr val="accent1"/>
              </a:solidFill>
              <a:latin typeface="Arial" panose="020B0604020202020204" pitchFamily="34" charset="0"/>
            </a:endParaRPr>
          </a:p>
        </p:txBody>
      </p:sp>
      <p:sp>
        <p:nvSpPr>
          <p:cNvPr id="35843" name="Text Box 3">
            <a:extLst>
              <a:ext uri="{FF2B5EF4-FFF2-40B4-BE49-F238E27FC236}">
                <a16:creationId xmlns:a16="http://schemas.microsoft.com/office/drawing/2014/main" id="{2C07DB7A-039E-17EF-6258-FBCE16C93C61}"/>
              </a:ext>
            </a:extLst>
          </p:cNvPr>
          <p:cNvSpPr txBox="1">
            <a:spLocks noChangeArrowheads="1"/>
          </p:cNvSpPr>
          <p:nvPr/>
        </p:nvSpPr>
        <p:spPr bwMode="auto">
          <a:xfrm>
            <a:off x="1803400" y="1936750"/>
            <a:ext cx="686598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dirty="0">
                <a:latin typeface="+mj-lt"/>
              </a:rPr>
              <a:t>Def: increase of potential food intake during ontogeny, </a:t>
            </a:r>
          </a:p>
          <a:p>
            <a:pPr eaLnBrk="1" hangingPunct="1">
              <a:spcBef>
                <a:spcPct val="0"/>
              </a:spcBef>
              <a:buFontTx/>
              <a:buNone/>
            </a:pPr>
            <a:r>
              <a:rPr lang="en-US" altLang="nl-NL" sz="1800" dirty="0">
                <a:latin typeface="+mj-lt"/>
              </a:rPr>
              <a:t>       but no change in </a:t>
            </a:r>
            <a:r>
              <a:rPr lang="en-US" altLang="nl-NL" sz="1800" dirty="0" err="1">
                <a:latin typeface="+mj-lt"/>
              </a:rPr>
              <a:t>mobilisation</a:t>
            </a:r>
            <a:endParaRPr lang="en-US" altLang="nl-NL" sz="1800" dirty="0">
              <a:latin typeface="+mj-lt"/>
            </a:endParaRPr>
          </a:p>
          <a:p>
            <a:pPr eaLnBrk="1" hangingPunct="1">
              <a:spcBef>
                <a:spcPct val="0"/>
              </a:spcBef>
              <a:buFontTx/>
              <a:buNone/>
            </a:pPr>
            <a:endParaRPr lang="en-US" altLang="nl-NL" sz="1800" dirty="0">
              <a:latin typeface="+mj-lt"/>
            </a:endParaRPr>
          </a:p>
          <a:p>
            <a:pPr eaLnBrk="1" hangingPunct="1">
              <a:spcBef>
                <a:spcPct val="0"/>
              </a:spcBef>
              <a:buFontTx/>
              <a:buNone/>
            </a:pPr>
            <a:r>
              <a:rPr lang="en-US" altLang="nl-NL" sz="1800" dirty="0">
                <a:latin typeface="+mj-lt"/>
              </a:rPr>
              <a:t>Known examples concern sex </a:t>
            </a:r>
            <a:r>
              <a:rPr lang="en-US" altLang="nl-NL" sz="1800" dirty="0" err="1">
                <a:latin typeface="+mj-lt"/>
              </a:rPr>
              <a:t>dimorphy</a:t>
            </a:r>
            <a:endParaRPr lang="en-US" altLang="nl-NL" sz="1800" dirty="0">
              <a:latin typeface="+mj-lt"/>
            </a:endParaRPr>
          </a:p>
          <a:p>
            <a:pPr eaLnBrk="1" hangingPunct="1">
              <a:spcBef>
                <a:spcPct val="0"/>
              </a:spcBef>
              <a:buFontTx/>
              <a:buNone/>
            </a:pPr>
            <a:r>
              <a:rPr lang="en-US" altLang="nl-NL" sz="1800" dirty="0">
                <a:latin typeface="+mj-lt"/>
              </a:rPr>
              <a:t>Increase in reserve capacity</a:t>
            </a:r>
          </a:p>
          <a:p>
            <a:pPr eaLnBrk="1" hangingPunct="1">
              <a:spcBef>
                <a:spcPct val="0"/>
              </a:spcBef>
              <a:buFontTx/>
              <a:buNone/>
            </a:pPr>
            <a:endParaRPr lang="nl-NL" altLang="nl-NL" sz="1800" dirty="0">
              <a:latin typeface="+mj-lt"/>
            </a:endParaRPr>
          </a:p>
          <a:p>
            <a:pPr eaLnBrk="1" hangingPunct="1">
              <a:spcBef>
                <a:spcPct val="0"/>
              </a:spcBef>
              <a:buFontTx/>
              <a:buNone/>
            </a:pPr>
            <a:r>
              <a:rPr lang="nl-NL" altLang="nl-NL" sz="1800" dirty="0">
                <a:latin typeface="+mj-lt"/>
              </a:rPr>
              <a:t>Acceleration is </a:t>
            </a:r>
            <a:r>
              <a:rPr lang="nl-NL" altLang="nl-NL" sz="1800" dirty="0" err="1">
                <a:latin typeface="+mj-lt"/>
              </a:rPr>
              <a:t>confined</a:t>
            </a:r>
            <a:r>
              <a:rPr lang="nl-NL" altLang="nl-NL" sz="1800" dirty="0">
                <a:latin typeface="+mj-lt"/>
              </a:rPr>
              <a:t> </a:t>
            </a:r>
            <a:r>
              <a:rPr lang="nl-NL" altLang="nl-NL" sz="1800" dirty="0" err="1">
                <a:latin typeface="+mj-lt"/>
              </a:rPr>
              <a:t>to</a:t>
            </a:r>
            <a:r>
              <a:rPr lang="nl-NL" altLang="nl-NL" sz="1800" dirty="0">
                <a:latin typeface="+mj-lt"/>
              </a:rPr>
              <a:t> </a:t>
            </a:r>
            <a:r>
              <a:rPr lang="nl-NL" altLang="nl-NL" sz="1800" dirty="0" err="1">
                <a:latin typeface="+mj-lt"/>
              </a:rPr>
              <a:t>period</a:t>
            </a:r>
            <a:r>
              <a:rPr lang="nl-NL" altLang="nl-NL" sz="1800" dirty="0">
                <a:latin typeface="+mj-lt"/>
              </a:rPr>
              <a:t> </a:t>
            </a:r>
            <a:r>
              <a:rPr lang="nl-NL" altLang="nl-NL" sz="1800" dirty="0" err="1">
                <a:latin typeface="+mj-lt"/>
              </a:rPr>
              <a:t>bj</a:t>
            </a:r>
            <a:endParaRPr lang="nl-NL" altLang="nl-NL" sz="1800" dirty="0">
              <a:latin typeface="+mj-lt"/>
            </a:endParaRPr>
          </a:p>
          <a:p>
            <a:pPr eaLnBrk="1" hangingPunct="1">
              <a:spcBef>
                <a:spcPct val="0"/>
              </a:spcBef>
              <a:buFontTx/>
              <a:buNone/>
            </a:pPr>
            <a:endParaRPr lang="nl-NL" altLang="nl-NL" sz="1800" dirty="0">
              <a:latin typeface="+mj-lt"/>
            </a:endParaRPr>
          </a:p>
          <a:p>
            <a:pPr eaLnBrk="1" hangingPunct="1">
              <a:spcBef>
                <a:spcPct val="0"/>
              </a:spcBef>
              <a:buFontTx/>
              <a:buNone/>
            </a:pPr>
            <a:r>
              <a:rPr lang="nl-NL" altLang="nl-NL" sz="1800" dirty="0" err="1">
                <a:latin typeface="+mj-lt"/>
              </a:rPr>
              <a:t>Quantifier</a:t>
            </a:r>
            <a:r>
              <a:rPr lang="nl-NL" altLang="nl-NL" sz="1800" dirty="0">
                <a:latin typeface="+mj-lt"/>
              </a:rPr>
              <a:t>: </a:t>
            </a:r>
            <a:r>
              <a:rPr lang="en-US" sz="1800" dirty="0">
                <a:latin typeface="+mj-lt"/>
                <a:cs typeface="Calibri" panose="020F0502020204030204" pitchFamily="34" charset="0"/>
              </a:rPr>
              <a:t>acceleration factor </a:t>
            </a:r>
            <a:r>
              <a:rPr lang="en-US" sz="1800" dirty="0" err="1">
                <a:latin typeface="+mj-lt"/>
                <a:cs typeface="Calibri" panose="020F0502020204030204" pitchFamily="34" charset="0"/>
              </a:rPr>
              <a:t>s</a:t>
            </a:r>
            <a:r>
              <a:rPr lang="en-US" sz="1800" baseline="-25000" dirty="0" err="1">
                <a:latin typeface="+mj-lt"/>
                <a:cs typeface="Calibri" panose="020F0502020204030204" pitchFamily="34" charset="0"/>
              </a:rPr>
              <a:t>M</a:t>
            </a:r>
            <a:r>
              <a:rPr lang="en-US" sz="1800" dirty="0">
                <a:latin typeface="+mj-lt"/>
                <a:cs typeface="Calibri" panose="020F0502020204030204" pitchFamily="34" charset="0"/>
              </a:rPr>
              <a:t> = </a:t>
            </a:r>
            <a:r>
              <a:rPr lang="en-US" sz="1800" dirty="0" err="1">
                <a:latin typeface="+mj-lt"/>
                <a:cs typeface="Calibri" panose="020F0502020204030204" pitchFamily="34" charset="0"/>
              </a:rPr>
              <a:t>l</a:t>
            </a:r>
            <a:r>
              <a:rPr lang="en-US" sz="1800" baseline="-25000" dirty="0" err="1">
                <a:latin typeface="+mj-lt"/>
                <a:cs typeface="Calibri" panose="020F0502020204030204" pitchFamily="34" charset="0"/>
              </a:rPr>
              <a:t>j</a:t>
            </a:r>
            <a:r>
              <a:rPr lang="en-US" sz="1800" dirty="0">
                <a:latin typeface="+mj-lt"/>
                <a:cs typeface="Calibri" panose="020F0502020204030204" pitchFamily="34" charset="0"/>
              </a:rPr>
              <a:t>/</a:t>
            </a:r>
            <a:r>
              <a:rPr lang="en-US" sz="1800" dirty="0" err="1">
                <a:latin typeface="+mj-lt"/>
                <a:cs typeface="Calibri" panose="020F0502020204030204" pitchFamily="34" charset="0"/>
              </a:rPr>
              <a:t>l</a:t>
            </a:r>
            <a:r>
              <a:rPr lang="en-US" sz="1800" baseline="-25000" dirty="0" err="1">
                <a:latin typeface="+mj-lt"/>
                <a:cs typeface="Calibri" panose="020F0502020204030204" pitchFamily="34" charset="0"/>
              </a:rPr>
              <a:t>b</a:t>
            </a:r>
            <a:endParaRPr lang="en-US" sz="1800" baseline="-25000" dirty="0">
              <a:latin typeface="+mj-lt"/>
              <a:cs typeface="Calibri" panose="020F0502020204030204" pitchFamily="34" charset="0"/>
            </a:endParaRPr>
          </a:p>
          <a:p>
            <a:pPr eaLnBrk="1" hangingPunct="1">
              <a:spcBef>
                <a:spcPct val="0"/>
              </a:spcBef>
              <a:buFontTx/>
              <a:buNone/>
            </a:pPr>
            <a:endParaRPr lang="en-US" altLang="nl-NL" sz="1800" dirty="0">
              <a:latin typeface="+mj-lt"/>
              <a:cs typeface="Calibri" panose="020F0502020204030204" pitchFamily="34" charset="0"/>
            </a:endParaRPr>
          </a:p>
          <a:p>
            <a:pPr eaLnBrk="1" hangingPunct="1">
              <a:spcBef>
                <a:spcPct val="0"/>
              </a:spcBef>
              <a:buFontTx/>
              <a:buNone/>
            </a:pPr>
            <a:r>
              <a:rPr lang="en-US" altLang="nl-NL" sz="1800" dirty="0">
                <a:latin typeface="+mj-lt"/>
                <a:cs typeface="Calibri" panose="020F0502020204030204" pitchFamily="34" charset="0"/>
              </a:rPr>
              <a:t>Siblings can be born equal, visit areas of different food availability</a:t>
            </a:r>
          </a:p>
          <a:p>
            <a:pPr eaLnBrk="1" hangingPunct="1">
              <a:spcBef>
                <a:spcPct val="0"/>
              </a:spcBef>
              <a:buFontTx/>
              <a:buNone/>
            </a:pPr>
            <a:r>
              <a:rPr lang="en-US" altLang="nl-NL" sz="1800" dirty="0">
                <a:latin typeface="+mj-lt"/>
                <a:cs typeface="Calibri" panose="020F0502020204030204" pitchFamily="34" charset="0"/>
              </a:rPr>
              <a:t>and remain unequal for the rest of their lives.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5DDD4AF-8DCA-E916-C43A-CE4B21440408}"/>
              </a:ext>
            </a:extLst>
          </p:cNvPr>
          <p:cNvSpPr>
            <a:spLocks noGrp="1" noChangeArrowheads="1"/>
          </p:cNvSpPr>
          <p:nvPr>
            <p:ph type="title"/>
          </p:nvPr>
        </p:nvSpPr>
        <p:spPr/>
        <p:txBody>
          <a:bodyPr/>
          <a:lstStyle/>
          <a:p>
            <a:pPr eaLnBrk="1" hangingPunct="1"/>
            <a:r>
              <a:rPr lang="en-US" altLang="nl-NL" dirty="0">
                <a:solidFill>
                  <a:schemeClr val="accent1"/>
                </a:solidFill>
                <a:latin typeface="Arial" panose="020B0604020202020204" pitchFamily="34" charset="0"/>
              </a:rPr>
              <a:t>Type A acceleration</a:t>
            </a:r>
            <a:endParaRPr lang="nl-NL" altLang="nl-NL" sz="1800" dirty="0">
              <a:solidFill>
                <a:schemeClr val="accent1"/>
              </a:solidFill>
              <a:latin typeface="Arial" panose="020B0604020202020204" pitchFamily="34" charset="0"/>
            </a:endParaRPr>
          </a:p>
        </p:txBody>
      </p:sp>
      <p:pic>
        <p:nvPicPr>
          <p:cNvPr id="36867" name="Picture 3" descr="mirounga_tL">
            <a:extLst>
              <a:ext uri="{FF2B5EF4-FFF2-40B4-BE49-F238E27FC236}">
                <a16:creationId xmlns:a16="http://schemas.microsoft.com/office/drawing/2014/main" id="{AF7BDD7A-2BA7-0A6A-E7A4-0F66273CF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557338"/>
            <a:ext cx="457200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Doryteuthis_tL">
            <a:extLst>
              <a:ext uri="{FF2B5EF4-FFF2-40B4-BE49-F238E27FC236}">
                <a16:creationId xmlns:a16="http://schemas.microsoft.com/office/drawing/2014/main" id="{B1BDA3C6-44FE-9BCA-9EA3-A7EE55EEED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557338"/>
            <a:ext cx="44640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a:extLst>
              <a:ext uri="{FF2B5EF4-FFF2-40B4-BE49-F238E27FC236}">
                <a16:creationId xmlns:a16="http://schemas.microsoft.com/office/drawing/2014/main" id="{A5F029CA-4E3B-CD21-D303-D7649565760E}"/>
              </a:ext>
            </a:extLst>
          </p:cNvPr>
          <p:cNvSpPr txBox="1">
            <a:spLocks noChangeArrowheads="1"/>
          </p:cNvSpPr>
          <p:nvPr/>
        </p:nvSpPr>
        <p:spPr bwMode="auto">
          <a:xfrm>
            <a:off x="2319338" y="3775075"/>
            <a:ext cx="18097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400" i="1">
                <a:latin typeface="Arial" panose="020B0604020202020204" pitchFamily="34" charset="0"/>
              </a:rPr>
              <a:t>Doryteuthis pealei</a:t>
            </a:r>
            <a:r>
              <a:rPr lang="en-US" altLang="nl-NL" sz="1400">
                <a:latin typeface="Arial" panose="020B0604020202020204" pitchFamily="34" charset="0"/>
              </a:rPr>
              <a:t> </a:t>
            </a:r>
          </a:p>
          <a:p>
            <a:pPr eaLnBrk="1" hangingPunct="1">
              <a:spcBef>
                <a:spcPct val="0"/>
              </a:spcBef>
              <a:buFontTx/>
              <a:buNone/>
            </a:pPr>
            <a:r>
              <a:rPr lang="en-US" altLang="nl-NL" sz="1400">
                <a:latin typeface="Arial" panose="020B0604020202020204" pitchFamily="34" charset="0"/>
              </a:rPr>
              <a:t>longfin inshore squid</a:t>
            </a:r>
            <a:endParaRPr lang="nl-NL" altLang="nl-NL" sz="1400">
              <a:latin typeface="Arial" panose="020B0604020202020204" pitchFamily="34" charset="0"/>
            </a:endParaRPr>
          </a:p>
        </p:txBody>
      </p:sp>
      <p:pic>
        <p:nvPicPr>
          <p:cNvPr id="36870" name="Picture 6" descr="tmp">
            <a:extLst>
              <a:ext uri="{FF2B5EF4-FFF2-40B4-BE49-F238E27FC236}">
                <a16:creationId xmlns:a16="http://schemas.microsoft.com/office/drawing/2014/main" id="{2C7F6945-160D-3652-E72B-108CA96989E6}"/>
              </a:ext>
            </a:extLst>
          </p:cNvPr>
          <p:cNvPicPr>
            <a:picLocks noChangeAspect="1" noChangeArrowheads="1"/>
          </p:cNvPicPr>
          <p:nvPr>
            <p:custDataLst>
              <p:tags r:id="rId1"/>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675" y="5300663"/>
            <a:ext cx="3095625"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1" name="Text Box 7">
            <a:extLst>
              <a:ext uri="{FF2B5EF4-FFF2-40B4-BE49-F238E27FC236}">
                <a16:creationId xmlns:a16="http://schemas.microsoft.com/office/drawing/2014/main" id="{633B996A-A838-C2BA-EF11-1CB14B3C6477}"/>
              </a:ext>
            </a:extLst>
          </p:cNvPr>
          <p:cNvSpPr txBox="1">
            <a:spLocks noChangeArrowheads="1"/>
          </p:cNvSpPr>
          <p:nvPr/>
        </p:nvSpPr>
        <p:spPr bwMode="auto">
          <a:xfrm>
            <a:off x="6659563" y="3703638"/>
            <a:ext cx="19764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i="1">
                <a:latin typeface="Arial" panose="020B0604020202020204" pitchFamily="34" charset="0"/>
              </a:rPr>
              <a:t>Mirounga leonina</a:t>
            </a:r>
          </a:p>
          <a:p>
            <a:pPr eaLnBrk="1" hangingPunct="1">
              <a:spcBef>
                <a:spcPct val="0"/>
              </a:spcBef>
              <a:buFontTx/>
              <a:buNone/>
            </a:pPr>
            <a:r>
              <a:rPr lang="nl-NL" altLang="nl-NL" sz="1400">
                <a:latin typeface="Arial" panose="020B0604020202020204" pitchFamily="34" charset="0"/>
              </a:rPr>
              <a:t>southern elephant seal</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MPWIDTH" val="3100"/>
  <p:tag name="BMPHEIGHT" val="1191"/>
  <p:tag name="SOURCE" val="\documentclass{slides}&#10;\pagestyle{empty}&#10;\usepackage{color,bm}&#10;\begin{document}&#10;  {\Large Incubation time}\\&#10;  \begin{tabular}{lll}&#10;  temperature  &amp; measured  &amp; predicted\\ &#10;  ($^\circ$C) &amp; (d) &amp; (d)\\&#10;  \hline&#10;  22 &amp;    10.71  &amp;  11.14 \\&#10;  18 &amp;    18.54  &amp;  17.35 \\&#10;  15 &amp;    26.75  &amp;  25.83 \\&#10;  \hline&#10;  \end{tabular}\end{document} &#10;"/>
  <p:tag name="TRANSPARENT" val="True"/>
</p:tagLst>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1456</Words>
  <Application>Microsoft Office PowerPoint</Application>
  <PresentationFormat>On-screen Show (4:3)</PresentationFormat>
  <Paragraphs>337</Paragraphs>
  <Slides>22</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Acelleration  and its evolution</vt:lpstr>
      <vt:lpstr>Metabolic acceleration</vt:lpstr>
      <vt:lpstr>Type R acceleration</vt:lpstr>
      <vt:lpstr>Type R acceleration</vt:lpstr>
      <vt:lpstr>Type R acceleration</vt:lpstr>
      <vt:lpstr>Type X acceleration</vt:lpstr>
      <vt:lpstr>Type X acceleration</vt:lpstr>
      <vt:lpstr>Type A acceleration</vt:lpstr>
      <vt:lpstr>Type A acceleration</vt:lpstr>
      <vt:lpstr>Type M acceleration</vt:lpstr>
      <vt:lpstr>Recognize M acceleration by upcurving of L(t) at constant food</vt:lpstr>
      <vt:lpstr>PowerPoint Presentation</vt:lpstr>
      <vt:lpstr>PowerPoint Presentation</vt:lpstr>
      <vt:lpstr>Mixtures of changes in shape</vt:lpstr>
      <vt:lpstr>PowerPoint Presentation</vt:lpstr>
      <vt:lpstr>PowerPoint Presentation</vt:lpstr>
      <vt:lpstr>PowerPoint Presentation</vt:lpstr>
      <vt:lpstr>PowerPoint Presentation</vt:lpstr>
      <vt:lpstr>Type T acceleration</vt:lpstr>
      <vt:lpstr>Type T acceleration</vt:lpstr>
      <vt:lpstr>PowerPoint Presentation</vt:lpstr>
      <vt:lpstr>Final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Acceleration and its evolution</dc:title>
  <dc:creator>Bas Kooijman</dc:creator>
  <cp:lastModifiedBy>Bas Kooijman</cp:lastModifiedBy>
  <cp:revision>17</cp:revision>
  <dcterms:created xsi:type="dcterms:W3CDTF">2023-03-12T15:46:38Z</dcterms:created>
  <dcterms:modified xsi:type="dcterms:W3CDTF">2023-04-22T07:31:26Z</dcterms:modified>
</cp:coreProperties>
</file>