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449" r:id="rId3"/>
    <p:sldId id="456" r:id="rId4"/>
    <p:sldId id="275" r:id="rId5"/>
    <p:sldId id="358" r:id="rId6"/>
    <p:sldId id="457" r:id="rId7"/>
    <p:sldId id="459" r:id="rId8"/>
    <p:sldId id="268" r:id="rId9"/>
    <p:sldId id="269" r:id="rId10"/>
    <p:sldId id="274" r:id="rId11"/>
    <p:sldId id="451" r:id="rId12"/>
    <p:sldId id="356" r:id="rId13"/>
    <p:sldId id="367" r:id="rId14"/>
    <p:sldId id="463" r:id="rId15"/>
    <p:sldId id="450" r:id="rId16"/>
    <p:sldId id="452" r:id="rId17"/>
    <p:sldId id="372" r:id="rId18"/>
    <p:sldId id="363" r:id="rId19"/>
    <p:sldId id="462" r:id="rId20"/>
    <p:sldId id="347" r:id="rId21"/>
    <p:sldId id="469" r:id="rId22"/>
    <p:sldId id="468" r:id="rId23"/>
    <p:sldId id="466" r:id="rId24"/>
    <p:sldId id="465" r:id="rId25"/>
    <p:sldId id="364" r:id="rId26"/>
    <p:sldId id="348" r:id="rId27"/>
    <p:sldId id="448" r:id="rId28"/>
    <p:sldId id="350" r:id="rId29"/>
    <p:sldId id="349" r:id="rId30"/>
    <p:sldId id="341" r:id="rId31"/>
    <p:sldId id="365" r:id="rId32"/>
    <p:sldId id="455" r:id="rId33"/>
    <p:sldId id="464" r:id="rId34"/>
    <p:sldId id="467" r:id="rId35"/>
    <p:sldId id="458" r:id="rId36"/>
    <p:sldId id="260" r:id="rId3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UmnmuBEHSar8bQdhJHAYZGsBR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physical co-variation rules realistically predict how some 35 species-traits depend on ultimate body mass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11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waste-to-hurry pattern complements the physical co-variation rules in the explanation of </a:t>
            </a:r>
            <a:r>
              <a:rPr lang="en-US" dirty="0" err="1"/>
              <a:t>Kleiber’s</a:t>
            </a:r>
            <a:r>
              <a:rPr lang="en-US" dirty="0"/>
              <a:t> law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240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A1BDB473-FD84-6F70-9CBE-15E68A1741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01755C-2155-477A-8E07-007E0DC40403}" type="slidenum">
              <a:rPr lang="en-US" altLang="nl-NL"/>
              <a:pPr eaLnBrk="1" hangingPunct="1">
                <a:spcBef>
                  <a:spcPct val="0"/>
                </a:spcBef>
              </a:pPr>
              <a:t>12</a:t>
            </a:fld>
            <a:endParaRPr lang="en-US" altLang="nl-NL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A1F00A92-6746-57BC-EDE5-DCCA54026A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590948F7-5316-ACB2-52A2-782D70275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Some small-bodied planktivores have very high somatic maintenance costs.</a:t>
            </a:r>
          </a:p>
          <a:p>
            <a:pPr eaLnBrk="1" hangingPunct="1"/>
            <a:r>
              <a:rPr lang="en-US" altLang="nl-NL"/>
              <a:t>DEB theory suggests that they waste energy for the purpose of remaining small, growing fast and responding fast with population numbers to temporal food abundance.</a:t>
            </a:r>
            <a:endParaRPr lang="nl-NL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5197C4A4-2338-BB5D-BC3E-E0BCA6AC1F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4BC9F7-B595-4ECA-BC98-06B108C96092}" type="slidenum">
              <a:rPr lang="en-US" altLang="nl-NL"/>
              <a:pPr eaLnBrk="1" hangingPunct="1">
                <a:spcBef>
                  <a:spcPct val="0"/>
                </a:spcBef>
              </a:pPr>
              <a:t>13</a:t>
            </a:fld>
            <a:endParaRPr lang="en-US" altLang="nl-NL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D9A07C4D-C6CD-3AAF-1653-E701C8D2E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DC36C536-BC6E-7B39-2568-7EA4100ED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 dirty="0"/>
              <a:t>Waste-to-hurry is the hypothesis that species increase specific assimilation and somatic maintenance for the purpose of boosting growth and reproduction, </a:t>
            </a:r>
          </a:p>
          <a:p>
            <a:pPr eaLnBrk="1" hangingPunct="1"/>
            <a:r>
              <a:rPr lang="en-US" altLang="nl-NL" dirty="0"/>
              <a:t>    such that max body size remains small. This strategy is possible because of the kappa-rule.</a:t>
            </a:r>
          </a:p>
          <a:p>
            <a:pPr eaLnBrk="1" hangingPunct="1"/>
            <a:r>
              <a:rPr lang="en-US" altLang="nl-NL" dirty="0"/>
              <a:t>Fast growth and reproduction is only possible if specific assimilation is large.</a:t>
            </a:r>
          </a:p>
          <a:p>
            <a:pPr eaLnBrk="1" hangingPunct="1"/>
            <a:r>
              <a:rPr lang="en-US" altLang="nl-NL" dirty="0"/>
              <a:t>If species would increase specific assimilation only, they grow to a large size and have a long life cycle.</a:t>
            </a:r>
          </a:p>
          <a:p>
            <a:pPr eaLnBrk="1" hangingPunct="1"/>
            <a:r>
              <a:rPr lang="en-US" altLang="nl-NL" dirty="0"/>
              <a:t>      Not fit for profiting from temporary resources.</a:t>
            </a:r>
            <a:endParaRPr lang="nl-NL" altLang="nl-N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of waste to hurry in the </a:t>
            </a:r>
            <a:r>
              <a:rPr lang="en-US" dirty="0" err="1"/>
              <a:t>Cyprinodontiformes</a:t>
            </a:r>
            <a:r>
              <a:rPr lang="en-US" dirty="0"/>
              <a:t> is not clear for reproductive output, but it is for boosting growth </a:t>
            </a:r>
            <a:r>
              <a:rPr lang="en-US"/>
              <a:t>and decreasing life span.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065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99AD1AD-0EEC-BC74-60A2-7CEC31CAE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5D4399-2C3B-462C-94A5-8A1BA30F9DE1}" type="slidenum">
              <a:rPr lang="en-US" altLang="nl-NL"/>
              <a:pPr eaLnBrk="1" hangingPunct="1">
                <a:spcBef>
                  <a:spcPct val="0"/>
                </a:spcBef>
              </a:pPr>
              <a:t>16</a:t>
            </a:fld>
            <a:endParaRPr lang="en-US" altLang="nl-NL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5DC9982-8F86-F3A5-59B8-9C8B49401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BE027EA-1600-FF6F-A721-1F8486E8B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Species can be ranked in the gradient from supply to demand systems as stages in the evolution toward a high level of homeostasis.</a:t>
            </a:r>
          </a:p>
          <a:p>
            <a:pPr eaLnBrk="1" hangingPunct="1"/>
            <a:r>
              <a:rPr lang="en-US" altLang="nl-NL"/>
              <a:t>Extreme supply or demand systems don’t exist, all species represent a mixture of these extremes.</a:t>
            </a:r>
          </a:p>
          <a:p>
            <a:pPr eaLnBrk="1" hangingPunct="1"/>
            <a:r>
              <a:rPr lang="en-US" altLang="nl-NL"/>
              <a:t>Plants come close to the supply-end of the spectrum and can adapt their metabolism to the local environment relatively well.</a:t>
            </a:r>
          </a:p>
          <a:p>
            <a:pPr eaLnBrk="1" hangingPunct="1"/>
            <a:r>
              <a:rPr lang="en-US" altLang="nl-NL"/>
              <a:t>Demand systems adapt their metabolism much less and compensate that by a high level of behavioural flexibility.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characterizing property of demand systems is that the use of resources (growth, reproduction) is `pre-programmed’, which causes a  particular need for food and growth curves that are given functions of age. </a:t>
            </a: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6297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99AD1AD-0EEC-BC74-60A2-7CEC31CAE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5D4399-2C3B-462C-94A5-8A1BA30F9DE1}" type="slidenum">
              <a:rPr lang="en-US" altLang="nl-NL"/>
              <a:pPr eaLnBrk="1" hangingPunct="1">
                <a:spcBef>
                  <a:spcPct val="0"/>
                </a:spcBef>
              </a:pPr>
              <a:t>17</a:t>
            </a:fld>
            <a:endParaRPr lang="en-US" altLang="nl-NL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5DC9982-8F86-F3A5-59B8-9C8B49401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BE027EA-1600-FF6F-A721-1F8486E8B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Species can be ranked in the gradient from supply to demand systems as stages in the evolution toward a high level of homeostasis.</a:t>
            </a:r>
          </a:p>
          <a:p>
            <a:pPr eaLnBrk="1" hangingPunct="1"/>
            <a:r>
              <a:rPr lang="en-US" altLang="nl-NL"/>
              <a:t>Extreme supply or demand systems don’t exist, all species represent a mixture of these extremes.</a:t>
            </a:r>
          </a:p>
          <a:p>
            <a:pPr eaLnBrk="1" hangingPunct="1"/>
            <a:r>
              <a:rPr lang="en-US" altLang="nl-NL"/>
              <a:t>Plants come close to the supply-end of the spectrum and can adapt their metabolism to the local environment relatively well.</a:t>
            </a:r>
          </a:p>
          <a:p>
            <a:pPr eaLnBrk="1" hangingPunct="1"/>
            <a:r>
              <a:rPr lang="en-US" altLang="nl-NL"/>
              <a:t>Demand systems adapt their metabolism much less and compensate that by a high level of behavioural flexibility.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characterizing property of demand systems is that the use of resources (growth, reproduction) is `pre-programmed’, which causes a  particular need for food and growth curves that are given functions of age. </a:t>
            </a:r>
            <a:endParaRPr lang="nl-NL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F766917-4B28-3AFB-0C3E-F73753703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B353F-47CD-4BA0-99C3-6513A7DFF764}" type="slidenum">
              <a:rPr lang="en-GB" altLang="en-NL"/>
              <a:pPr/>
              <a:t>27</a:t>
            </a:fld>
            <a:endParaRPr lang="en-GB" altLang="en-NL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C883A79C-59AF-1465-9006-8CCD0006D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5A68D249-25BE-1CC7-2E52-4F10AE878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NL"/>
              <a:t>Most bird-families are either altricial or precocial, but the 3-species family of finfoots (</a:t>
            </a:r>
            <a:r>
              <a:rPr lang="nl-NL" altLang="en-NL"/>
              <a:t>Heliornithidae) </a:t>
            </a:r>
            <a:r>
              <a:rPr lang="en-US" altLang="en-NL"/>
              <a:t>have both.</a:t>
            </a:r>
          </a:p>
          <a:p>
            <a:r>
              <a:rPr lang="en-US" altLang="en-NL"/>
              <a:t>This illustrates the evolutionary adaptability of the trait.</a:t>
            </a:r>
          </a:p>
          <a:p>
            <a:r>
              <a:rPr lang="en-US" altLang="en-NL"/>
              <a:t>African and Asian finfoots are precocial, but American finfoots (</a:t>
            </a:r>
            <a:r>
              <a:rPr lang="nl-NL" altLang="en-NL"/>
              <a:t>also called sungrebes)</a:t>
            </a:r>
            <a:r>
              <a:rPr lang="en-US" altLang="en-NL"/>
              <a:t> are born altricial, blind without feathers. </a:t>
            </a:r>
          </a:p>
          <a:p>
            <a:endParaRPr lang="en-US" altLang="en-NL"/>
          </a:p>
          <a:p>
            <a:r>
              <a:rPr lang="en-US" altLang="en-NL"/>
              <a:t>The male sungrebe (lower left) has a pouch under each wing, in which he can carry the young, even in flight; they typically have 3 or 4 young. </a:t>
            </a:r>
          </a:p>
          <a:p>
            <a:r>
              <a:rPr lang="en-US" altLang="en-NL"/>
              <a:t>Sungrebes have an very short incubation time for their size (130 g) of 10 – 11 days; both sexes share breeding in a nest in the vegetation above water.</a:t>
            </a:r>
          </a:p>
          <a:p>
            <a:r>
              <a:rPr lang="en-US" altLang="en-NL"/>
              <a:t>The eggs are 28 </a:t>
            </a:r>
            <a:r>
              <a:rPr lang="en-US" altLang="en-NL">
                <a:sym typeface="Symbol" panose="05050102010706020507" pitchFamily="18" charset="2"/>
              </a:rPr>
              <a:t> 20 mm, so they weigh about 6 g.</a:t>
            </a:r>
          </a:p>
          <a:p>
            <a:r>
              <a:rPr lang="en-US" altLang="en-NL"/>
              <a:t> </a:t>
            </a:r>
          </a:p>
          <a:p>
            <a:r>
              <a:rPr lang="en-US" altLang="en-NL"/>
              <a:t>In African finfoots (338 – 879 g) only the females breeds her 2 eggs; the young leave the nest after a few days.</a:t>
            </a:r>
          </a:p>
          <a:p>
            <a:endParaRPr lang="en-US" altLang="en-NL"/>
          </a:p>
          <a:p>
            <a:r>
              <a:rPr lang="en-US" altLang="en-NL"/>
              <a:t>Finfoots resemble grebes and can also dive very well, but don’t do that for collecting food, which is a variety of insects, spiders, molluscs, fish, frogs etc.</a:t>
            </a:r>
            <a:endParaRPr lang="nl-NL" altLang="en-NL"/>
          </a:p>
        </p:txBody>
      </p:sp>
    </p:spTree>
    <p:extLst>
      <p:ext uri="{BB962C8B-B14F-4D97-AF65-F5344CB8AC3E}">
        <p14:creationId xmlns:p14="http://schemas.microsoft.com/office/powerpoint/2010/main" val="2606643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A848C53-2941-0931-A0F3-B96AB6C7F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A796DA-32F2-4FA5-A0E6-EE56825B71BC}" type="slidenum">
              <a:rPr lang="en-US" altLang="nl-NL"/>
              <a:pPr eaLnBrk="1" hangingPunct="1">
                <a:spcBef>
                  <a:spcPct val="0"/>
                </a:spcBef>
              </a:pPr>
              <a:t>30</a:t>
            </a:fld>
            <a:endParaRPr lang="en-US" altLang="nl-NL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51D8EE9-61A7-0D05-2FA4-73C75D0C7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BC624B1-FCDF-70C7-C0B7-7461A32B7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The word mammal refers to breast feeding of neonates, a metabolic feature that was invented right at their origin.</a:t>
            </a:r>
          </a:p>
          <a:p>
            <a:pPr eaLnBrk="1" hangingPunct="1"/>
            <a:r>
              <a:rPr lang="en-US" altLang="nl-NL"/>
              <a:t>The transition from egg to foetal development is a rather recent invention; the platypus still sports the combination of egg production and milk-feeding.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Young individuals, which grow fast, differ in their metabolic needs from fully-grown individuals (they require much more protein to make structure)</a:t>
            </a:r>
          </a:p>
          <a:p>
            <a:pPr eaLnBrk="1" hangingPunct="1"/>
            <a:r>
              <a:rPr lang="en-US" altLang="nl-NL"/>
              <a:t>Milk feeding is an adaptation to match the different in metabolic needs of the baby, compared to the juvenile.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ability to synthesize lactase, the enzyme that digests lactose, goes lost in humans who don’t use lactose for some time;</a:t>
            </a:r>
          </a:p>
          <a:p>
            <a:pPr eaLnBrk="1" hangingPunct="1"/>
            <a:r>
              <a:rPr lang="en-US" altLang="nl-NL"/>
              <a:t>this typically coincided with weaning in the past.</a:t>
            </a:r>
          </a:p>
          <a:p>
            <a:pPr eaLnBrk="1" hangingPunct="1"/>
            <a:endParaRPr lang="en-US" altLang="nl-NL"/>
          </a:p>
          <a:p>
            <a:pPr eaLnBrk="1" hangingPunct="1"/>
            <a:endParaRPr lang="nl-NL" altLang="nl-NL"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30F5C1FC-0253-4FF7-809A-4A98B9E223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CC95F5-17E6-482A-94F8-A2B09E4DDE22}" type="slidenum">
              <a:rPr lang="en-US" altLang="nl-NL"/>
              <a:pPr eaLnBrk="1" hangingPunct="1">
                <a:spcBef>
                  <a:spcPct val="0"/>
                </a:spcBef>
              </a:pPr>
              <a:t>31</a:t>
            </a:fld>
            <a:endParaRPr lang="en-US" altLang="nl-NL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875FA0-7613-23AD-0297-2BDBB0A82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5B2ADC5-5736-BAC8-35F0-A59D0A98E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/>
              <a:t>The word mammal refers to breast feeding of neonates, a metabolic feature that was invented right at their origin.</a:t>
            </a:r>
          </a:p>
          <a:p>
            <a:pPr eaLnBrk="1" hangingPunct="1"/>
            <a:r>
              <a:rPr lang="en-US" altLang="nl-NL"/>
              <a:t>The transition from egg to foetal development is a rather recent invention; the platypus still sports the combination of egg production and milk-feeding.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Young individuals, which grow fast, differ in their metabolic needs from fully-grown individuals (they require much more protein to make structure)</a:t>
            </a:r>
          </a:p>
          <a:p>
            <a:pPr eaLnBrk="1" hangingPunct="1"/>
            <a:r>
              <a:rPr lang="en-US" altLang="nl-NL"/>
              <a:t>Milk feeding is an adaptation to match the different in metabolic needs of the baby, compared to the juvenile.</a:t>
            </a:r>
          </a:p>
          <a:p>
            <a:pPr eaLnBrk="1" hangingPunct="1"/>
            <a:endParaRPr lang="en-US" altLang="nl-NL"/>
          </a:p>
          <a:p>
            <a:pPr eaLnBrk="1" hangingPunct="1"/>
            <a:r>
              <a:rPr lang="en-US" altLang="nl-NL"/>
              <a:t>The ability to synthesize lactase, the enzyme that digests lactose, goes lost in humans who don’t use lactose for some time;</a:t>
            </a:r>
          </a:p>
          <a:p>
            <a:pPr eaLnBrk="1" hangingPunct="1"/>
            <a:r>
              <a:rPr lang="en-US" altLang="nl-NL"/>
              <a:t>this typically coincided with weaning in the past.</a:t>
            </a:r>
          </a:p>
          <a:p>
            <a:pPr eaLnBrk="1" hangingPunct="1"/>
            <a:endParaRPr lang="en-US" altLang="nl-NL"/>
          </a:p>
          <a:p>
            <a:pPr eaLnBrk="1" hangingPunct="1"/>
            <a:endParaRPr lang="nl-NL" altLang="nl-NL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classic r-K pattern, fits in as a mixture of the physical co-variation rules and the altricial-precocial spectra, </a:t>
            </a:r>
          </a:p>
          <a:p>
            <a:r>
              <a:rPr lang="en-US" dirty="0"/>
              <a:t>but these two pattern have a lot more implications.</a:t>
            </a:r>
          </a:p>
          <a:p>
            <a:endParaRPr lang="en-US" dirty="0"/>
          </a:p>
          <a:p>
            <a:r>
              <a:rPr lang="en-US" dirty="0"/>
              <a:t>For other relationships see poster</a:t>
            </a:r>
          </a:p>
          <a:p>
            <a:r>
              <a:rPr lang="en-US" dirty="0"/>
              <a:t>Life-time cumulated reproductive mass tends to equal ultimate mass</a:t>
            </a:r>
          </a:p>
          <a:p>
            <a:r>
              <a:rPr lang="en-US" dirty="0"/>
              <a:t>Life span is proportional to ultimate specific respiration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911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Libraries full of papers on explanations of </a:t>
            </a:r>
            <a:r>
              <a:rPr lang="en-US" dirty="0" err="1"/>
              <a:t>Kleiber’s</a:t>
            </a:r>
            <a:r>
              <a:rPr lang="en-US" dirty="0"/>
              <a:t> law have been written.</a:t>
            </a:r>
          </a:p>
          <a:p>
            <a:r>
              <a:rPr lang="en-US" dirty="0"/>
              <a:t>These are three compelling reasons why these attempts are not successful.</a:t>
            </a:r>
          </a:p>
          <a:p>
            <a:endParaRPr lang="en-US" dirty="0"/>
          </a:p>
          <a:p>
            <a:r>
              <a:rPr lang="en-US" dirty="0"/>
              <a:t>The point that respiration is not a predictor for other traits will be illustrated later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9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physical co-variation rules are based on a single simple assumption: intensive pars are equal</a:t>
            </a:r>
          </a:p>
          <a:p>
            <a:r>
              <a:rPr lang="en-US" dirty="0"/>
              <a:t>The classification of parameters in intensive or extensive is only based on their physical interpretation, not on their numerical </a:t>
            </a:r>
            <a:r>
              <a:rPr lang="en-US" dirty="0" err="1"/>
              <a:t>behaviour</a:t>
            </a:r>
            <a:r>
              <a:rPr lang="en-US" dirty="0"/>
              <a:t>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26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3BA9B45D-79B2-2B90-52CE-44C153485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70A998-0A2D-4AB0-862F-B7818906206F}" type="slidenum">
              <a:rPr lang="en-US" altLang="nl-NL"/>
              <a:pPr eaLnBrk="1" hangingPunct="1">
                <a:spcBef>
                  <a:spcPct val="0"/>
                </a:spcBef>
              </a:pPr>
              <a:t>5</a:t>
            </a:fld>
            <a:endParaRPr lang="en-US" altLang="nl-NL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CB5CA31E-01EA-6F60-97E8-4621BDF09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FCEC0291-89B1-2BEF-CF90-7898AD606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NL" dirty="0"/>
              <a:t>The zoom factor when the </a:t>
            </a:r>
            <a:r>
              <a:rPr lang="en-US" altLang="nl-NL" dirty="0" err="1"/>
              <a:t>add_my_pet</a:t>
            </a:r>
            <a:r>
              <a:rPr lang="en-US" altLang="nl-NL" dirty="0"/>
              <a:t> collection had 109 species at 2012/01/31</a:t>
            </a:r>
          </a:p>
          <a:p>
            <a:pPr eaLnBrk="1" hangingPunct="1"/>
            <a:endParaRPr lang="en-US" altLang="nl-NL" dirty="0"/>
          </a:p>
          <a:p>
            <a:pPr eaLnBrk="1" hangingPunct="1"/>
            <a:r>
              <a:rPr lang="en-US" altLang="nl-NL" dirty="0"/>
              <a:t>The ratio of the largest over de smallest zoom factor is 1e5, for weights it is 2.3e15.</a:t>
            </a:r>
          </a:p>
          <a:p>
            <a:pPr eaLnBrk="1" hangingPunct="1"/>
            <a:endParaRPr lang="nl-NL" altLang="nl-N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intra- and inter-specific comparisons work out similarly for respiration, not so for reproduction.</a:t>
            </a:r>
          </a:p>
          <a:p>
            <a:r>
              <a:rPr lang="en-US" dirty="0"/>
              <a:t>The first result motivated many to neglect the fundamentally different ways of comparison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66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why respiration is not a good predictor for other traits.</a:t>
            </a:r>
          </a:p>
          <a:p>
            <a:r>
              <a:rPr lang="en-US" dirty="0"/>
              <a:t>It has several contributions from underlying metabolic processes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33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physical co-variation rules realistically predict how some 35 species-traits depend on ultimate body mass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48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physical co-variation rules realistically predict how some 35 species-traits depend on ultimate body mass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84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6000"/>
              <a:buFont typeface="Calibri"/>
              <a:buNone/>
              <a:defRPr sz="6000"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/>
          <p:nvPr/>
        </p:nvSpPr>
        <p:spPr>
          <a:xfrm>
            <a:off x="6550432" y="6519446"/>
            <a:ext cx="2643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 dirty="0">
                <a:solidFill>
                  <a:srgbClr val="1E5F9F"/>
                </a:solidFill>
                <a:latin typeface="Calibri"/>
                <a:ea typeface="Calibri"/>
                <a:cs typeface="Calibri"/>
                <a:sym typeface="Calibri"/>
              </a:rPr>
              <a:t>deb2025.sciencesconf.org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800"/>
              <a:buNone/>
              <a:defRPr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4023" y="75099"/>
            <a:ext cx="1141346" cy="98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27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4023" y="75099"/>
            <a:ext cx="1141346" cy="98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22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4400"/>
              <a:buFont typeface="Calibri"/>
              <a:buNone/>
              <a:defRPr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153"/>
              </a:buClr>
              <a:buSzPts val="2800"/>
              <a:buChar char="•"/>
              <a:defRPr>
                <a:solidFill>
                  <a:srgbClr val="233153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4E84"/>
              </a:buClr>
              <a:buSzPts val="2400"/>
              <a:buChar char="•"/>
              <a:defRPr>
                <a:solidFill>
                  <a:srgbClr val="384E8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2000"/>
              <a:buChar char="•"/>
              <a:defRPr>
                <a:solidFill>
                  <a:srgbClr val="1E5F9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374C8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912F2-3A82-44EB-9996-9F1A1AAD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038" y="213643"/>
            <a:ext cx="698624" cy="71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800"/>
              <a:buNone/>
              <a:defRPr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C81"/>
              </a:buClr>
              <a:buSzPts val="1800"/>
              <a:buChar char="•"/>
              <a:defRPr>
                <a:solidFill>
                  <a:srgbClr val="374C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C81"/>
              </a:buClr>
              <a:buSzPts val="1800"/>
              <a:buChar char="•"/>
              <a:defRPr>
                <a:solidFill>
                  <a:srgbClr val="374C8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C81"/>
              </a:buClr>
              <a:buSzPts val="1800"/>
              <a:buChar char="•"/>
              <a:defRPr>
                <a:solidFill>
                  <a:srgbClr val="374C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C81"/>
              </a:buClr>
              <a:buSzPts val="1800"/>
              <a:buChar char="•"/>
              <a:defRPr>
                <a:solidFill>
                  <a:srgbClr val="374C8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87B12-3C21-4F42-801C-3657C4A4A3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038" y="213643"/>
            <a:ext cx="698624" cy="71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1800"/>
              <a:buNone/>
              <a:defRPr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C81"/>
              </a:buClr>
              <a:buSzPts val="2400"/>
              <a:buNone/>
              <a:defRPr sz="2400" b="1">
                <a:solidFill>
                  <a:srgbClr val="374C8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C81"/>
              </a:buClr>
              <a:buSzPts val="2000"/>
              <a:buNone/>
              <a:defRPr sz="2000" b="1">
                <a:solidFill>
                  <a:srgbClr val="374C8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84E84"/>
              </a:buClr>
              <a:buSzPts val="1800"/>
              <a:buChar char="•"/>
              <a:defRPr>
                <a:solidFill>
                  <a:srgbClr val="384E8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4E84"/>
              </a:buClr>
              <a:buSzPts val="1800"/>
              <a:buChar char="•"/>
              <a:defRPr>
                <a:solidFill>
                  <a:srgbClr val="384E84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C81"/>
              </a:buClr>
              <a:buSzPts val="2400"/>
              <a:buNone/>
              <a:defRPr sz="2400" b="1">
                <a:solidFill>
                  <a:srgbClr val="374C8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C81"/>
              </a:buClr>
              <a:buSzPts val="2000"/>
              <a:buNone/>
              <a:defRPr sz="2000" b="1">
                <a:solidFill>
                  <a:srgbClr val="374C8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C81"/>
              </a:buClr>
              <a:buSzPts val="1800"/>
              <a:buChar char="•"/>
              <a:defRPr>
                <a:solidFill>
                  <a:srgbClr val="374C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C81"/>
              </a:buClr>
              <a:buSzPts val="1800"/>
              <a:buChar char="•"/>
              <a:defRPr>
                <a:solidFill>
                  <a:srgbClr val="374C8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800"/>
              <a:buChar char="•"/>
              <a:defRPr>
                <a:solidFill>
                  <a:srgbClr val="1E5F9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036946-A97F-4680-8CA6-B1A78F0A0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038" y="213643"/>
            <a:ext cx="698624" cy="71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C60B8-A9A4-4B8C-8AA0-012DF7143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038" y="213643"/>
            <a:ext cx="698624" cy="71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3200"/>
              <a:buFont typeface="Calibri"/>
              <a:buNone/>
              <a:defRPr sz="3200">
                <a:solidFill>
                  <a:srgbClr val="374C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4C81"/>
              </a:buClr>
              <a:buSzPts val="1600"/>
              <a:buNone/>
              <a:defRPr sz="1600">
                <a:solidFill>
                  <a:srgbClr val="374C8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4C81"/>
              </a:buClr>
              <a:buSzPts val="1400"/>
              <a:buNone/>
              <a:defRPr sz="1400">
                <a:solidFill>
                  <a:srgbClr val="374C8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200"/>
              <a:buNone/>
              <a:defRPr sz="1200">
                <a:solidFill>
                  <a:srgbClr val="1E5F9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000"/>
              <a:buNone/>
              <a:defRPr sz="1000">
                <a:solidFill>
                  <a:srgbClr val="1E5F9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5F9F"/>
              </a:buClr>
              <a:buSzPts val="1000"/>
              <a:buNone/>
              <a:defRPr sz="1000">
                <a:solidFill>
                  <a:srgbClr val="1E5F9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8B574-77DC-4499-A608-96053E572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038" y="213643"/>
            <a:ext cx="698624" cy="71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5.xml"/><Relationship Id="rId7" Type="http://schemas.openxmlformats.org/officeDocument/2006/relationships/image" Target="../media/image3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.vu.nl/thb/users/bas/lecture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bio.vu.nl/thb/deb/deblab/add_my_pet/pars.html" TargetMode="Externa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6FF13-C1E9-4C5F-8E33-764C7E98655D}"/>
              </a:ext>
            </a:extLst>
          </p:cNvPr>
          <p:cNvSpPr txBox="1"/>
          <p:nvPr/>
        </p:nvSpPr>
        <p:spPr>
          <a:xfrm>
            <a:off x="6557635" y="6095349"/>
            <a:ext cx="25923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School: 26 May -  3 Jun 2025</a:t>
            </a:r>
          </a:p>
          <a:p>
            <a:r>
              <a:rPr lang="hr-HR" sz="12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Crete</a:t>
            </a:r>
            <a:r>
              <a:rPr lang="hr-HR" sz="1200" i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Heraklion, Greece</a:t>
            </a:r>
            <a:endParaRPr lang="en-US" sz="1200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BAFD1-7DB3-4E29-8E4E-47AA9B4AA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934" y="270208"/>
            <a:ext cx="1582725" cy="8247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362D17-FD86-E80F-E663-42E846CF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272" y="5943595"/>
            <a:ext cx="2777232" cy="675543"/>
          </a:xfrm>
          <a:prstGeom prst="rect">
            <a:avLst/>
          </a:prstGeom>
        </p:spPr>
      </p:pic>
      <p:sp>
        <p:nvSpPr>
          <p:cNvPr id="11" name="Google Shape;97;p1">
            <a:extLst>
              <a:ext uri="{FF2B5EF4-FFF2-40B4-BE49-F238E27FC236}">
                <a16:creationId xmlns:a16="http://schemas.microsoft.com/office/drawing/2014/main" id="{9989C732-D591-4752-3EB6-44E30E6A0AB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08325" y="3635375"/>
            <a:ext cx="68580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C9F2"/>
              </a:buClr>
              <a:buSzPts val="2800"/>
              <a:buNone/>
            </a:pPr>
            <a:r>
              <a:rPr lang="en-US" sz="2800" dirty="0">
                <a:solidFill>
                  <a:srgbClr val="1E5F9F"/>
                </a:solidFill>
              </a:rPr>
              <a:t>Bas Kooijman</a:t>
            </a:r>
            <a:endParaRPr dirty="0">
              <a:solidFill>
                <a:srgbClr val="1E5F9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9F2"/>
              </a:buClr>
              <a:buSzPts val="2000"/>
              <a:buNone/>
            </a:pPr>
            <a:r>
              <a:rPr lang="en-US" sz="2000" dirty="0">
                <a:solidFill>
                  <a:srgbClr val="1E5F9F"/>
                </a:solidFill>
              </a:rPr>
              <a:t>salm.kooijman@gmail.com</a:t>
            </a:r>
            <a:endParaRPr dirty="0">
              <a:solidFill>
                <a:srgbClr val="1E5F9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4C9F2"/>
              </a:buClr>
              <a:buSzPts val="2000"/>
              <a:buNone/>
            </a:pPr>
            <a:r>
              <a:rPr lang="en-US" sz="2000" dirty="0">
                <a:solidFill>
                  <a:srgbClr val="1E5F9F"/>
                </a:solidFill>
              </a:rPr>
              <a:t>A-Life, VU University Amsterdam</a:t>
            </a:r>
            <a:endParaRPr sz="2000" dirty="0">
              <a:solidFill>
                <a:srgbClr val="1E5F9F"/>
              </a:solidFill>
            </a:endParaRPr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39C4115B-82C2-6DB5-89C2-AE2CED793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851" y="2285255"/>
            <a:ext cx="8523514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4F92"/>
              </a:buClr>
              <a:buSzPts val="6600"/>
              <a:buFont typeface="Calibri"/>
              <a:buNone/>
            </a:pPr>
            <a:r>
              <a:rPr lang="en-US" sz="6600" dirty="0">
                <a:solidFill>
                  <a:srgbClr val="104F92"/>
                </a:solidFill>
              </a:rPr>
              <a:t>DEB meta theory:</a:t>
            </a:r>
            <a:br>
              <a:rPr lang="en-US" sz="6600" dirty="0">
                <a:solidFill>
                  <a:srgbClr val="104F92"/>
                </a:solidFill>
              </a:rPr>
            </a:br>
            <a:r>
              <a:rPr lang="en-US" sz="6600" dirty="0">
                <a:solidFill>
                  <a:srgbClr val="104F92"/>
                </a:solidFill>
              </a:rPr>
              <a:t>patterns in DEB par values </a:t>
            </a:r>
            <a:endParaRPr sz="6600" dirty="0">
              <a:solidFill>
                <a:srgbClr val="104F9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EDABA6F-4CCF-2CE3-35E8-605D34215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Abundance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8675" name="Picture 3" descr="pete83">
            <a:extLst>
              <a:ext uri="{FF2B5EF4-FFF2-40B4-BE49-F238E27FC236}">
                <a16:creationId xmlns:a16="http://schemas.microsoft.com/office/drawing/2014/main" id="{0E034CB1-2922-7BD2-DD87-FCCB75E3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01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01427AE9-8668-50B7-C0E9-70F917725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943600"/>
            <a:ext cx="36083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feeding rate </a:t>
            </a:r>
            <a:r>
              <a:rPr lang="en-US" altLang="nl-NL" sz="2400">
                <a:latin typeface="Arial" panose="020B0604020202020204" pitchFamily="34" charset="0"/>
                <a:sym typeface="Symbol" panose="05050102010706020507" pitchFamily="18" charset="2"/>
              </a:rPr>
              <a:t>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  <a:sym typeface="Symbol" panose="05050102010706020507" pitchFamily="18" charset="2"/>
              </a:rPr>
              <a:t>food production constant </a:t>
            </a:r>
            <a:endParaRPr lang="en-GB" altLang="nl-NL" sz="2400">
              <a:latin typeface="Arial" panose="020B0604020202020204" pitchFamily="34" charset="0"/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10710C6E-045D-566E-4570-2C68DF058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6054725"/>
            <a:ext cx="288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400">
                <a:latin typeface="Arial" panose="020B0604020202020204" pitchFamily="34" charset="0"/>
                <a:sym typeface="Symbol" panose="05050102010706020507" pitchFamily="18" charset="2"/>
              </a:rPr>
              <a:t> Abundance </a:t>
            </a:r>
            <a:r>
              <a:rPr lang="en-US" altLang="nl-NL" sz="2400">
                <a:latin typeface="Arial" panose="020B0604020202020204" pitchFamily="34" charset="0"/>
                <a:sym typeface="Symbol" panose="05050102010706020507" pitchFamily="18" charset="2"/>
              </a:rPr>
              <a:t> V</a:t>
            </a:r>
            <a:r>
              <a:rPr lang="en-US" altLang="nl-NL" sz="2400" baseline="30000"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endParaRPr lang="en-GB" altLang="nl-NL" sz="2400" baseline="30000">
              <a:latin typeface="Arial" panose="020B0604020202020204" pitchFamily="34" charset="0"/>
            </a:endParaRP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31145B73-9972-BA34-BA43-CB171E36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122613"/>
            <a:ext cx="187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Data: Peters, 1983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D2743D6E-DFDC-80F2-D706-49E08816F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188" y="6099175"/>
            <a:ext cx="1195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Kooijman 1986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i="1">
                <a:latin typeface="Arial" panose="020B0604020202020204" pitchFamily="34" charset="0"/>
              </a:rPr>
              <a:t>J Theor Biol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b="1">
                <a:latin typeface="Arial" panose="020B0604020202020204" pitchFamily="34" charset="0"/>
              </a:rPr>
              <a:t>121</a:t>
            </a:r>
            <a:r>
              <a:rPr lang="en-US" altLang="nl-NL" sz="1200">
                <a:latin typeface="Arial" panose="020B0604020202020204" pitchFamily="34" charset="0"/>
              </a:rPr>
              <a:t>: 269-282</a:t>
            </a:r>
            <a:endParaRPr lang="nl-NL" altLang="nl-N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8EB96E66-9064-0943-7859-25492B1C7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05" y="1616083"/>
            <a:ext cx="4602542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2400" dirty="0">
                <a:latin typeface="Arial" panose="020B0604020202020204" pitchFamily="34" charset="0"/>
              </a:rPr>
              <a:t> definition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  increase of {</a:t>
            </a:r>
            <a:r>
              <a:rPr lang="en-US" altLang="nl-NL" sz="1600" dirty="0" err="1">
                <a:latin typeface="Arial" panose="020B0604020202020204" pitchFamily="34" charset="0"/>
              </a:rPr>
              <a:t>p</a:t>
            </a:r>
            <a:r>
              <a:rPr lang="en-US" altLang="nl-NL" sz="1600" baseline="-25000" dirty="0" err="1">
                <a:latin typeface="Arial" panose="020B0604020202020204" pitchFamily="34" charset="0"/>
              </a:rPr>
              <a:t>Am</a:t>
            </a:r>
            <a:r>
              <a:rPr lang="en-US" altLang="nl-NL" sz="1600" dirty="0">
                <a:latin typeface="Arial" panose="020B0604020202020204" pitchFamily="34" charset="0"/>
              </a:rPr>
              <a:t>} and [</a:t>
            </a:r>
            <a:r>
              <a:rPr lang="en-US" altLang="nl-NL" sz="1600" dirty="0" err="1">
                <a:latin typeface="Arial" panose="020B0604020202020204" pitchFamily="34" charset="0"/>
              </a:rPr>
              <a:t>p</a:t>
            </a:r>
            <a:r>
              <a:rPr lang="en-US" altLang="nl-NL" sz="1600" baseline="-25000" dirty="0" err="1">
                <a:latin typeface="Arial" panose="020B0604020202020204" pitchFamily="34" charset="0"/>
              </a:rPr>
              <a:t>M</a:t>
            </a:r>
            <a:r>
              <a:rPr lang="en-US" altLang="nl-NL" sz="1600" dirty="0"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NL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400" dirty="0">
                <a:latin typeface="Arial" panose="020B0604020202020204" pitchFamily="34" charset="0"/>
              </a:rPr>
              <a:t> effect via </a:t>
            </a:r>
            <a:r>
              <a:rPr lang="en-GB" altLang="nl-NL" sz="2400" dirty="0">
                <a:latin typeface="Arial" panose="020B0604020202020204" pitchFamily="34" charset="0"/>
              </a:rPr>
              <a:t>κ-rule </a:t>
            </a:r>
            <a:r>
              <a:rPr lang="en-US" altLang="nl-NL" sz="24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2400" dirty="0">
                <a:latin typeface="Arial" panose="020B0604020202020204" pitchFamily="34" charset="0"/>
              </a:rPr>
              <a:t>    </a:t>
            </a:r>
            <a:r>
              <a:rPr lang="en-US" altLang="nl-NL" sz="1600" dirty="0">
                <a:latin typeface="Arial" panose="020B0604020202020204" pitchFamily="34" charset="0"/>
              </a:rPr>
              <a:t>ultimate structure remains small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  boosting of growth and reproduction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1600" dirty="0">
                <a:latin typeface="Arial" panose="020B0604020202020204" pitchFamily="34" charset="0"/>
              </a:rPr>
              <a:t>      increase of reserve capacity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NL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400" dirty="0">
                <a:latin typeface="Arial" panose="020B0604020202020204" pitchFamily="34" charset="0"/>
              </a:rPr>
              <a:t> c</a:t>
            </a:r>
            <a:r>
              <a:rPr lang="en-GB" altLang="nl-NL" sz="2400" dirty="0" err="1">
                <a:latin typeface="Arial" panose="020B0604020202020204" pitchFamily="34" charset="0"/>
              </a:rPr>
              <a:t>ondition</a:t>
            </a:r>
            <a:r>
              <a:rPr lang="en-GB" altLang="nl-NL" sz="2400" dirty="0">
                <a:latin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2400" dirty="0">
                <a:latin typeface="Arial" panose="020B0604020202020204" pitchFamily="34" charset="0"/>
              </a:rPr>
              <a:t>    </a:t>
            </a:r>
            <a:r>
              <a:rPr lang="en-GB" altLang="nl-NL" sz="1400" dirty="0">
                <a:latin typeface="Arial" panose="020B0604020202020204" pitchFamily="34" charset="0"/>
              </a:rPr>
              <a:t>food temporarily abundant (efficiency is not limiting)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       solution for starvation periods between blooms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       not available for large-bodied species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nl-NL" sz="1400" dirty="0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0511345-A69C-CF71-8530-EC36A9A5D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4581" y="404813"/>
            <a:ext cx="3908879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Waste to hurry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BE94155E-DDD6-56CF-91AF-58A1E6CB0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34" y="5981700"/>
            <a:ext cx="7576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Kooijman 2013 </a:t>
            </a:r>
            <a:r>
              <a:rPr lang="en-US" altLang="nl-NL" sz="1400" dirty="0">
                <a:latin typeface="Arial" panose="020B0604020202020204" pitchFamily="34" charset="0"/>
              </a:rPr>
              <a:t>Waste to hurry </a:t>
            </a:r>
            <a:r>
              <a:rPr lang="en-GB" altLang="nl-NL" sz="1400" i="1" dirty="0">
                <a:latin typeface="Arial" panose="020B0604020202020204" pitchFamily="34" charset="0"/>
              </a:rPr>
              <a:t>Oikos </a:t>
            </a:r>
            <a:r>
              <a:rPr lang="en-GB" altLang="nl-NL" sz="1400" b="1" dirty="0">
                <a:latin typeface="Arial" panose="020B0604020202020204" pitchFamily="34" charset="0"/>
              </a:rPr>
              <a:t>122</a:t>
            </a:r>
            <a:r>
              <a:rPr lang="en-GB" altLang="nl-NL" sz="1400" dirty="0">
                <a:latin typeface="Arial" panose="020B0604020202020204" pitchFamily="34" charset="0"/>
              </a:rPr>
              <a:t>: 348–357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Augustine et al  2019 </a:t>
            </a:r>
            <a:r>
              <a:rPr lang="en-US" altLang="nl-NL" sz="1400" dirty="0">
                <a:latin typeface="Arial" panose="020B0604020202020204" pitchFamily="34" charset="0"/>
              </a:rPr>
              <a:t>Why big-bodied animal species cannot evolve a waste-to-hurry strategy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dirty="0">
                <a:latin typeface="Arial" panose="020B0604020202020204" pitchFamily="34" charset="0"/>
              </a:rPr>
              <a:t>    </a:t>
            </a:r>
            <a:r>
              <a:rPr lang="en-GB" altLang="nl-NL" sz="1400" i="1" dirty="0">
                <a:latin typeface="Arial" panose="020B0604020202020204" pitchFamily="34" charset="0"/>
              </a:rPr>
              <a:t>J Sea Res </a:t>
            </a:r>
            <a:r>
              <a:rPr lang="en-GB" altLang="nl-NL" sz="1400" b="1" dirty="0">
                <a:latin typeface="Arial" panose="020B0604020202020204" pitchFamily="34" charset="0"/>
              </a:rPr>
              <a:t>143</a:t>
            </a:r>
            <a:r>
              <a:rPr lang="en-GB" altLang="nl-NL" sz="1400" dirty="0">
                <a:latin typeface="Arial" panose="020B0604020202020204" pitchFamily="34" charset="0"/>
              </a:rPr>
              <a:t>: 1385-1101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7380B-1E99-E822-3768-D9CEB5FE2BAC}"/>
              </a:ext>
            </a:extLst>
          </p:cNvPr>
          <p:cNvSpPr txBox="1"/>
          <p:nvPr/>
        </p:nvSpPr>
        <p:spPr>
          <a:xfrm>
            <a:off x="5642116" y="1616083"/>
            <a:ext cx="3044423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Futile cycles are well known</a:t>
            </a:r>
          </a:p>
          <a:p>
            <a:r>
              <a:rPr lang="en-US" dirty="0">
                <a:solidFill>
                  <a:schemeClr val="accent1"/>
                </a:solidFill>
              </a:rPr>
              <a:t>   Qian &amp; Beard 2006, </a:t>
            </a:r>
          </a:p>
          <a:p>
            <a:r>
              <a:rPr lang="en-US" dirty="0">
                <a:solidFill>
                  <a:schemeClr val="accent1"/>
                </a:solidFill>
              </a:rPr>
              <a:t>   Stein &amp; Blum 1978, </a:t>
            </a:r>
          </a:p>
          <a:p>
            <a:r>
              <a:rPr lang="en-US" dirty="0">
                <a:solidFill>
                  <a:schemeClr val="accent1"/>
                </a:solidFill>
              </a:rPr>
              <a:t>   Steinberg 1963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All species have the pathway</a:t>
            </a:r>
          </a:p>
          <a:p>
            <a:r>
              <a:rPr lang="en-US" dirty="0">
                <a:solidFill>
                  <a:schemeClr val="accent1"/>
                </a:solidFill>
              </a:rPr>
              <a:t>   only function ATP→ADP+P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Reason remained a mystery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   for biochemists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 err="1">
                <a:solidFill>
                  <a:schemeClr val="accent1"/>
                </a:solidFill>
              </a:rPr>
              <a:t>vBGR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r</a:t>
            </a:r>
            <a:r>
              <a:rPr lang="en-US" altLang="nl-NL" sz="1600" baseline="-25000" dirty="0" err="1">
                <a:latin typeface="Arial" panose="020B0604020202020204" pitchFamily="34" charset="0"/>
              </a:rPr>
              <a:t>B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>
                <a:latin typeface="Arial" panose="020B0604020202020204" pitchFamily="34" charset="0"/>
                <a:sym typeface="Symbol" panose="05050102010706020507" pitchFamily="18" charset="2"/>
              </a:rPr>
              <a:t> </a:t>
            </a:r>
            <a:r>
              <a:rPr lang="en-US" altLang="nl-NL" sz="1600" dirty="0">
                <a:latin typeface="Arial" panose="020B0604020202020204" pitchFamily="34" charset="0"/>
              </a:rPr>
              <a:t>[</a:t>
            </a:r>
            <a:r>
              <a:rPr lang="en-US" altLang="nl-NL" sz="1600" dirty="0" err="1">
                <a:latin typeface="Arial" panose="020B0604020202020204" pitchFamily="34" charset="0"/>
              </a:rPr>
              <a:t>p</a:t>
            </a:r>
            <a:r>
              <a:rPr lang="en-US" altLang="nl-NL" sz="1600" baseline="-25000" dirty="0" err="1">
                <a:latin typeface="Arial" panose="020B0604020202020204" pitchFamily="34" charset="0"/>
              </a:rPr>
              <a:t>M</a:t>
            </a:r>
            <a:r>
              <a:rPr lang="en-US" altLang="nl-NL" sz="1600" dirty="0">
                <a:latin typeface="Arial" panose="020B0604020202020204" pitchFamily="34" charset="0"/>
              </a:rPr>
              <a:t>] </a:t>
            </a:r>
            <a:endParaRPr lang="en-NL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4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8750A06-4C14-8844-43EF-B7D57FBA3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Specific somatic maintenance</a:t>
            </a:r>
            <a:endParaRPr lang="nl-NL" altLang="nl-NL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71694" name="Picture 14" descr="tmp">
            <a:extLst>
              <a:ext uri="{FF2B5EF4-FFF2-40B4-BE49-F238E27FC236}">
                <a16:creationId xmlns:a16="http://schemas.microsoft.com/office/drawing/2014/main" id="{C82884ED-6996-EAA9-F889-A5A87B1A715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8" y="6153969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6EDFE2-2094-AA03-F755-1172DB2BF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98" y="1564888"/>
            <a:ext cx="5333559" cy="3998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94A45-4B1E-4284-533B-B900B41F776E}"/>
              </a:ext>
            </a:extLst>
          </p:cNvPr>
          <p:cNvSpPr txBox="1"/>
          <p:nvPr/>
        </p:nvSpPr>
        <p:spPr>
          <a:xfrm>
            <a:off x="4374292" y="5865639"/>
            <a:ext cx="3714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humps in the survivor function separate </a:t>
            </a:r>
          </a:p>
          <a:p>
            <a:r>
              <a:rPr lang="en-US" dirty="0"/>
              <a:t>the waste-to-hurry strategists from the rest.</a:t>
            </a:r>
          </a:p>
          <a:p>
            <a:r>
              <a:rPr lang="en-US" dirty="0"/>
              <a:t>                        follows a Weibull distribution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DF566-C6A4-1615-27C2-29C7E6AB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277" y="6319915"/>
            <a:ext cx="1125501" cy="2707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Li_pM">
            <a:extLst>
              <a:ext uri="{FF2B5EF4-FFF2-40B4-BE49-F238E27FC236}">
                <a16:creationId xmlns:a16="http://schemas.microsoft.com/office/drawing/2014/main" id="{78D71882-A21D-83E9-D038-75DC4592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44625"/>
            <a:ext cx="53435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>
            <a:extLst>
              <a:ext uri="{FF2B5EF4-FFF2-40B4-BE49-F238E27FC236}">
                <a16:creationId xmlns:a16="http://schemas.microsoft.com/office/drawing/2014/main" id="{993AFE54-AB38-A7ED-ACD0-672AAEA5A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8221" y="226331"/>
            <a:ext cx="4751614" cy="1325563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Waste to hurry</a:t>
            </a:r>
            <a:endParaRPr lang="nl-NL" altLang="nl-NL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5793F30E-13D8-C280-5307-00BED23E9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700213"/>
            <a:ext cx="38417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Exploiting blooming resources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requires blooming yourself</a:t>
            </a: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high numerical response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</a:rPr>
              <a:t> short life cycle</a:t>
            </a: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000">
                <a:latin typeface="Arial" panose="020B0604020202020204" pitchFamily="34" charset="0"/>
              </a:rPr>
              <a:t>small body size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</a:rPr>
              <a:t> fast reproduction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fast growth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high feeding rate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resting stages between blooms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00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US" altLang="nl-NL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-rule explains why</a:t>
            </a: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    [p</a:t>
            </a:r>
            <a:r>
              <a:rPr lang="en-US" altLang="nl-NL" sz="2000" baseline="-25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] needs to be high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Ecosystem significance: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000">
                <a:latin typeface="Arial" panose="020B0604020202020204" pitchFamily="34" charset="0"/>
                <a:cs typeface="Arial" panose="020B0604020202020204" pitchFamily="34" charset="0"/>
              </a:rPr>
              <a:t>flux through basis food pyramid</a:t>
            </a:r>
            <a:endParaRPr lang="el-GR" alt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709" name="Picture 5" descr="tmp">
            <a:extLst>
              <a:ext uri="{FF2B5EF4-FFF2-40B4-BE49-F238E27FC236}">
                <a16:creationId xmlns:a16="http://schemas.microsoft.com/office/drawing/2014/main" id="{F1E11DC1-A936-5F43-B0B5-5921DDDAE8D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45125"/>
            <a:ext cx="30781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 descr="tmp">
            <a:extLst>
              <a:ext uri="{FF2B5EF4-FFF2-40B4-BE49-F238E27FC236}">
                <a16:creationId xmlns:a16="http://schemas.microsoft.com/office/drawing/2014/main" id="{6E00FA00-6C38-E96C-F3EE-C63C6362364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949950"/>
            <a:ext cx="3024187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Text Box 7">
            <a:extLst>
              <a:ext uri="{FF2B5EF4-FFF2-40B4-BE49-F238E27FC236}">
                <a16:creationId xmlns:a16="http://schemas.microsoft.com/office/drawing/2014/main" id="{E1A1034B-CCF6-4A12-D14C-9363E929E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158196"/>
            <a:ext cx="1957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Kooijman 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i="1" dirty="0">
                <a:latin typeface="Arial" panose="020B0604020202020204" pitchFamily="34" charset="0"/>
              </a:rPr>
              <a:t>Oikos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b="1" dirty="0">
                <a:latin typeface="Arial" panose="020B0604020202020204" pitchFamily="34" charset="0"/>
              </a:rPr>
              <a:t>122</a:t>
            </a:r>
            <a:r>
              <a:rPr lang="en-US" altLang="nl-NL" sz="1600" dirty="0">
                <a:latin typeface="Arial" panose="020B0604020202020204" pitchFamily="34" charset="0"/>
              </a:rPr>
              <a:t>: 348-357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72712" name="Picture 8" descr="tmp">
            <a:extLst>
              <a:ext uri="{FF2B5EF4-FFF2-40B4-BE49-F238E27FC236}">
                <a16:creationId xmlns:a16="http://schemas.microsoft.com/office/drawing/2014/main" id="{7D466C56-4CBD-E932-5997-9848EA0A095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186055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7A445-0E5D-9C24-EC57-41628118101C}"/>
              </a:ext>
            </a:extLst>
          </p:cNvPr>
          <p:cNvSpPr txBox="1"/>
          <p:nvPr/>
        </p:nvSpPr>
        <p:spPr>
          <a:xfrm>
            <a:off x="4186561" y="1894694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85D52-70BE-AFEE-B71A-CCE63C8066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14</a:t>
            </a:fld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A9C19-31E3-B596-E4DC-F2832A6F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8" t="18908" r="30208" b="11849"/>
          <a:stretch/>
        </p:blipFill>
        <p:spPr>
          <a:xfrm>
            <a:off x="522515" y="4102552"/>
            <a:ext cx="1420586" cy="2077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7C79B0-2FB1-7313-6F6A-9F91F398D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46" y="1126669"/>
            <a:ext cx="3069775" cy="2302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BB54F-136C-BDDE-9B90-F747E1EA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757" y="1145045"/>
            <a:ext cx="3012009" cy="2259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33F75C-C5F4-7DDC-C9F5-7DADD81BB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15" y="1175799"/>
            <a:ext cx="2949423" cy="2212067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E2CB723-4EFE-9394-E80A-0F2477C26A1D}"/>
              </a:ext>
            </a:extLst>
          </p:cNvPr>
          <p:cNvSpPr txBox="1">
            <a:spLocks noChangeArrowheads="1"/>
          </p:cNvSpPr>
          <p:nvPr/>
        </p:nvSpPr>
        <p:spPr>
          <a:xfrm>
            <a:off x="2098221" y="226331"/>
            <a:ext cx="4751614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nl-NL" sz="4400" dirty="0">
                <a:solidFill>
                  <a:schemeClr val="accent2"/>
                </a:solidFill>
                <a:latin typeface="Arial" panose="020B0604020202020204" pitchFamily="34" charset="0"/>
              </a:rPr>
              <a:t>Waste to hurry</a:t>
            </a:r>
            <a:endParaRPr lang="nl-NL" altLang="nl-NL" sz="4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A6021-8995-4FAD-F21B-49C6A43621B5}"/>
              </a:ext>
            </a:extLst>
          </p:cNvPr>
          <p:cNvSpPr txBox="1"/>
          <p:nvPr/>
        </p:nvSpPr>
        <p:spPr>
          <a:xfrm>
            <a:off x="502101" y="3764969"/>
            <a:ext cx="1726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200" dirty="0" err="1"/>
              <a:t>Cyprinodontiformes</a:t>
            </a:r>
            <a:endParaRPr lang="en-NL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7E202D-9081-4259-8779-2B167DB3C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340" y="3764969"/>
            <a:ext cx="3159581" cy="2363298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EA7C647D-2A4C-B602-4FDB-47768D3FE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191" y="6149586"/>
            <a:ext cx="33473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Valencia </a:t>
            </a:r>
            <a:r>
              <a:rPr kumimoji="0" lang="en-NL" altLang="en-NL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hispanica</a:t>
            </a:r>
            <a:r>
              <a:rPr kumimoji="0" lang="en-US" altLang="en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</a:t>
            </a:r>
            <a:r>
              <a:rPr lang="en-US" dirty="0"/>
              <a:t>Valencia </a:t>
            </a:r>
            <a:r>
              <a:rPr lang="en-US" dirty="0" err="1"/>
              <a:t>toothcarp</a:t>
            </a:r>
            <a:r>
              <a:rPr kumimoji="0" lang="en-NL" altLang="en-NL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NL" altLang="en-NL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17004B-88BA-A158-E58C-D5A035AB9550}"/>
              </a:ext>
            </a:extLst>
          </p:cNvPr>
          <p:cNvSpPr txBox="1"/>
          <p:nvPr/>
        </p:nvSpPr>
        <p:spPr>
          <a:xfrm>
            <a:off x="5845629" y="4041968"/>
            <a:ext cx="3207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increasing spec </a:t>
            </a:r>
            <a:r>
              <a:rPr lang="en-US" dirty="0" err="1"/>
              <a:t>som</a:t>
            </a:r>
            <a:r>
              <a:rPr lang="en-US" dirty="0"/>
              <a:t>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Life span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 spec growth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Reprod</a:t>
            </a:r>
            <a:r>
              <a:rPr lang="en-US" dirty="0"/>
              <a:t> rate independent</a:t>
            </a:r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A2D61-7171-CEA3-34BC-A7DC06777171}"/>
              </a:ext>
            </a:extLst>
          </p:cNvPr>
          <p:cNvSpPr txBox="1"/>
          <p:nvPr/>
        </p:nvSpPr>
        <p:spPr>
          <a:xfrm>
            <a:off x="5905378" y="5934143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Lika et al 2022</a:t>
            </a:r>
          </a:p>
          <a:p>
            <a:r>
              <a:rPr lang="en-US" i="1" dirty="0"/>
              <a:t>Cons </a:t>
            </a:r>
            <a:r>
              <a:rPr lang="en-US" i="1" dirty="0" err="1"/>
              <a:t>Physiol</a:t>
            </a:r>
            <a:r>
              <a:rPr lang="en-US" i="1" dirty="0"/>
              <a:t> </a:t>
            </a:r>
            <a:r>
              <a:rPr lang="en-US" b="1" dirty="0"/>
              <a:t>10</a:t>
            </a:r>
            <a:r>
              <a:rPr lang="en-US" dirty="0"/>
              <a:t>: coac030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1BD92-FB96-FA36-EF64-867BD68C66D2}"/>
              </a:ext>
            </a:extLst>
          </p:cNvPr>
          <p:cNvSpPr txBox="1"/>
          <p:nvPr/>
        </p:nvSpPr>
        <p:spPr>
          <a:xfrm>
            <a:off x="3622271" y="1371598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D15B8-1ECC-DE6C-2D8A-779DAB2597D1}"/>
              </a:ext>
            </a:extLst>
          </p:cNvPr>
          <p:cNvSpPr txBox="1"/>
          <p:nvPr/>
        </p:nvSpPr>
        <p:spPr>
          <a:xfrm>
            <a:off x="8354897" y="1375714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56D4F-9ED6-75B9-A4DC-9C40565E2580}"/>
              </a:ext>
            </a:extLst>
          </p:cNvPr>
          <p:cNvSpPr txBox="1"/>
          <p:nvPr/>
        </p:nvSpPr>
        <p:spPr>
          <a:xfrm>
            <a:off x="2328939" y="1388068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3942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54A074F-B7A5-72FE-68E1-68EBF582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31" y="1059521"/>
            <a:ext cx="3705203" cy="27789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B3AACC4-47CC-FEEC-A3BF-39E9ABBA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84" y="1166058"/>
            <a:ext cx="3705204" cy="27789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107F10-C7A6-1248-8BDA-EB339C57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32" y="3827610"/>
            <a:ext cx="3740750" cy="28055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AEDE3B-FBC0-8603-214E-F6C85C6083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15</a:t>
            </a:fld>
            <a:endParaRPr lang="hr-HR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48DA4DE-BA75-625D-6C14-6A600635227D}"/>
              </a:ext>
            </a:extLst>
          </p:cNvPr>
          <p:cNvSpPr txBox="1">
            <a:spLocks noChangeArrowheads="1"/>
          </p:cNvSpPr>
          <p:nvPr/>
        </p:nvSpPr>
        <p:spPr>
          <a:xfrm>
            <a:off x="594646" y="291030"/>
            <a:ext cx="6523264" cy="5009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nl-NL" sz="2000" dirty="0">
                <a:solidFill>
                  <a:schemeClr val="accent2"/>
                </a:solidFill>
                <a:latin typeface="Arial" panose="020B0604020202020204" pitchFamily="34" charset="0"/>
              </a:rPr>
              <a:t>Interaction: physical co-variation rules - waste to hurry</a:t>
            </a:r>
            <a:endParaRPr lang="nl-NL" altLang="nl-NL" sz="2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E7D13-405E-6112-8E83-EF5EE088C84A}"/>
              </a:ext>
            </a:extLst>
          </p:cNvPr>
          <p:cNvSpPr txBox="1"/>
          <p:nvPr/>
        </p:nvSpPr>
        <p:spPr>
          <a:xfrm>
            <a:off x="4042414" y="6093724"/>
            <a:ext cx="1292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Lika et al 2022</a:t>
            </a:r>
          </a:p>
          <a:p>
            <a:pPr algn="ctr"/>
            <a:r>
              <a:rPr lang="en-US" sz="1200" i="1" dirty="0"/>
              <a:t>Cons </a:t>
            </a:r>
            <a:r>
              <a:rPr lang="en-US" sz="1200" i="1" dirty="0" err="1"/>
              <a:t>Physiol</a:t>
            </a:r>
            <a:r>
              <a:rPr lang="en-US" sz="1200" dirty="0"/>
              <a:t> </a:t>
            </a:r>
            <a:r>
              <a:rPr lang="en-US" sz="1200" b="1" dirty="0"/>
              <a:t>10</a:t>
            </a:r>
            <a:endParaRPr lang="en-NL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F4595-71B1-A33E-D5D8-7AD683823EF7}"/>
              </a:ext>
            </a:extLst>
          </p:cNvPr>
          <p:cNvSpPr txBox="1"/>
          <p:nvPr/>
        </p:nvSpPr>
        <p:spPr>
          <a:xfrm>
            <a:off x="4065815" y="858281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Pisces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260A2-F05A-BC20-52EB-C8AD3BAE77E6}"/>
              </a:ext>
            </a:extLst>
          </p:cNvPr>
          <p:cNvSpPr txBox="1"/>
          <p:nvPr/>
        </p:nvSpPr>
        <p:spPr>
          <a:xfrm>
            <a:off x="3041491" y="2907952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EEBF4-1D1B-22BB-AB7E-C654F9A51B72}"/>
              </a:ext>
            </a:extLst>
          </p:cNvPr>
          <p:cNvSpPr txBox="1"/>
          <p:nvPr/>
        </p:nvSpPr>
        <p:spPr>
          <a:xfrm>
            <a:off x="8054203" y="2903830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C1CA8-2A0C-5DD8-CA4F-E31F9016D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37" y="717381"/>
            <a:ext cx="1775614" cy="289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25BC2-5395-0C9B-88A5-5A1745843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772" y="675503"/>
            <a:ext cx="2292550" cy="4330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D4C29B-DF8E-048E-B52F-42E90830EF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61" t="16937" r="36835" b="11413"/>
          <a:stretch/>
        </p:blipFill>
        <p:spPr>
          <a:xfrm>
            <a:off x="4000740" y="1148620"/>
            <a:ext cx="1524000" cy="49138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8442C0-6F92-F489-580E-CF18DFEF3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097" y="3972808"/>
            <a:ext cx="3623191" cy="27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7C2DBE0-FB86-05B8-B6D4-BBED0BA27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419718" cy="1325563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Supply</a:t>
            </a:r>
            <a:r>
              <a:rPr lang="en-US" altLang="nl-NL" i="1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demand spectrum</a:t>
            </a:r>
            <a:endParaRPr lang="nl-NL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7BD9F4-8B7F-0A3C-CA37-14B86163AAAC}"/>
                  </a:ext>
                </a:extLst>
              </p:cNvPr>
              <p:cNvSpPr txBox="1"/>
              <p:nvPr/>
            </p:nvSpPr>
            <p:spPr>
              <a:xfrm>
                <a:off x="1404259" y="1575710"/>
                <a:ext cx="6405921" cy="3000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Quantifier: supply stress s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baseline="3000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Can take values on (0,4/27)</a:t>
                </a:r>
              </a:p>
              <a:p>
                <a:r>
                  <a:rPr lang="en-US" sz="2000" dirty="0"/>
                  <a:t>Demand stress = 4/27 – supply stress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Derivation: puberty must be reachable at constant food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Spin off from research on bijection data </a:t>
                </a:r>
                <a:r>
                  <a:rPr lang="en-US" sz="2000" i="1" dirty="0"/>
                  <a:t>vs</a:t>
                </a:r>
                <a:r>
                  <a:rPr lang="en-US" sz="2000" dirty="0"/>
                  <a:t> parameters</a:t>
                </a:r>
              </a:p>
              <a:p>
                <a:r>
                  <a:rPr lang="en-US" sz="2000" dirty="0"/>
                  <a:t>Boundaries of data and parameter space</a:t>
                </a:r>
              </a:p>
              <a:p>
                <a:r>
                  <a:rPr lang="en-US" sz="2000" dirty="0"/>
                  <a:t>Used in filtering par combinations during estimation</a:t>
                </a:r>
                <a:endParaRPr lang="en-NL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7BD9F4-8B7F-0A3C-CA37-14B86163A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259" y="1575710"/>
                <a:ext cx="6405921" cy="3000245"/>
              </a:xfrm>
              <a:prstGeom prst="rect">
                <a:avLst/>
              </a:prstGeom>
              <a:blipFill>
                <a:blip r:embed="rId3"/>
                <a:stretch>
                  <a:fillRect l="-951" t="-203" r="-190" b="-263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9">
            <a:extLst>
              <a:ext uri="{FF2B5EF4-FFF2-40B4-BE49-F238E27FC236}">
                <a16:creationId xmlns:a16="http://schemas.microsoft.com/office/drawing/2014/main" id="{E8176D26-5C7E-1623-0462-808858BA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421" y="5269917"/>
            <a:ext cx="34563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dirty="0">
                <a:latin typeface="Arial" panose="020B0604020202020204" pitchFamily="34" charset="0"/>
              </a:rPr>
              <a:t>Lika et al 2014 </a:t>
            </a:r>
            <a:r>
              <a:rPr lang="en-US" altLang="nl-NL" sz="1400" i="1" dirty="0">
                <a:latin typeface="Arial" panose="020B0604020202020204" pitchFamily="34" charset="0"/>
              </a:rPr>
              <a:t>J. </a:t>
            </a:r>
            <a:r>
              <a:rPr lang="en-US" altLang="nl-NL" sz="1400" i="1" dirty="0" err="1">
                <a:latin typeface="Arial" panose="020B0604020202020204" pitchFamily="34" charset="0"/>
              </a:rPr>
              <a:t>Theor</a:t>
            </a:r>
            <a:r>
              <a:rPr lang="en-US" altLang="nl-NL" sz="1400" i="1" dirty="0">
                <a:latin typeface="Arial" panose="020B0604020202020204" pitchFamily="34" charset="0"/>
              </a:rPr>
              <a:t>. Biol. </a:t>
            </a:r>
            <a:r>
              <a:rPr lang="en-US" altLang="nl-NL" sz="1400" b="1" i="1" dirty="0">
                <a:latin typeface="Arial" panose="020B0604020202020204" pitchFamily="34" charset="0"/>
              </a:rPr>
              <a:t>354</a:t>
            </a:r>
            <a:r>
              <a:rPr lang="en-US" altLang="nl-NL" sz="1400" i="1" dirty="0">
                <a:latin typeface="Arial" panose="020B0604020202020204" pitchFamily="34" charset="0"/>
              </a:rPr>
              <a:t>: </a:t>
            </a:r>
            <a:r>
              <a:rPr lang="en-US" altLang="nl-NL" sz="1400" dirty="0">
                <a:latin typeface="Arial" panose="020B0604020202020204" pitchFamily="34" charset="0"/>
              </a:rPr>
              <a:t>35-47</a:t>
            </a:r>
            <a:r>
              <a:rPr lang="en-US" altLang="nl-NL" sz="1400" b="1" dirty="0">
                <a:latin typeface="Arial" panose="020B0604020202020204" pitchFamily="34" charset="0"/>
              </a:rPr>
              <a:t> </a:t>
            </a:r>
            <a:endParaRPr lang="en-GB" altLang="nl-NL" sz="1400" b="1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C8E13-8A37-B0C9-59B0-0BBCB3F8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28" y="4596148"/>
            <a:ext cx="3192236" cy="2100833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1FEA180C-9F91-FBAF-18DB-5275A9B7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68" y="6190606"/>
            <a:ext cx="4583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400" dirty="0" err="1">
                <a:latin typeface="+mj-lt"/>
              </a:rPr>
              <a:t>Snakelocks</a:t>
            </a:r>
            <a:r>
              <a:rPr lang="en-US" sz="1400" dirty="0">
                <a:latin typeface="+mj-lt"/>
              </a:rPr>
              <a:t> anemone, </a:t>
            </a:r>
            <a:r>
              <a:rPr lang="en-US" altLang="nl-NL" sz="1400" i="1" dirty="0" err="1">
                <a:latin typeface="+mj-lt"/>
              </a:rPr>
              <a:t>Anemonia</a:t>
            </a:r>
            <a:r>
              <a:rPr lang="en-US" altLang="nl-NL" sz="1400" i="1" dirty="0">
                <a:latin typeface="+mj-lt"/>
              </a:rPr>
              <a:t> </a:t>
            </a:r>
            <a:r>
              <a:rPr lang="en-US" altLang="nl-NL" sz="1400" i="1" dirty="0" err="1">
                <a:latin typeface="+mj-lt"/>
              </a:rPr>
              <a:t>viridis</a:t>
            </a:r>
            <a:r>
              <a:rPr lang="en-US" altLang="nl-NL" sz="1400" i="1" dirty="0">
                <a:latin typeface="+mj-lt"/>
              </a:rPr>
              <a:t>.</a:t>
            </a:r>
            <a:r>
              <a:rPr lang="en-US" altLang="nl-NL" sz="1400" dirty="0">
                <a:latin typeface="+mj-lt"/>
              </a:rPr>
              <a:t> Bretagne 1981</a:t>
            </a:r>
            <a:endParaRPr lang="en-GB" altLang="nl-NL" sz="14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>
                <a:latin typeface="+mj-lt"/>
              </a:rPr>
              <a:t>Can reversibly shrink to tiny size during starvation</a:t>
            </a:r>
            <a:endParaRPr lang="en-GB" altLang="nl-NL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456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7C2DBE0-FB86-05B8-B6D4-BBED0BA27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6194" y="365126"/>
            <a:ext cx="5135336" cy="1325563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Supply</a:t>
            </a:r>
            <a:r>
              <a:rPr lang="en-US" altLang="nl-NL" i="1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demand</a:t>
            </a:r>
            <a:endParaRPr lang="nl-NL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41987" name="Picture 3" descr="tmp">
            <a:extLst>
              <a:ext uri="{FF2B5EF4-FFF2-40B4-BE49-F238E27FC236}">
                <a16:creationId xmlns:a16="http://schemas.microsoft.com/office/drawing/2014/main" id="{1FE00F1A-1D77-8180-0CE1-A0A3D8F11E1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81238"/>
            <a:ext cx="612140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FBC490E0-2E54-EAF8-156D-4B22C905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531938"/>
            <a:ext cx="6643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controls of energetics: environmental </a:t>
            </a:r>
            <a:r>
              <a:rPr lang="en-US" altLang="nl-NL" sz="2400">
                <a:latin typeface="Arial" panose="020B0604020202020204" pitchFamily="34" charset="0"/>
                <a:cs typeface="Times New Roman" panose="02020603050405020304" pitchFamily="18" charset="0"/>
              </a:rPr>
              <a:t>→ internal</a:t>
            </a:r>
          </a:p>
        </p:txBody>
      </p:sp>
      <p:pic>
        <p:nvPicPr>
          <p:cNvPr id="41989" name="Picture 7" descr="tmp">
            <a:extLst>
              <a:ext uri="{FF2B5EF4-FFF2-40B4-BE49-F238E27FC236}">
                <a16:creationId xmlns:a16="http://schemas.microsoft.com/office/drawing/2014/main" id="{2F6F2D71-56DE-A8BA-053F-0D45C263D13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078538"/>
            <a:ext cx="6843713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71C95C-B2C4-A9C5-4BA7-5CDD54FB65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82" t="15165" r="40800" b="12563"/>
          <a:stretch/>
        </p:blipFill>
        <p:spPr>
          <a:xfrm>
            <a:off x="7281198" y="3969700"/>
            <a:ext cx="1202725" cy="1859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912EE1-2243-342C-A67C-B730225C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31" t="12983" r="37476" b="12726"/>
          <a:stretch/>
        </p:blipFill>
        <p:spPr>
          <a:xfrm>
            <a:off x="191054" y="3568947"/>
            <a:ext cx="1324708" cy="1944935"/>
          </a:xfrm>
          <a:prstGeom prst="rect">
            <a:avLst/>
          </a:prstGeom>
        </p:spPr>
      </p:pic>
      <p:sp>
        <p:nvSpPr>
          <p:cNvPr id="17428" name="Title 1">
            <a:extLst>
              <a:ext uri="{FF2B5EF4-FFF2-40B4-BE49-F238E27FC236}">
                <a16:creationId xmlns:a16="http://schemas.microsoft.com/office/drawing/2014/main" id="{691075F0-2AC5-8355-4D2B-3278DBD1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620" y="-15920"/>
            <a:ext cx="3780064" cy="1143000"/>
          </a:xfrm>
        </p:spPr>
        <p:txBody>
          <a:bodyPr/>
          <a:lstStyle/>
          <a:p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Supply stress</a:t>
            </a:r>
            <a:endParaRPr lang="nl-NL" altLang="nl-NL" dirty="0"/>
          </a:p>
        </p:txBody>
      </p:sp>
      <p:sp>
        <p:nvSpPr>
          <p:cNvPr id="17429" name="TextBox 3">
            <a:extLst>
              <a:ext uri="{FF2B5EF4-FFF2-40B4-BE49-F238E27FC236}">
                <a16:creationId xmlns:a16="http://schemas.microsoft.com/office/drawing/2014/main" id="{5F7C0FF5-E1E0-E25D-A547-DEBA5CC6F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41" y="6167438"/>
            <a:ext cx="85412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 err="1">
                <a:latin typeface="Arial" panose="020B0604020202020204" pitchFamily="34" charset="0"/>
              </a:rPr>
              <a:t>mesh</a:t>
            </a:r>
            <a:r>
              <a:rPr lang="nl-NL" altLang="nl-NL" sz="1800" dirty="0">
                <a:latin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dirty="0" err="1">
                <a:latin typeface="Arial" panose="020B0604020202020204" pitchFamily="34" charset="0"/>
              </a:rPr>
              <a:t>tiny</a:t>
            </a:r>
            <a:r>
              <a:rPr lang="nl-NL" altLang="nl-NL" sz="1600" dirty="0">
                <a:latin typeface="Arial" panose="020B0604020202020204" pitchFamily="34" charset="0"/>
              </a:rPr>
              <a:t> </a:t>
            </a:r>
            <a:r>
              <a:rPr lang="nl-NL" altLang="nl-NL" sz="1600" dirty="0" err="1">
                <a:latin typeface="Arial" panose="020B0604020202020204" pitchFamily="34" charset="0"/>
              </a:rPr>
              <a:t>deviations</a:t>
            </a:r>
            <a:r>
              <a:rPr lang="nl-NL" altLang="nl-NL" sz="1600" dirty="0">
                <a:latin typeface="Arial" panose="020B0604020202020204" pitchFamily="34" charset="0"/>
              </a:rPr>
              <a:t> </a:t>
            </a:r>
            <a:r>
              <a:rPr lang="da-DK" altLang="nl-NL" sz="1600" dirty="0">
                <a:latin typeface="Arial" panose="020B0604020202020204" pitchFamily="34" charset="0"/>
              </a:rPr>
              <a:t>are caused by supply stress depending on acceleration</a:t>
            </a:r>
            <a:r>
              <a:rPr lang="da-DK" altLang="nl-NL" sz="1800" dirty="0">
                <a:latin typeface="Arial" panose="020B0604020202020204" pitchFamily="34" charset="0"/>
              </a:rPr>
              <a:t> 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AE24BCDF-6800-6E21-05CC-F9934255B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198" y="6075105"/>
            <a:ext cx="13067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400" dirty="0"/>
              <a:t>Lika et al 2014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 dirty="0"/>
              <a:t>J. </a:t>
            </a:r>
            <a:r>
              <a:rPr lang="nl-NL" altLang="nl-NL" sz="1400" i="1" dirty="0" err="1"/>
              <a:t>Theor</a:t>
            </a:r>
            <a:r>
              <a:rPr lang="nl-NL" altLang="nl-NL" sz="1400" i="1" dirty="0"/>
              <a:t>. </a:t>
            </a:r>
            <a:r>
              <a:rPr lang="nl-NL" altLang="nl-NL" sz="1400" i="1" dirty="0" err="1"/>
              <a:t>Biol</a:t>
            </a:r>
            <a:r>
              <a:rPr lang="nl-NL" altLang="nl-NL" sz="1400" i="1" dirty="0"/>
              <a:t>.</a:t>
            </a:r>
            <a:r>
              <a:rPr lang="nl-NL" altLang="nl-NL" sz="14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b="1" dirty="0"/>
              <a:t>354</a:t>
            </a:r>
            <a:r>
              <a:rPr lang="nl-NL" altLang="nl-NL" sz="1400" dirty="0"/>
              <a:t>:35-47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05C2F-D702-6086-A406-44D0BC4F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120" y="4860325"/>
            <a:ext cx="3120448" cy="157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DDB3F-67FD-A219-F8E5-FC69C7F3BC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82" r="7922"/>
          <a:stretch/>
        </p:blipFill>
        <p:spPr>
          <a:xfrm>
            <a:off x="115332" y="1083084"/>
            <a:ext cx="4474102" cy="2807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B46A7-2B61-F774-E418-5D21DB2E9C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39" r="5651"/>
          <a:stretch/>
        </p:blipFill>
        <p:spPr>
          <a:xfrm>
            <a:off x="4678141" y="1198720"/>
            <a:ext cx="4474102" cy="2740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A5C68D-7724-5DD1-AC5C-C840ACC2F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858" y="6110906"/>
            <a:ext cx="2080440" cy="419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B01B5A-3B69-A335-B88E-C15D1A39A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81" y="5539688"/>
            <a:ext cx="3559068" cy="5358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69A232-F37F-DD11-DCCF-EE73DDA53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7002" y="3634114"/>
            <a:ext cx="472481" cy="281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60C21B-2CA9-FC2A-7CA3-0C642C8E9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3068" y="3671182"/>
            <a:ext cx="472481" cy="2819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E135AC-CB44-0332-A6D6-A5611CB663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426888" y="2148616"/>
            <a:ext cx="586791" cy="3200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6D9D4F-E645-AB26-9824-6EB1E7659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149222" y="2111542"/>
            <a:ext cx="586791" cy="3200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A9F4B8-F61E-F8CF-78B5-16799F108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10" y="3529495"/>
            <a:ext cx="556308" cy="2438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AAD56A-2503-5DAB-0DC2-05983BE861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3636" y="3550087"/>
            <a:ext cx="556308" cy="2438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B5E39E8-AC86-EB3B-3A58-56D8C3A5A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751" r="12420"/>
          <a:stretch/>
        </p:blipFill>
        <p:spPr>
          <a:xfrm>
            <a:off x="6389052" y="4690068"/>
            <a:ext cx="2394584" cy="1922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06BDA5-4EDC-FA23-6EA4-C0D8CFD55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65"/>
          <a:stretch/>
        </p:blipFill>
        <p:spPr>
          <a:xfrm>
            <a:off x="4236794" y="4628516"/>
            <a:ext cx="2331854" cy="1967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E1E022-3390-FA1A-2E9B-BDD4E8AF1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88"/>
          <a:stretch/>
        </p:blipFill>
        <p:spPr>
          <a:xfrm>
            <a:off x="2131904" y="4634457"/>
            <a:ext cx="2277728" cy="19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1637C-6D53-6BB6-464A-172CBE30A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39" y="1567543"/>
            <a:ext cx="3355821" cy="2516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3CEA3-1E58-E296-3152-F90E31F0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2" y="365126"/>
            <a:ext cx="3780064" cy="1325563"/>
          </a:xfrm>
        </p:spPr>
        <p:txBody>
          <a:bodyPr/>
          <a:lstStyle/>
          <a:p>
            <a:r>
              <a:rPr lang="en-US" dirty="0"/>
              <a:t>Ratios of fluxes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9CCCC-4095-6AAB-2E41-217B121BD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19</a:t>
            </a:fld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D1433-2225-441E-8334-31462D0C29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854"/>
          <a:stretch/>
        </p:blipFill>
        <p:spPr>
          <a:xfrm>
            <a:off x="71374" y="4602411"/>
            <a:ext cx="2228436" cy="1939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E131C-05EB-E5D6-C88E-76511EFDA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065" y="1504088"/>
            <a:ext cx="3449608" cy="25862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203423-4B7F-A48E-8FA4-913BD32A6B11}"/>
              </a:ext>
            </a:extLst>
          </p:cNvPr>
          <p:cNvSpPr txBox="1"/>
          <p:nvPr/>
        </p:nvSpPr>
        <p:spPr>
          <a:xfrm>
            <a:off x="3094266" y="4035425"/>
            <a:ext cx="29145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Lika et al 2019 </a:t>
            </a:r>
            <a:r>
              <a:rPr lang="en-US" sz="1100" i="1" dirty="0"/>
              <a:t>J Sea Res </a:t>
            </a:r>
            <a:r>
              <a:rPr lang="en-US" sz="1100" b="1" dirty="0"/>
              <a:t>143</a:t>
            </a:r>
            <a:r>
              <a:rPr lang="en-US" sz="1100" dirty="0"/>
              <a:t>: 8-17</a:t>
            </a:r>
          </a:p>
          <a:p>
            <a:r>
              <a:rPr lang="en-US" sz="1100" dirty="0"/>
              <a:t>Kooijman &amp; Lika 2014 </a:t>
            </a:r>
            <a:r>
              <a:rPr lang="en-US" sz="1100" i="1" dirty="0"/>
              <a:t>Biol Rev </a:t>
            </a:r>
            <a:r>
              <a:rPr lang="en-US" sz="1100" b="1" dirty="0"/>
              <a:t>89</a:t>
            </a:r>
            <a:r>
              <a:rPr lang="en-US" sz="1100" dirty="0"/>
              <a:t>: 849-859</a:t>
            </a:r>
          </a:p>
          <a:p>
            <a:r>
              <a:rPr lang="en-US" sz="1100" dirty="0"/>
              <a:t>Lika et al 2014 </a:t>
            </a:r>
            <a:r>
              <a:rPr lang="en-US" sz="1100" i="1" dirty="0"/>
              <a:t>J </a:t>
            </a:r>
            <a:r>
              <a:rPr lang="en-US" sz="1100" i="1" dirty="0" err="1"/>
              <a:t>Theor</a:t>
            </a:r>
            <a:r>
              <a:rPr lang="en-US" sz="1100" i="1" dirty="0"/>
              <a:t> Biol </a:t>
            </a:r>
            <a:r>
              <a:rPr lang="en-US" sz="1100" b="1" dirty="0"/>
              <a:t>354</a:t>
            </a:r>
            <a:r>
              <a:rPr lang="en-US" sz="1100" dirty="0"/>
              <a:t>: 35-47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AD89C0-177B-46AF-231E-B1E4AD5B0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808" y="1690149"/>
            <a:ext cx="2816182" cy="2220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541BB-8591-57AF-F6BA-998A167057F0}"/>
              </a:ext>
            </a:extLst>
          </p:cNvPr>
          <p:cNvSpPr txBox="1"/>
          <p:nvPr/>
        </p:nvSpPr>
        <p:spPr>
          <a:xfrm>
            <a:off x="1711087" y="4823250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1746B-555A-01CC-EB38-811B5851032E}"/>
              </a:ext>
            </a:extLst>
          </p:cNvPr>
          <p:cNvSpPr txBox="1"/>
          <p:nvPr/>
        </p:nvSpPr>
        <p:spPr>
          <a:xfrm>
            <a:off x="3766429" y="4827366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188B7-9908-4A8A-239A-4EDEF8CE89F8}"/>
              </a:ext>
            </a:extLst>
          </p:cNvPr>
          <p:cNvSpPr txBox="1"/>
          <p:nvPr/>
        </p:nvSpPr>
        <p:spPr>
          <a:xfrm>
            <a:off x="5895913" y="4839720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E7B88-AB7A-0C78-106E-DD0DEEF7361D}"/>
              </a:ext>
            </a:extLst>
          </p:cNvPr>
          <p:cNvSpPr txBox="1"/>
          <p:nvPr/>
        </p:nvSpPr>
        <p:spPr>
          <a:xfrm>
            <a:off x="8165439" y="4843836"/>
            <a:ext cx="57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6479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8221-6FE8-66DD-18E6-31551180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80" y="705376"/>
            <a:ext cx="5045529" cy="1325563"/>
          </a:xfrm>
        </p:spPr>
        <p:txBody>
          <a:bodyPr/>
          <a:lstStyle/>
          <a:p>
            <a:pPr algn="ctr"/>
            <a:r>
              <a:rPr lang="en-US" dirty="0"/>
              <a:t>Recognized patterns</a:t>
            </a:r>
            <a:br>
              <a:rPr lang="en-US" dirty="0"/>
            </a:br>
            <a:r>
              <a:rPr lang="en-US" dirty="0"/>
              <a:t>in DEB par values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491FE-E34E-0131-47DA-01729C509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5373" y="2304075"/>
            <a:ext cx="5045529" cy="29425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Metabolic acceleration</a:t>
            </a:r>
          </a:p>
          <a:p>
            <a:r>
              <a:rPr lang="en-US" dirty="0"/>
              <a:t>Physical co-variation rules</a:t>
            </a:r>
          </a:p>
          <a:p>
            <a:r>
              <a:rPr lang="en-US" dirty="0"/>
              <a:t>Waste to hurry</a:t>
            </a:r>
          </a:p>
          <a:p>
            <a:r>
              <a:rPr lang="en-US" dirty="0"/>
              <a:t>Supply-demand spectra</a:t>
            </a:r>
          </a:p>
          <a:p>
            <a:r>
              <a:rPr lang="en-US" dirty="0"/>
              <a:t>Altricial-precocial spectra</a:t>
            </a:r>
          </a:p>
          <a:p>
            <a:r>
              <a:rPr lang="en-US" dirty="0"/>
              <a:t>Other relationships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ABD6B-529F-F384-4EDD-D4852D45833A}"/>
              </a:ext>
            </a:extLst>
          </p:cNvPr>
          <p:cNvSpPr txBox="1"/>
          <p:nvPr/>
        </p:nvSpPr>
        <p:spPr>
          <a:xfrm>
            <a:off x="5962947" y="5912509"/>
            <a:ext cx="2884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Page </a:t>
            </a:r>
            <a:r>
              <a:rPr lang="en-US" dirty="0" err="1"/>
              <a:t>DEBpapers</a:t>
            </a:r>
            <a:r>
              <a:rPr lang="en-US" dirty="0"/>
              <a:t> on the </a:t>
            </a:r>
            <a:r>
              <a:rPr lang="en-US" dirty="0" err="1"/>
              <a:t>AmP</a:t>
            </a:r>
            <a:r>
              <a:rPr lang="en-US" dirty="0"/>
              <a:t> site</a:t>
            </a:r>
          </a:p>
          <a:p>
            <a:pPr algn="ctr"/>
            <a:r>
              <a:rPr lang="en-US" dirty="0"/>
              <a:t>has a section on pattern papers</a:t>
            </a:r>
          </a:p>
          <a:p>
            <a:pPr algn="ctr"/>
            <a:r>
              <a:rPr lang="en-US" dirty="0" err="1"/>
              <a:t>Github</a:t>
            </a:r>
            <a:r>
              <a:rPr lang="en-US" dirty="0"/>
              <a:t> has SI for recent versions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049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8F918A9-F93F-8907-8ACD-FAE9CF6EF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8577" y="146589"/>
            <a:ext cx="7117942" cy="1032670"/>
          </a:xfrm>
        </p:spPr>
        <p:txBody>
          <a:bodyPr>
            <a:normAutofit fontScale="90000"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Respiration 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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 neonate mass prod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1F45F4D5-3496-B1D6-189A-987F67FA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172" y="5975244"/>
            <a:ext cx="40350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Augustine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et al 2022,  </a:t>
            </a: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J. Sea </a:t>
            </a:r>
            <a:r>
              <a:rPr lang="nl-NL" altLang="nl-N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alt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:102228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22BC2-A448-05C4-CF38-C632168FCC39}"/>
              </a:ext>
            </a:extLst>
          </p:cNvPr>
          <p:cNvSpPr txBox="1"/>
          <p:nvPr/>
        </p:nvSpPr>
        <p:spPr>
          <a:xfrm>
            <a:off x="2629710" y="4760459"/>
            <a:ext cx="46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Lines:  </a:t>
            </a:r>
          </a:p>
          <a:p>
            <a:r>
              <a:rPr lang="en-US" dirty="0"/>
              <a:t>Assumption: female length is at maximum for all species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549233-CF4E-39CE-0584-F21FF0F9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21" t="12042" r="34550" b="9803"/>
          <a:stretch/>
        </p:blipFill>
        <p:spPr>
          <a:xfrm>
            <a:off x="7560835" y="3994103"/>
            <a:ext cx="1341625" cy="27483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31DE77-5F9F-A78C-7E54-B6936581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33" r="5216"/>
          <a:stretch/>
        </p:blipFill>
        <p:spPr>
          <a:xfrm>
            <a:off x="4534545" y="1103567"/>
            <a:ext cx="4549073" cy="27955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39310C-659C-F64B-89A6-0CAB18AD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44" r="7905" b="6363"/>
          <a:stretch/>
        </p:blipFill>
        <p:spPr>
          <a:xfrm>
            <a:off x="327825" y="1061450"/>
            <a:ext cx="4451209" cy="2682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8B6EA-C386-F4AA-4CFE-FA6F7E01A5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04" t="9005" r="42886" b="54777"/>
          <a:stretch/>
        </p:blipFill>
        <p:spPr>
          <a:xfrm>
            <a:off x="277475" y="3968148"/>
            <a:ext cx="1245836" cy="1723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D4FBE-1FB1-250A-27B6-8A61A582A240}"/>
              </a:ext>
            </a:extLst>
          </p:cNvPr>
          <p:cNvSpPr txBox="1"/>
          <p:nvPr/>
        </p:nvSpPr>
        <p:spPr>
          <a:xfrm>
            <a:off x="793632" y="155275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Chondrichthyes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05266-022E-C0C7-5D0D-BC04F1AFE8E7}"/>
              </a:ext>
            </a:extLst>
          </p:cNvPr>
          <p:cNvSpPr txBox="1"/>
          <p:nvPr/>
        </p:nvSpPr>
        <p:spPr>
          <a:xfrm>
            <a:off x="5172970" y="1541258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Animalia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8F50C8-A21E-8328-2E69-2F702FFD7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043" y="3739461"/>
            <a:ext cx="2838672" cy="227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91596-10B2-DA10-2857-74F1A057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878" y="3728352"/>
            <a:ext cx="2838672" cy="227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0EB6D-5070-BCD5-440B-A0CDC2FD2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854251" y="2401918"/>
            <a:ext cx="2509615" cy="174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A7419E-79CF-A2EB-D68E-054EB3DB37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04" t="45065" r="42886" b="11572"/>
          <a:stretch/>
        </p:blipFill>
        <p:spPr>
          <a:xfrm>
            <a:off x="1429109" y="3950896"/>
            <a:ext cx="1206964" cy="1999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50E59-4AC9-B36D-CE1D-7098B4B05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599" y="4763049"/>
            <a:ext cx="2658405" cy="285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A2633E-132A-CC2D-6B83-36D95F4205B2}"/>
              </a:ext>
            </a:extLst>
          </p:cNvPr>
          <p:cNvSpPr txBox="1"/>
          <p:nvPr/>
        </p:nvSpPr>
        <p:spPr>
          <a:xfrm>
            <a:off x="5988912" y="1548712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2E8FD-BA43-C740-3076-7B955AFFB57C}"/>
              </a:ext>
            </a:extLst>
          </p:cNvPr>
          <p:cNvSpPr txBox="1"/>
          <p:nvPr/>
        </p:nvSpPr>
        <p:spPr>
          <a:xfrm>
            <a:off x="2178920" y="1561066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FD861-BB87-3D0C-3155-A41699FB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556F3C9-AEB1-FACC-458F-77E8629A7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61" y="879814"/>
            <a:ext cx="6235799" cy="4676849"/>
          </a:xfrm>
          <a:prstGeom prst="rect">
            <a:avLst/>
          </a:prstGeom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5A903780-476B-176E-1597-E30AB8246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0517" y="55971"/>
            <a:ext cx="6442439" cy="1032670"/>
          </a:xfrm>
        </p:spPr>
        <p:txBody>
          <a:bodyPr>
            <a:norm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kappa - neonate mass prod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F2F452CB-2C95-BBB8-6F0F-002B93EB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6" y="6469538"/>
            <a:ext cx="35670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Kooijman 2024,  </a:t>
            </a:r>
            <a:r>
              <a:rPr lang="nl-NL" altLang="nl-N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altLang="nl-N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Mod</a:t>
            </a: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alt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488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: 110721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E5B01-8337-A927-AFC2-53C17B802580}"/>
              </a:ext>
            </a:extLst>
          </p:cNvPr>
          <p:cNvSpPr txBox="1"/>
          <p:nvPr/>
        </p:nvSpPr>
        <p:spPr>
          <a:xfrm>
            <a:off x="174843" y="5687561"/>
            <a:ext cx="46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Curve:  </a:t>
            </a:r>
          </a:p>
          <a:p>
            <a:r>
              <a:rPr lang="en-US" dirty="0"/>
              <a:t>Assumption: female length is at maximum for all species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41B6A-C1ED-2523-99C4-00CD9B478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91" y="5592058"/>
            <a:ext cx="2875055" cy="344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03AC4-06D0-7B30-896A-31945E6EB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54" t="6909" r="38816" b="12227"/>
          <a:stretch/>
        </p:blipFill>
        <p:spPr>
          <a:xfrm>
            <a:off x="6995642" y="1375921"/>
            <a:ext cx="1482812" cy="5198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7CD50E-86FA-A99D-772E-C38BE42EB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850" y="5625010"/>
            <a:ext cx="1883515" cy="7884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F34725C-3EFB-8CB3-48CF-61A62C8B9AA6}"/>
              </a:ext>
            </a:extLst>
          </p:cNvPr>
          <p:cNvSpPr txBox="1"/>
          <p:nvPr/>
        </p:nvSpPr>
        <p:spPr>
          <a:xfrm>
            <a:off x="1997684" y="4312504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14686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73166-4F41-C2AC-CBD3-43F237BB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179DAD2-831D-4CDA-E7DD-5C6EDFA04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201" y="60028"/>
            <a:ext cx="7628689" cy="855622"/>
          </a:xfrm>
        </p:spPr>
        <p:txBody>
          <a:bodyPr>
            <a:normAutofit/>
          </a:bodyPr>
          <a:lstStyle/>
          <a:p>
            <a:r>
              <a:rPr lang="en-US" altLang="nl-NL" sz="3200" dirty="0">
                <a:solidFill>
                  <a:schemeClr val="accent2"/>
                </a:solidFill>
                <a:latin typeface="Arial" panose="020B0604020202020204" pitchFamily="34" charset="0"/>
              </a:rPr>
              <a:t>Life-time neonate mass = ultimate weight</a:t>
            </a:r>
            <a:endParaRPr lang="nl-NL" altLang="nl-NL" sz="32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E157AFC6-7B44-E7F4-C44F-C795AF63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260" y="6075363"/>
            <a:ext cx="2105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Augustine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et al 2022,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J. Sea </a:t>
            </a:r>
            <a:r>
              <a:rPr lang="nl-NL" altLang="nl-N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alt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:102228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93DF8-985F-82CA-86D0-98CCDB6A5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540" y="4854992"/>
            <a:ext cx="2638331" cy="1979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78301-8B48-1C74-6F40-8A10F72CD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86" y="923726"/>
            <a:ext cx="2540978" cy="1906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1AA69-727C-8D95-7E63-DF8D6650E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69" y="939115"/>
            <a:ext cx="2696145" cy="2022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0BA895-29B3-0BF8-C6FB-198D53077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223" y="924496"/>
            <a:ext cx="2801506" cy="210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331AFB-FD3E-54BB-C64B-543EF615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252" y="2944050"/>
            <a:ext cx="2540978" cy="1906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A553EE-7151-B258-1A56-7C980D11E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72" y="2890719"/>
            <a:ext cx="2696788" cy="2023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B0D2F-E8B8-AEC5-5C01-4D2F4D099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827" y="3026426"/>
            <a:ext cx="2538287" cy="19044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D72CCC-209C-83A6-70FF-C361367CA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691" y="4891513"/>
            <a:ext cx="2540978" cy="1906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99929-05D5-3F20-CCE1-C778CC779610}"/>
              </a:ext>
            </a:extLst>
          </p:cNvPr>
          <p:cNvSpPr txBox="1"/>
          <p:nvPr/>
        </p:nvSpPr>
        <p:spPr>
          <a:xfrm>
            <a:off x="6227805" y="5247503"/>
            <a:ext cx="27911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Lines indicate equality (no fitting)</a:t>
            </a:r>
          </a:p>
          <a:p>
            <a:r>
              <a:rPr lang="en-US" dirty="0"/>
              <a:t>Dotted line for crocs &amp; birds </a:t>
            </a:r>
          </a:p>
          <a:p>
            <a:r>
              <a:rPr lang="en-US" dirty="0"/>
              <a:t>  indicates an extra factor 2.5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2389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72BF7-87DE-0BF7-E77E-63A95F651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43C7AD-24BF-CF67-81B6-8EAECBB9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2" t="1918" r="8287" b="1360"/>
          <a:stretch/>
        </p:blipFill>
        <p:spPr>
          <a:xfrm>
            <a:off x="1995653" y="1326294"/>
            <a:ext cx="7065967" cy="4222433"/>
          </a:xfrm>
          <a:prstGeom prst="rect">
            <a:avLst/>
          </a:prstGeom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90A3E14-7611-B6DA-3C4C-F57CE401C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9238" y="-125258"/>
            <a:ext cx="7620448" cy="1032670"/>
          </a:xfrm>
        </p:spPr>
        <p:txBody>
          <a:bodyPr>
            <a:norm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Life span 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 1/s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pec respiration 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1F3DF092-ED6F-9EE7-07B9-FE6DC64E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919" y="6075363"/>
            <a:ext cx="2105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Augustine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et al 2022,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J. Sea </a:t>
            </a:r>
            <a:r>
              <a:rPr lang="nl-NL" altLang="nl-N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nl-NL" altLang="nl-NL" sz="1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alt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:102228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71A54-4220-263A-5364-374C0511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61" t="16937" r="36835" b="11413"/>
          <a:stretch/>
        </p:blipFill>
        <p:spPr>
          <a:xfrm>
            <a:off x="560176" y="1161534"/>
            <a:ext cx="1524000" cy="4913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4A889-DEB4-CDA9-68EC-C50C25F2DCB3}"/>
              </a:ext>
            </a:extLst>
          </p:cNvPr>
          <p:cNvSpPr txBox="1"/>
          <p:nvPr/>
        </p:nvSpPr>
        <p:spPr>
          <a:xfrm>
            <a:off x="1631095" y="622164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Line: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25152-4D00-841D-EA37-2AB83689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289" y="6201632"/>
            <a:ext cx="4061812" cy="3200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CFEEC5-8D9E-6EB1-993D-6CB2F357F9A9}"/>
              </a:ext>
            </a:extLst>
          </p:cNvPr>
          <p:cNvSpPr txBox="1"/>
          <p:nvPr/>
        </p:nvSpPr>
        <p:spPr>
          <a:xfrm>
            <a:off x="8138986" y="1771134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20ºC</a:t>
            </a:r>
            <a:endParaRPr lang="en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215E6-C0AC-2FE7-1A21-EAC7D0445311}"/>
              </a:ext>
            </a:extLst>
          </p:cNvPr>
          <p:cNvSpPr txBox="1"/>
          <p:nvPr/>
        </p:nvSpPr>
        <p:spPr>
          <a:xfrm>
            <a:off x="680071" y="858281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Pisces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68812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BCDE4-C356-08DA-FD1B-88E9CB950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BDAB63E-7119-E755-C026-6F510E884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8666" y="242208"/>
            <a:ext cx="6697662" cy="1143000"/>
          </a:xfrm>
        </p:spPr>
        <p:txBody>
          <a:bodyPr>
            <a:normAutofit fontScale="90000"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Altricial</a:t>
            </a:r>
            <a:r>
              <a:rPr lang="en-US" altLang="nl-NL" sz="4000" i="1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Precocial spectrum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id="{7F8CA074-26A9-436E-D0C9-FBE26372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967" y="1541010"/>
            <a:ext cx="625363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>
                <a:latin typeface="+mj-lt"/>
                <a:cs typeface="Arial" panose="020B0604020202020204" pitchFamily="34" charset="0"/>
              </a:rPr>
              <a:t>Definition: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birth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early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-late in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maturation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>
                <a:latin typeface="+mj-lt"/>
                <a:cs typeface="Arial" panose="020B0604020202020204" pitchFamily="34" charset="0"/>
              </a:rPr>
              <a:t>DEB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quantification</a:t>
            </a:r>
            <a:endParaRPr lang="nl-NL" altLang="nl-NL" sz="2000" baseline="30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>
                <a:latin typeface="+mj-lt"/>
                <a:cs typeface="Arial" panose="020B0604020202020204" pitchFamily="34" charset="0"/>
              </a:rPr>
              <a:t>In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literature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applied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to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birds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&amp;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mammals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Birds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:       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precocial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→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altricial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Mammals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: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altricial</a:t>
            </a:r>
            <a:r>
              <a:rPr lang="nl-NL" altLang="nl-NL" sz="2000" dirty="0">
                <a:latin typeface="+mj-lt"/>
                <a:cs typeface="Arial" panose="020B0604020202020204" pitchFamily="34" charset="0"/>
              </a:rPr>
              <a:t> → </a:t>
            </a:r>
            <a:r>
              <a:rPr lang="nl-NL" altLang="nl-NL" sz="2000" dirty="0" err="1">
                <a:latin typeface="+mj-lt"/>
                <a:cs typeface="Arial" panose="020B0604020202020204" pitchFamily="34" charset="0"/>
              </a:rPr>
              <a:t>precocial</a:t>
            </a: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000" dirty="0">
              <a:latin typeface="+mj-lt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>
                <a:latin typeface="+mj-lt"/>
              </a:rPr>
              <a:t>Significance: budget dictates reproduction investment</a:t>
            </a:r>
          </a:p>
          <a:p>
            <a:pPr marL="50800" indent="0">
              <a:buNone/>
            </a:pPr>
            <a:r>
              <a:rPr lang="en-US" sz="2000" dirty="0">
                <a:latin typeface="+mj-lt"/>
              </a:rPr>
              <a:t>       Evolutionary choice: </a:t>
            </a:r>
          </a:p>
          <a:p>
            <a:pPr marL="50800" indent="0">
              <a:buNone/>
            </a:pPr>
            <a:r>
              <a:rPr lang="en-US" sz="2000" dirty="0">
                <a:latin typeface="+mj-lt"/>
              </a:rPr>
              <a:t>       a few large bodied neonates or many small ones</a:t>
            </a: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67541F3D-ABFD-D01C-2B94-8D1A95A0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075363"/>
            <a:ext cx="201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>
                <a:latin typeface="Arial" panose="020B0604020202020204" pitchFamily="34" charset="0"/>
                <a:cs typeface="Arial" panose="020B0604020202020204" pitchFamily="34" charset="0"/>
              </a:rPr>
              <a:t>Augustine et al 2019,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 i="1">
                <a:latin typeface="Arial" panose="020B0604020202020204" pitchFamily="34" charset="0"/>
                <a:cs typeface="Arial" panose="020B0604020202020204" pitchFamily="34" charset="0"/>
              </a:rPr>
              <a:t>J. Sea Res. </a:t>
            </a:r>
            <a:r>
              <a:rPr lang="nl-NL" altLang="nl-NL" sz="1400" b="1"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  <a:r>
              <a:rPr lang="nl-NL" altLang="nl-NL" sz="1400">
                <a:latin typeface="Arial" panose="020B0604020202020204" pitchFamily="34" charset="0"/>
                <a:cs typeface="Arial" panose="020B0604020202020204" pitchFamily="34" charset="0"/>
              </a:rPr>
              <a:t>:27-34 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4FD39E35-6801-D712-F275-0058B9E7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57788"/>
            <a:ext cx="287972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D5D517BD-6B84-2D1C-4340-7AA80169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87" y="1914617"/>
            <a:ext cx="1573439" cy="38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910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8792F65-2959-C4F4-3B38-90495B1F6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4518" y="89808"/>
            <a:ext cx="5674400" cy="1319893"/>
          </a:xfrm>
        </p:spPr>
        <p:txBody>
          <a:bodyPr/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Animal nitrogen wastes</a:t>
            </a:r>
            <a:endParaRPr lang="nl-NL" altLang="nl-NL" sz="40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221F8651-2F11-8035-084C-5358F457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6218238"/>
            <a:ext cx="2551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nl-NL" sz="1400">
                <a:latin typeface="Arial" panose="020B0604020202020204" pitchFamily="34" charset="0"/>
                <a:cs typeface="Arial" panose="020B0604020202020204" pitchFamily="34" charset="0"/>
              </a:rPr>
              <a:t>Withers 1992 </a:t>
            </a:r>
            <a:r>
              <a:rPr lang="en-US" altLang="nl-NL" sz="1400" i="1">
                <a:latin typeface="Arial" panose="020B0604020202020204" pitchFamily="34" charset="0"/>
                <a:cs typeface="Arial" panose="020B0604020202020204" pitchFamily="34" charset="0"/>
              </a:rPr>
              <a:t>Comparative </a:t>
            </a:r>
          </a:p>
          <a:p>
            <a:pPr>
              <a:buFontTx/>
              <a:buNone/>
            </a:pPr>
            <a:r>
              <a:rPr lang="en-US" altLang="nl-NL" sz="1400" i="1">
                <a:latin typeface="Arial" panose="020B0604020202020204" pitchFamily="34" charset="0"/>
                <a:cs typeface="Arial" panose="020B0604020202020204" pitchFamily="34" charset="0"/>
              </a:rPr>
              <a:t>Animal Physiology</a:t>
            </a:r>
            <a:r>
              <a:rPr lang="en-US" altLang="nl-NL" sz="1400">
                <a:latin typeface="Arial" panose="020B0604020202020204" pitchFamily="34" charset="0"/>
                <a:cs typeface="Arial" panose="020B0604020202020204" pitchFamily="34" charset="0"/>
              </a:rPr>
              <a:t>. Saunders.</a:t>
            </a:r>
            <a:endParaRPr lang="nl-NL" altLang="nl-NL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09EADE9D-A42A-7018-0DDE-98CA5B2D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482725"/>
            <a:ext cx="6632575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D716A9-1DEF-CE7E-9E1D-D18CEB6DF4FC}"/>
              </a:ext>
            </a:extLst>
          </p:cNvPr>
          <p:cNvCxnSpPr/>
          <p:nvPr/>
        </p:nvCxnSpPr>
        <p:spPr>
          <a:xfrm>
            <a:off x="684213" y="3141663"/>
            <a:ext cx="0" cy="273526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TextBox 3">
            <a:extLst>
              <a:ext uri="{FF2B5EF4-FFF2-40B4-BE49-F238E27FC236}">
                <a16:creationId xmlns:a16="http://schemas.microsoft.com/office/drawing/2014/main" id="{AC70DE83-ACC0-2660-CA17-7A9EE230661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40506" y="3999706"/>
            <a:ext cx="1812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  <a:cs typeface="Arial" panose="020B0604020202020204" pitchFamily="34" charset="0"/>
              </a:rPr>
              <a:t>more expensive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  <a:cs typeface="Arial" panose="020B0604020202020204" pitchFamily="34" charset="0"/>
              </a:rPr>
              <a:t>less toxic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27DF83B-71A0-B45B-4053-3AD2BBC5A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1143000"/>
          </a:xfrm>
        </p:spPr>
        <p:txBody>
          <a:bodyPr/>
          <a:lstStyle/>
          <a:p>
            <a:r>
              <a:rPr lang="en-US" altLang="nl-NL" sz="4000">
                <a:solidFill>
                  <a:schemeClr val="accent2"/>
                </a:solidFill>
                <a:latin typeface="Arial" panose="020B0604020202020204" pitchFamily="34" charset="0"/>
              </a:rPr>
              <a:t>Altricial–Precocial spectrum</a:t>
            </a:r>
            <a:endParaRPr lang="nl-NL" altLang="nl-NL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0483" name="Picture 2" descr="Afbeeldingsresultaat voor ostrich">
            <a:extLst>
              <a:ext uri="{FF2B5EF4-FFF2-40B4-BE49-F238E27FC236}">
                <a16:creationId xmlns:a16="http://schemas.microsoft.com/office/drawing/2014/main" id="{64828FC4-49F2-7B77-6ADA-2F174E15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268413"/>
            <a:ext cx="49942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Afbeeldingsresultaat voor ostrich">
            <a:extLst>
              <a:ext uri="{FF2B5EF4-FFF2-40B4-BE49-F238E27FC236}">
                <a16:creationId xmlns:a16="http://schemas.microsoft.com/office/drawing/2014/main" id="{DFFEC8D4-B4F8-3DED-9B21-87CBA5AB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68413"/>
            <a:ext cx="21050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Afbeeldingsresultaat voor blackbird nest">
            <a:extLst>
              <a:ext uri="{FF2B5EF4-FFF2-40B4-BE49-F238E27FC236}">
                <a16:creationId xmlns:a16="http://schemas.microsoft.com/office/drawing/2014/main" id="{298DFF00-7CF5-4462-2155-53D30378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076700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Afbeeldingsresultaat voor blackbird nest">
            <a:extLst>
              <a:ext uri="{FF2B5EF4-FFF2-40B4-BE49-F238E27FC236}">
                <a16:creationId xmlns:a16="http://schemas.microsoft.com/office/drawing/2014/main" id="{19168F04-566E-2C9E-BB59-74CEF6EA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76700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8">
            <a:extLst>
              <a:ext uri="{FF2B5EF4-FFF2-40B4-BE49-F238E27FC236}">
                <a16:creationId xmlns:a16="http://schemas.microsoft.com/office/drawing/2014/main" id="{649EEC44-B49B-C251-635B-6FD28075F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592763"/>
            <a:ext cx="16097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Passerine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Turdus merula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blackbird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</a:p>
        </p:txBody>
      </p:sp>
      <p:sp>
        <p:nvSpPr>
          <p:cNvPr id="20488" name="Rectangle 10">
            <a:extLst>
              <a:ext uri="{FF2B5EF4-FFF2-40B4-BE49-F238E27FC236}">
                <a16:creationId xmlns:a16="http://schemas.microsoft.com/office/drawing/2014/main" id="{D286F99D-D2C2-7899-8B36-9E7D0F3FE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75" y="1271588"/>
            <a:ext cx="1933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Paleognat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Struthio camelus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ostrich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20" name="Picture 24">
            <a:extLst>
              <a:ext uri="{FF2B5EF4-FFF2-40B4-BE49-F238E27FC236}">
                <a16:creationId xmlns:a16="http://schemas.microsoft.com/office/drawing/2014/main" id="{AF0011F4-5023-D0BF-0BB7-DC5EFC5E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484313"/>
            <a:ext cx="3851276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9" name="Picture 23">
            <a:extLst>
              <a:ext uri="{FF2B5EF4-FFF2-40B4-BE49-F238E27FC236}">
                <a16:creationId xmlns:a16="http://schemas.microsoft.com/office/drawing/2014/main" id="{E5ED30EB-9485-1A55-9904-FE6FD476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5008563"/>
            <a:ext cx="1905000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498" name="Rectangle 2">
            <a:extLst>
              <a:ext uri="{FF2B5EF4-FFF2-40B4-BE49-F238E27FC236}">
                <a16:creationId xmlns:a16="http://schemas.microsoft.com/office/drawing/2014/main" id="{B883CC97-993D-F25B-70DE-AC94F88B3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altLang="en-NL">
                <a:solidFill>
                  <a:schemeClr val="accent2"/>
                </a:solidFill>
              </a:rPr>
              <a:t>Altricial &amp; Precocial Finfoots </a:t>
            </a:r>
            <a:r>
              <a:rPr lang="en-US" altLang="en-NL" sz="1800">
                <a:solidFill>
                  <a:schemeClr val="accent2"/>
                </a:solidFill>
              </a:rPr>
              <a:t>2.5.2e</a:t>
            </a:r>
            <a:endParaRPr lang="nl-NL" altLang="en-NL">
              <a:solidFill>
                <a:schemeClr val="accent2"/>
              </a:solidFill>
            </a:endParaRPr>
          </a:p>
        </p:txBody>
      </p:sp>
      <p:pic>
        <p:nvPicPr>
          <p:cNvPr id="234500" name="Picture 4">
            <a:extLst>
              <a:ext uri="{FF2B5EF4-FFF2-40B4-BE49-F238E27FC236}">
                <a16:creationId xmlns:a16="http://schemas.microsoft.com/office/drawing/2014/main" id="{12716F19-4DBA-4CA8-54B0-4EC9F8C1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84313"/>
            <a:ext cx="277177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1" name="Text Box 5">
            <a:extLst>
              <a:ext uri="{FF2B5EF4-FFF2-40B4-BE49-F238E27FC236}">
                <a16:creationId xmlns:a16="http://schemas.microsoft.com/office/drawing/2014/main" id="{B369CF9B-47F1-1265-2B7E-1FBEE7F7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908050"/>
            <a:ext cx="2033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altLang="en-NL" sz="1600" i="1">
                <a:latin typeface="Arial" panose="020B0604020202020204" pitchFamily="34" charset="0"/>
              </a:rPr>
              <a:t>Heliopais personata,</a:t>
            </a:r>
          </a:p>
          <a:p>
            <a:pPr algn="ctr"/>
            <a:r>
              <a:rPr lang="en-US" altLang="en-NL" sz="1600">
                <a:latin typeface="Arial" panose="020B0604020202020204" pitchFamily="34" charset="0"/>
              </a:rPr>
              <a:t>Asian finfoot</a:t>
            </a:r>
            <a:endParaRPr lang="nl-NL" altLang="en-NL" sz="1600">
              <a:latin typeface="Arial" panose="020B0604020202020204" pitchFamily="34" charset="0"/>
            </a:endParaRPr>
          </a:p>
        </p:txBody>
      </p:sp>
      <p:pic>
        <p:nvPicPr>
          <p:cNvPr id="234502" name="Picture 6">
            <a:extLst>
              <a:ext uri="{FF2B5EF4-FFF2-40B4-BE49-F238E27FC236}">
                <a16:creationId xmlns:a16="http://schemas.microsoft.com/office/drawing/2014/main" id="{1384B831-584F-39FB-0B51-6F52F3A4F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/>
          <a:stretch>
            <a:fillRect/>
          </a:stretch>
        </p:blipFill>
        <p:spPr bwMode="auto">
          <a:xfrm>
            <a:off x="3505200" y="1484313"/>
            <a:ext cx="3011488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3" name="Text Box 7">
            <a:extLst>
              <a:ext uri="{FF2B5EF4-FFF2-40B4-BE49-F238E27FC236}">
                <a16:creationId xmlns:a16="http://schemas.microsoft.com/office/drawing/2014/main" id="{3C6F975E-A194-AC3B-F3ED-97ECBE1C0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0" y="908050"/>
            <a:ext cx="2100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altLang="en-NL" sz="1600" i="1">
                <a:latin typeface="Arial" panose="020B0604020202020204" pitchFamily="34" charset="0"/>
              </a:rPr>
              <a:t>Podica senegalensis,</a:t>
            </a:r>
          </a:p>
          <a:p>
            <a:pPr algn="ctr"/>
            <a:r>
              <a:rPr lang="en-US" altLang="en-NL" sz="1600">
                <a:latin typeface="Arial" panose="020B0604020202020204" pitchFamily="34" charset="0"/>
              </a:rPr>
              <a:t>African finfoot</a:t>
            </a:r>
            <a:endParaRPr lang="nl-NL" altLang="en-NL" sz="1600">
              <a:latin typeface="Arial" panose="020B0604020202020204" pitchFamily="34" charset="0"/>
            </a:endParaRPr>
          </a:p>
        </p:txBody>
      </p:sp>
      <p:pic>
        <p:nvPicPr>
          <p:cNvPr id="234504" name="Picture 8">
            <a:extLst>
              <a:ext uri="{FF2B5EF4-FFF2-40B4-BE49-F238E27FC236}">
                <a16:creationId xmlns:a16="http://schemas.microsoft.com/office/drawing/2014/main" id="{1B795131-9251-E8CC-DD6D-03166185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14999" r="12680" b="37672"/>
          <a:stretch>
            <a:fillRect/>
          </a:stretch>
        </p:blipFill>
        <p:spPr bwMode="auto">
          <a:xfrm>
            <a:off x="6408738" y="3475038"/>
            <a:ext cx="2735262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08" name="Text Box 12">
            <a:extLst>
              <a:ext uri="{FF2B5EF4-FFF2-40B4-BE49-F238E27FC236}">
                <a16:creationId xmlns:a16="http://schemas.microsoft.com/office/drawing/2014/main" id="{DABDCF62-1FCC-0EFA-2755-032F9D0E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908050"/>
            <a:ext cx="16525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altLang="en-NL" sz="1600" i="1" dirty="0" err="1">
                <a:latin typeface="Arial" panose="020B0604020202020204" pitchFamily="34" charset="0"/>
              </a:rPr>
              <a:t>Heliornis</a:t>
            </a:r>
            <a:r>
              <a:rPr lang="nl-NL" altLang="en-NL" sz="1600" i="1" dirty="0">
                <a:latin typeface="Arial" panose="020B0604020202020204" pitchFamily="34" charset="0"/>
              </a:rPr>
              <a:t> </a:t>
            </a:r>
            <a:r>
              <a:rPr lang="nl-NL" altLang="en-NL" sz="1600" i="1" dirty="0" err="1">
                <a:latin typeface="Arial" panose="020B0604020202020204" pitchFamily="34" charset="0"/>
              </a:rPr>
              <a:t>fulica</a:t>
            </a:r>
            <a:endParaRPr lang="nl-NL" altLang="en-NL" sz="1600" i="1" dirty="0">
              <a:latin typeface="Arial" panose="020B0604020202020204" pitchFamily="34" charset="0"/>
            </a:endParaRPr>
          </a:p>
          <a:p>
            <a:pPr algn="ctr"/>
            <a:r>
              <a:rPr lang="en-US" altLang="en-NL" sz="1600" dirty="0">
                <a:latin typeface="Arial" panose="020B0604020202020204" pitchFamily="34" charset="0"/>
              </a:rPr>
              <a:t>American finfoot</a:t>
            </a:r>
            <a:endParaRPr lang="nl-NL" altLang="en-NL" sz="1600" dirty="0">
              <a:latin typeface="Arial" panose="020B0604020202020204" pitchFamily="34" charset="0"/>
            </a:endParaRPr>
          </a:p>
        </p:txBody>
      </p:sp>
      <p:pic>
        <p:nvPicPr>
          <p:cNvPr id="234511" name="Picture 15">
            <a:extLst>
              <a:ext uri="{FF2B5EF4-FFF2-40B4-BE49-F238E27FC236}">
                <a16:creationId xmlns:a16="http://schemas.microsoft.com/office/drawing/2014/main" id="{D7FD0B1F-1846-4198-1F82-769DB999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51276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4" name="Picture 18">
            <a:extLst>
              <a:ext uri="{FF2B5EF4-FFF2-40B4-BE49-F238E27FC236}">
                <a16:creationId xmlns:a16="http://schemas.microsoft.com/office/drawing/2014/main" id="{DFEDDAE5-330B-65A5-8F2F-79682A8A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21545" r="10800" b="35362"/>
          <a:stretch>
            <a:fillRect/>
          </a:stretch>
        </p:blipFill>
        <p:spPr bwMode="auto">
          <a:xfrm>
            <a:off x="3505200" y="5151438"/>
            <a:ext cx="3024188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5" name="Picture 19">
            <a:extLst>
              <a:ext uri="{FF2B5EF4-FFF2-40B4-BE49-F238E27FC236}">
                <a16:creationId xmlns:a16="http://schemas.microsoft.com/office/drawing/2014/main" id="{6676FCEA-866F-9FF0-E803-AEAE3B15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15314" b="30965"/>
          <a:stretch>
            <a:fillRect/>
          </a:stretch>
        </p:blipFill>
        <p:spPr bwMode="auto">
          <a:xfrm>
            <a:off x="0" y="3573463"/>
            <a:ext cx="35052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16" name="Picture 20">
            <a:extLst>
              <a:ext uri="{FF2B5EF4-FFF2-40B4-BE49-F238E27FC236}">
                <a16:creationId xmlns:a16="http://schemas.microsoft.com/office/drawing/2014/main" id="{5D436B12-B836-249E-C8A1-B48A009F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b="12834"/>
          <a:stretch>
            <a:fillRect/>
          </a:stretch>
        </p:blipFill>
        <p:spPr bwMode="auto">
          <a:xfrm>
            <a:off x="3492500" y="3400425"/>
            <a:ext cx="30241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18" name="Picture 22">
            <a:extLst>
              <a:ext uri="{FF2B5EF4-FFF2-40B4-BE49-F238E27FC236}">
                <a16:creationId xmlns:a16="http://schemas.microsoft.com/office/drawing/2014/main" id="{508006C5-9A43-856F-76D0-EE4CEBCA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16637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517" name="Line 21">
            <a:extLst>
              <a:ext uri="{FF2B5EF4-FFF2-40B4-BE49-F238E27FC236}">
                <a16:creationId xmlns:a16="http://schemas.microsoft.com/office/drawing/2014/main" id="{D19DF227-EEFC-9320-2C22-BB158832C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1052513"/>
            <a:ext cx="0" cy="5805487"/>
          </a:xfrm>
          <a:prstGeom prst="line">
            <a:avLst/>
          </a:prstGeom>
          <a:noFill/>
          <a:ln w="38100">
            <a:solidFill>
              <a:srgbClr val="99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0077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906187B-907F-1F05-AE01-4DCEB68B4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1143000"/>
          </a:xfrm>
        </p:spPr>
        <p:txBody>
          <a:bodyPr/>
          <a:lstStyle/>
          <a:p>
            <a:r>
              <a:rPr lang="en-US" altLang="nl-NL" sz="4000">
                <a:solidFill>
                  <a:schemeClr val="accent2"/>
                </a:solidFill>
                <a:latin typeface="Arial" panose="020B0604020202020204" pitchFamily="34" charset="0"/>
              </a:rPr>
              <a:t>Altricial–Precocial spectrum</a:t>
            </a:r>
            <a:endParaRPr lang="nl-NL" altLang="nl-NL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1507" name="Picture 2" descr="Gerelateerde afbeelding">
            <a:extLst>
              <a:ext uri="{FF2B5EF4-FFF2-40B4-BE49-F238E27FC236}">
                <a16:creationId xmlns:a16="http://schemas.microsoft.com/office/drawing/2014/main" id="{5847F9D7-61F3-1E7D-AA8B-3A275D1C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5434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B81C58-8590-C8E3-7D2D-F6A83C62F3D4}"/>
              </a:ext>
            </a:extLst>
          </p:cNvPr>
          <p:cNvSpPr/>
          <p:nvPr/>
        </p:nvSpPr>
        <p:spPr>
          <a:xfrm>
            <a:off x="4643438" y="1268413"/>
            <a:ext cx="4465637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Bird adaptations to life in forest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altricial development + demand species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advanced parental care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  colour inner mouth, bagging, fecal sacks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high water content of neonate tissues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small body size for forest birds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short round wings, maneuverable tail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anisodactyl feet (perching)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advanced singing (sight blocked by leaves)</a:t>
            </a:r>
          </a:p>
        </p:txBody>
      </p:sp>
      <p:pic>
        <p:nvPicPr>
          <p:cNvPr id="21509" name="Picture 4" descr="http://people.eku.edu/ritchisong/ritchiso/Syrinx.gif">
            <a:extLst>
              <a:ext uri="{FF2B5EF4-FFF2-40B4-BE49-F238E27FC236}">
                <a16:creationId xmlns:a16="http://schemas.microsoft.com/office/drawing/2014/main" id="{0AD9DE0D-AB10-4581-661B-0FD2BA6C4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54463"/>
            <a:ext cx="30972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3B6FB04-BD3F-5F1E-B839-0E77AA582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100013"/>
            <a:ext cx="8964612" cy="1143001"/>
          </a:xfrm>
        </p:spPr>
        <p:txBody>
          <a:bodyPr/>
          <a:lstStyle/>
          <a:p>
            <a:r>
              <a:rPr lang="en-US" altLang="nl-NL" sz="4000">
                <a:solidFill>
                  <a:schemeClr val="accent2"/>
                </a:solidFill>
                <a:latin typeface="Arial" panose="020B0604020202020204" pitchFamily="34" charset="0"/>
              </a:rPr>
              <a:t>Altricial–Precocial spectrum</a:t>
            </a:r>
            <a:endParaRPr lang="nl-NL" altLang="nl-NL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640AA3F2-DEE5-2FBB-3A56-02D2710E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179763"/>
            <a:ext cx="4897437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2" descr="Afbeeldingsresultaat voor marsupial baby">
            <a:extLst>
              <a:ext uri="{FF2B5EF4-FFF2-40B4-BE49-F238E27FC236}">
                <a16:creationId xmlns:a16="http://schemas.microsoft.com/office/drawing/2014/main" id="{3D9AB3E9-355F-3648-AEA7-0D760DED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981075"/>
            <a:ext cx="40354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">
            <a:extLst>
              <a:ext uri="{FF2B5EF4-FFF2-40B4-BE49-F238E27FC236}">
                <a16:creationId xmlns:a16="http://schemas.microsoft.com/office/drawing/2014/main" id="{67F3502B-527E-5BBA-E191-74F3C4F7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963" y="993775"/>
            <a:ext cx="2117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Marsupial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Phalanger gymnotis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ground cuscus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</a:p>
        </p:txBody>
      </p:sp>
      <p:sp>
        <p:nvSpPr>
          <p:cNvPr id="22534" name="Rectangle 9">
            <a:extLst>
              <a:ext uri="{FF2B5EF4-FFF2-40B4-BE49-F238E27FC236}">
                <a16:creationId xmlns:a16="http://schemas.microsoft.com/office/drawing/2014/main" id="{326CE751-7606-630E-B844-B3B63F455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735638"/>
            <a:ext cx="18002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Primate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 i="1">
                <a:latin typeface="Arial" panose="020B0604020202020204" pitchFamily="34" charset="0"/>
                <a:cs typeface="Arial" panose="020B0604020202020204" pitchFamily="34" charset="0"/>
              </a:rPr>
              <a:t>Carlito syrichta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Phillippine tarsier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446DE6-115A-B160-EB35-76F74E96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5" y="1326853"/>
            <a:ext cx="2761260" cy="3858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8CC19-A940-467E-F520-2D0167D4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279" y="365126"/>
            <a:ext cx="5257800" cy="1325563"/>
          </a:xfrm>
        </p:spPr>
        <p:txBody>
          <a:bodyPr/>
          <a:lstStyle/>
          <a:p>
            <a:r>
              <a:rPr lang="en-US" dirty="0"/>
              <a:t>Scaling of respiration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03C92-84BD-8259-A6B5-181BD8E1A7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</a:t>
            </a:fld>
            <a:endParaRPr lang="hr-H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8F7606-7A44-B349-860D-113BD01FF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670" y="1625619"/>
            <a:ext cx="5333559" cy="3998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62710-37F8-4215-6659-EA514B836C50}"/>
              </a:ext>
            </a:extLst>
          </p:cNvPr>
          <p:cNvSpPr txBox="1"/>
          <p:nvPr/>
        </p:nvSpPr>
        <p:spPr>
          <a:xfrm>
            <a:off x="2971800" y="2032908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4035, 20ºC</a:t>
            </a:r>
          </a:p>
          <a:p>
            <a:r>
              <a:rPr lang="en-US" dirty="0"/>
              <a:t>slope around 3/4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49761-5A27-828F-877A-974EED003729}"/>
              </a:ext>
            </a:extLst>
          </p:cNvPr>
          <p:cNvSpPr txBox="1"/>
          <p:nvPr/>
        </p:nvSpPr>
        <p:spPr>
          <a:xfrm>
            <a:off x="367391" y="6139543"/>
            <a:ext cx="8291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Kleiber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effectLst/>
                <a:latin typeface="+mj-lt"/>
              </a:rPr>
              <a:t>1932 Body size and metabolism. </a:t>
            </a:r>
            <a:r>
              <a:rPr lang="en-US" i="1" dirty="0" err="1">
                <a:effectLst/>
                <a:latin typeface="+mj-lt"/>
              </a:rPr>
              <a:t>Hilgardia</a:t>
            </a:r>
            <a:r>
              <a:rPr lang="en-US" dirty="0">
                <a:effectLst/>
                <a:latin typeface="+mj-lt"/>
              </a:rPr>
              <a:t>, </a:t>
            </a:r>
            <a:r>
              <a:rPr lang="en-US" b="1" dirty="0">
                <a:effectLst/>
                <a:latin typeface="+mj-lt"/>
              </a:rPr>
              <a:t>6</a:t>
            </a:r>
            <a:r>
              <a:rPr lang="en-US" dirty="0">
                <a:effectLst/>
                <a:latin typeface="+mj-lt"/>
              </a:rPr>
              <a:t>: 315-353</a:t>
            </a:r>
          </a:p>
          <a:p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Rubner</a:t>
            </a:r>
            <a:r>
              <a:rPr lang="de-DE" dirty="0">
                <a:latin typeface="+mj-lt"/>
              </a:rPr>
              <a:t> 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1883 Uber den Einfluss der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+mj-lt"/>
              </a:rPr>
              <a:t>K</a:t>
            </a:r>
            <a:r>
              <a:rPr lang="de-DE" dirty="0" err="1">
                <a:latin typeface="+mj-lt"/>
              </a:rPr>
              <a:t>ö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+mj-lt"/>
              </a:rPr>
              <a:t>rpergrösse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 auf Stoff- und Kraftwechsel. </a:t>
            </a:r>
            <a:r>
              <a:rPr lang="de-DE" b="0" i="1" dirty="0">
                <a:solidFill>
                  <a:srgbClr val="000000"/>
                </a:solidFill>
                <a:effectLst/>
                <a:latin typeface="+mj-lt"/>
              </a:rPr>
              <a:t>Z. </a:t>
            </a:r>
            <a:r>
              <a:rPr lang="de-DE" b="0" i="1" dirty="0" err="1">
                <a:solidFill>
                  <a:srgbClr val="000000"/>
                </a:solidFill>
                <a:effectLst/>
                <a:latin typeface="+mj-lt"/>
              </a:rPr>
              <a:t>Biol</a:t>
            </a:r>
            <a:r>
              <a:rPr lang="de-DE" b="0" i="1" dirty="0">
                <a:solidFill>
                  <a:srgbClr val="000000"/>
                </a:solidFill>
                <a:effectLst/>
                <a:latin typeface="+mj-lt"/>
              </a:rPr>
              <a:t>.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de-DE" b="1" i="0" dirty="0">
                <a:solidFill>
                  <a:srgbClr val="000000"/>
                </a:solidFill>
                <a:effectLst/>
                <a:latin typeface="+mj-lt"/>
              </a:rPr>
              <a:t>19</a:t>
            </a:r>
            <a:r>
              <a:rPr lang="de-DE" b="0" i="0" dirty="0">
                <a:solidFill>
                  <a:srgbClr val="000000"/>
                </a:solidFill>
                <a:effectLst/>
                <a:latin typeface="+mj-lt"/>
              </a:rPr>
              <a:t>:535–562</a:t>
            </a:r>
            <a:r>
              <a:rPr lang="de-DE" dirty="0">
                <a:latin typeface="+mj-lt"/>
              </a:rPr>
              <a:t> </a:t>
            </a:r>
            <a:endParaRPr lang="en-NL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5FCE0-B8FE-8BDD-63BA-F9409B7B6D77}"/>
              </a:ext>
            </a:extLst>
          </p:cNvPr>
          <p:cNvSpPr/>
          <p:nvPr/>
        </p:nvSpPr>
        <p:spPr>
          <a:xfrm>
            <a:off x="284885" y="669471"/>
            <a:ext cx="8574230" cy="5282293"/>
          </a:xfrm>
          <a:prstGeom prst="rect">
            <a:avLst/>
          </a:prstGeom>
          <a:solidFill>
            <a:srgbClr val="E4E9F4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Direct explanations for </a:t>
            </a:r>
            <a:r>
              <a:rPr lang="en-US" sz="2800" dirty="0" err="1">
                <a:solidFill>
                  <a:schemeClr val="tx1"/>
                </a:solidFill>
              </a:rPr>
              <a:t>Kleiber’s</a:t>
            </a:r>
            <a:r>
              <a:rPr lang="en-US" sz="2800" dirty="0">
                <a:solidFill>
                  <a:schemeClr val="tx1"/>
                </a:solidFill>
              </a:rPr>
              <a:t> law are problematic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Respiration has contributions from several metabolic processes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</a:t>
            </a:r>
            <a:r>
              <a:rPr lang="en-US" dirty="0">
                <a:solidFill>
                  <a:schemeClr val="tx1"/>
                </a:solidFill>
              </a:rPr>
              <a:t>Sousa et al 2008 From empirical patterns to theory: </a:t>
            </a:r>
          </a:p>
          <a:p>
            <a:r>
              <a:rPr lang="en-US" dirty="0">
                <a:solidFill>
                  <a:schemeClr val="tx1"/>
                </a:solidFill>
              </a:rPr>
              <a:t>           A formal metabolic theory of life. </a:t>
            </a:r>
            <a:r>
              <a:rPr lang="en-US" i="1" dirty="0">
                <a:solidFill>
                  <a:schemeClr val="tx1"/>
                </a:solidFill>
              </a:rPr>
              <a:t>Phil. Trans. R. Soc. 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363</a:t>
            </a:r>
            <a:r>
              <a:rPr lang="en-US" dirty="0">
                <a:solidFill>
                  <a:schemeClr val="tx1"/>
                </a:solidFill>
              </a:rPr>
              <a:t>:2453–2464.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Body size is an emergent property of metabolism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</a:t>
            </a:r>
            <a:r>
              <a:rPr lang="en-US" dirty="0">
                <a:solidFill>
                  <a:schemeClr val="tx1"/>
                </a:solidFill>
              </a:rPr>
              <a:t>Lika et al 2019 Body size as emergent property of metabolism. </a:t>
            </a:r>
            <a:r>
              <a:rPr lang="en-US" i="1" dirty="0">
                <a:solidFill>
                  <a:schemeClr val="tx1"/>
                </a:solidFill>
              </a:rPr>
              <a:t>J. Sea Res., </a:t>
            </a:r>
            <a:r>
              <a:rPr lang="en-US" b="1" dirty="0">
                <a:solidFill>
                  <a:schemeClr val="tx1"/>
                </a:solidFill>
              </a:rPr>
              <a:t>143</a:t>
            </a:r>
            <a:r>
              <a:rPr lang="en-US" dirty="0">
                <a:solidFill>
                  <a:schemeClr val="tx1"/>
                </a:solidFill>
              </a:rPr>
              <a:t>:8–17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Allometric functions might be nice for description,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but not for understanding</a:t>
            </a:r>
          </a:p>
          <a:p>
            <a:r>
              <a:rPr lang="en-US" dirty="0">
                <a:solidFill>
                  <a:schemeClr val="tx1"/>
                </a:solidFill>
              </a:rPr>
              <a:t>           Kooijman 2018 Models in stress research. </a:t>
            </a:r>
            <a:r>
              <a:rPr lang="en-US" i="1" dirty="0">
                <a:solidFill>
                  <a:schemeClr val="tx1"/>
                </a:solidFill>
              </a:rPr>
              <a:t>Ecological Complexity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34</a:t>
            </a:r>
            <a:r>
              <a:rPr lang="en-US" dirty="0">
                <a:solidFill>
                  <a:schemeClr val="tx1"/>
                </a:solidFill>
              </a:rPr>
              <a:t>:161–177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Implication: respiration, interpreted as THE metabolic rate,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cannot be used to explain other traits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C0CAEAC-8BED-179E-1863-8965D62AC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>
                <a:solidFill>
                  <a:schemeClr val="accent2"/>
                </a:solidFill>
                <a:latin typeface="Arial" panose="020B0604020202020204" pitchFamily="34" charset="0"/>
              </a:rPr>
              <a:t>Reptile-Mammal transition</a:t>
            </a:r>
            <a:endParaRPr lang="nl-NL" altLang="nl-NL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BE9822C9-6A42-6DAF-80FF-D0E56FE3F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860800"/>
            <a:ext cx="3635375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22D3F381-2B3E-F66D-787F-B976C7FDC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308725"/>
            <a:ext cx="1684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nursing </a:t>
            </a:r>
            <a:r>
              <a:rPr lang="en-US" altLang="nl-NL" sz="1600" i="1">
                <a:latin typeface="Arial" panose="020B0604020202020204" pitchFamily="34" charset="0"/>
              </a:rPr>
              <a:t>Platypus</a:t>
            </a:r>
            <a:endParaRPr lang="nl-NL" altLang="nl-NL" sz="1600" i="1">
              <a:latin typeface="Arial" panose="020B0604020202020204" pitchFamily="34" charset="0"/>
            </a:endParaRP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12B72251-0BD9-DAFB-DE6B-ABCB2418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223202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A061C6AC-8F8B-260D-2BC5-810BF3092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3381375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Moschops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Dinocephalia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C3A76F52-8823-1FE4-BE50-D51280AD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779838"/>
            <a:ext cx="2638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D5EF6ACF-D07E-E65F-73C3-85F1CE7C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6332538"/>
            <a:ext cx="296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Megazostrodon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Triconodonta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sp>
        <p:nvSpPr>
          <p:cNvPr id="23561" name="Rectangle 9">
            <a:extLst>
              <a:ext uri="{FF2B5EF4-FFF2-40B4-BE49-F238E27FC236}">
                <a16:creationId xmlns:a16="http://schemas.microsoft.com/office/drawing/2014/main" id="{5655AB51-421E-BFF3-74FB-66B06CEA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332538"/>
            <a:ext cx="2589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Ptilodus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Multituberculata</a:t>
            </a:r>
            <a:r>
              <a:rPr lang="en-US" altLang="nl-NL" sz="1600"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23562" name="Picture 10">
            <a:extLst>
              <a:ext uri="{FF2B5EF4-FFF2-40B4-BE49-F238E27FC236}">
                <a16:creationId xmlns:a16="http://schemas.microsoft.com/office/drawing/2014/main" id="{DC69769C-3CEB-3CDA-F7AA-9C9CF6DC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20875"/>
            <a:ext cx="3240087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Text Box 11">
            <a:extLst>
              <a:ext uri="{FF2B5EF4-FFF2-40B4-BE49-F238E27FC236}">
                <a16:creationId xmlns:a16="http://schemas.microsoft.com/office/drawing/2014/main" id="{8BE046B5-0840-D470-0132-BE988B53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3" y="3379788"/>
            <a:ext cx="2598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Cynognathus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Cynodontia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pic>
        <p:nvPicPr>
          <p:cNvPr id="23564" name="Picture 12">
            <a:extLst>
              <a:ext uri="{FF2B5EF4-FFF2-40B4-BE49-F238E27FC236}">
                <a16:creationId xmlns:a16="http://schemas.microsoft.com/office/drawing/2014/main" id="{A959BB91-F093-84AF-0928-AD12377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196975"/>
            <a:ext cx="3133725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5" name="Text Box 13">
            <a:extLst>
              <a:ext uri="{FF2B5EF4-FFF2-40B4-BE49-F238E27FC236}">
                <a16:creationId xmlns:a16="http://schemas.microsoft.com/office/drawing/2014/main" id="{0072DB51-37D2-7A88-9ED7-C7939ED7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3379788"/>
            <a:ext cx="2713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600" i="1">
                <a:latin typeface="Arial" panose="020B0604020202020204" pitchFamily="34" charset="0"/>
              </a:rPr>
              <a:t>Lystrosaurus</a:t>
            </a:r>
            <a:r>
              <a:rPr lang="en-US" altLang="nl-NL" sz="1600">
                <a:latin typeface="Arial" panose="020B0604020202020204" pitchFamily="34" charset="0"/>
              </a:rPr>
              <a:t> (</a:t>
            </a:r>
            <a:r>
              <a:rPr lang="en-US" altLang="nl-NL" sz="1600" i="1">
                <a:latin typeface="Arial" panose="020B0604020202020204" pitchFamily="34" charset="0"/>
              </a:rPr>
              <a:t>Dicynodontia</a:t>
            </a:r>
            <a:r>
              <a:rPr lang="en-US" altLang="nl-NL" sz="1600">
                <a:latin typeface="Arial" panose="020B0604020202020204" pitchFamily="34" charset="0"/>
              </a:rPr>
              <a:t>)</a:t>
            </a:r>
            <a:endParaRPr lang="nl-NL" altLang="nl-NL" sz="1600">
              <a:latin typeface="Arial" panose="020B0604020202020204" pitchFamily="34" charset="0"/>
            </a:endParaRPr>
          </a:p>
        </p:txBody>
      </p:sp>
      <p:pic>
        <p:nvPicPr>
          <p:cNvPr id="23566" name="Picture 14">
            <a:extLst>
              <a:ext uri="{FF2B5EF4-FFF2-40B4-BE49-F238E27FC236}">
                <a16:creationId xmlns:a16="http://schemas.microsoft.com/office/drawing/2014/main" id="{72DF0CA6-3D03-9B5E-AA78-BA6A72E0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2592388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7" name="Text Box 15">
            <a:extLst>
              <a:ext uri="{FF2B5EF4-FFF2-40B4-BE49-F238E27FC236}">
                <a16:creationId xmlns:a16="http://schemas.microsoft.com/office/drawing/2014/main" id="{4984A534-7A12-4FAC-389F-467D06CE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1176338"/>
            <a:ext cx="31591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caseine synthetase 200-310 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vitellogenin-encoding lost 30--70 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Brawand </a:t>
            </a:r>
            <a:r>
              <a:rPr lang="en-US" altLang="nl-NL" sz="1400" i="1">
                <a:latin typeface="Arial" panose="020B0604020202020204" pitchFamily="34" charset="0"/>
              </a:rPr>
              <a:t>et al</a:t>
            </a:r>
            <a:r>
              <a:rPr lang="en-US" altLang="nl-NL" sz="1400">
                <a:latin typeface="Arial" panose="020B0604020202020204" pitchFamily="34" charset="0"/>
              </a:rPr>
              <a:t> 2008: </a:t>
            </a:r>
            <a:r>
              <a:rPr lang="en-US" altLang="nl-NL" sz="1400" b="1">
                <a:latin typeface="Arial" panose="020B0604020202020204" pitchFamily="34" charset="0"/>
              </a:rPr>
              <a:t>Plos Biol</a:t>
            </a:r>
            <a:r>
              <a:rPr lang="en-US" altLang="nl-NL" sz="1400">
                <a:latin typeface="Arial" panose="020B0604020202020204" pitchFamily="34" charset="0"/>
              </a:rPr>
              <a:t> </a:t>
            </a:r>
            <a:r>
              <a:rPr lang="en-US" altLang="nl-NL" sz="1400" b="1">
                <a:latin typeface="Arial" panose="020B0604020202020204" pitchFamily="34" charset="0"/>
              </a:rPr>
              <a:t>6</a:t>
            </a:r>
            <a:r>
              <a:rPr lang="en-US" altLang="nl-NL" sz="1400">
                <a:latin typeface="Arial" panose="020B0604020202020204" pitchFamily="34" charset="0"/>
              </a:rPr>
              <a:t>:0507</a:t>
            </a:r>
            <a:endParaRPr lang="nl-NL" altLang="nl-NL" sz="1400">
              <a:latin typeface="Arial" panose="020B0604020202020204" pitchFamily="34" charset="0"/>
            </a:endParaRPr>
          </a:p>
        </p:txBody>
      </p:sp>
      <p:pic>
        <p:nvPicPr>
          <p:cNvPr id="23568" name="Picture 16">
            <a:extLst>
              <a:ext uri="{FF2B5EF4-FFF2-40B4-BE49-F238E27FC236}">
                <a16:creationId xmlns:a16="http://schemas.microsoft.com/office/drawing/2014/main" id="{EBB89604-4795-5998-A180-342E160E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6127750"/>
            <a:ext cx="9366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3C1C498-6472-F915-239C-CD9A517FB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170" y="260350"/>
            <a:ext cx="4944608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Altricial </a:t>
            </a:r>
            <a:r>
              <a:rPr lang="en-US" altLang="nl-NL" i="1" dirty="0">
                <a:solidFill>
                  <a:schemeClr val="accent2"/>
                </a:solidFill>
                <a:latin typeface="Arial" panose="020B0604020202020204" pitchFamily="34" charset="0"/>
              </a:rPr>
              <a:t>↔</a:t>
            </a: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 precocial </a:t>
            </a:r>
            <a:b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in birds &amp; mammals</a:t>
            </a:r>
            <a:endParaRPr lang="nl-NL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TextBox 1">
            <a:extLst>
              <a:ext uri="{FF2B5EF4-FFF2-40B4-BE49-F238E27FC236}">
                <a16:creationId xmlns:a16="http://schemas.microsoft.com/office/drawing/2014/main" id="{5BDBDED1-6F2E-3E8E-1D21-6940BE9D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700213"/>
            <a:ext cx="86233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Dinosaurs/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make large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but non-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 N-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wastes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adaptation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life in trees,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trees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drove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dinosaurs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extinction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  <a:r>
              <a:rPr lang="nl-NL" alt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nl-NL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  <a:endParaRPr lang="nl-NL" altLang="nl-NL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had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make small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urea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as N-waste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became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invention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placental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development, 30-70 Ma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ago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altricial</a:t>
            </a:r>
            <a:r>
              <a:rPr lang="nl-NL" alt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nl-NL" altLang="nl-NL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precocial</a:t>
            </a:r>
            <a:endParaRPr lang="nl-NL" altLang="nl-NL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Dinosaurs &amp;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evolved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roughly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placental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evolved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Arial" panose="020B0604020202020204" pitchFamily="34" charset="0"/>
                <a:cs typeface="Arial" panose="020B0604020202020204" pitchFamily="34" charset="0"/>
              </a:rPr>
              <a:t>Embryo development was bottleneck in aqua/terra </a:t>
            </a:r>
            <a:r>
              <a:rPr lang="nl-NL" alt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endParaRPr lang="nl-NL" alt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BDBF-7F40-B27D-A3BB-0A8C689A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502980"/>
            <a:ext cx="8735269" cy="1325563"/>
          </a:xfrm>
        </p:spPr>
        <p:txBody>
          <a:bodyPr/>
          <a:lstStyle/>
          <a:p>
            <a:r>
              <a:rPr lang="en-US" dirty="0"/>
              <a:t>Relative birth weight in </a:t>
            </a:r>
            <a:r>
              <a:rPr lang="en-US" dirty="0" err="1"/>
              <a:t>carnivorens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29B89-8D32-8667-F01C-BFB24D1369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32</a:t>
            </a:fld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4A3DD-9E86-AEA7-0B36-8E569222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36" y="1689646"/>
            <a:ext cx="6666667" cy="50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EAED-46AB-6572-03EE-FDA4ED05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88" y="1451765"/>
            <a:ext cx="1795276" cy="5143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74011D-A41A-5994-CF9F-F8AA4ACB1A33}"/>
              </a:ext>
            </a:extLst>
          </p:cNvPr>
          <p:cNvSpPr txBox="1"/>
          <p:nvPr/>
        </p:nvSpPr>
        <p:spPr>
          <a:xfrm>
            <a:off x="6457950" y="6309936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Kooijman &amp; Augustine  2022</a:t>
            </a:r>
          </a:p>
          <a:p>
            <a:r>
              <a:rPr lang="en-US" i="1" dirty="0"/>
              <a:t>Cons </a:t>
            </a:r>
            <a:r>
              <a:rPr lang="en-US" i="1" dirty="0" err="1"/>
              <a:t>Physiol</a:t>
            </a:r>
            <a:r>
              <a:rPr lang="en-US" i="1" dirty="0"/>
              <a:t> </a:t>
            </a:r>
            <a:r>
              <a:rPr lang="en-US" b="1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DFF64-D8C6-33CC-292C-7F055500A4D4}"/>
              </a:ext>
            </a:extLst>
          </p:cNvPr>
          <p:cNvSpPr txBox="1"/>
          <p:nvPr/>
        </p:nvSpPr>
        <p:spPr>
          <a:xfrm>
            <a:off x="1585731" y="2280209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1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97530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CF65B3-E621-6DB3-484C-51B3707523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33</a:t>
            </a:fld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14F0E-9CCA-5342-FAAC-2BD504B3DB16}"/>
              </a:ext>
            </a:extLst>
          </p:cNvPr>
          <p:cNvSpPr txBox="1"/>
          <p:nvPr/>
        </p:nvSpPr>
        <p:spPr>
          <a:xfrm>
            <a:off x="1347106" y="269062"/>
            <a:ext cx="5494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Relative weight at birth</a:t>
            </a:r>
            <a:endParaRPr lang="en-NL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20E8A5-53A5-924C-A725-C6EF5CA5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2" y="976948"/>
            <a:ext cx="2916954" cy="2187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39E16-3A0A-0272-D97C-332CA6BEF07E}"/>
              </a:ext>
            </a:extLst>
          </p:cNvPr>
          <p:cNvSpPr txBox="1"/>
          <p:nvPr/>
        </p:nvSpPr>
        <p:spPr>
          <a:xfrm>
            <a:off x="767442" y="1134833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Actinopterygii</a:t>
            </a:r>
            <a:endParaRPr lang="en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DA1D8-EA5F-B8DC-46E2-09B1F7DF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03" y="1018806"/>
            <a:ext cx="2916954" cy="2187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2B1C55-3430-FDDC-F12E-AB04F004B710}"/>
              </a:ext>
            </a:extLst>
          </p:cNvPr>
          <p:cNvSpPr txBox="1"/>
          <p:nvPr/>
        </p:nvSpPr>
        <p:spPr>
          <a:xfrm>
            <a:off x="3499759" y="1172933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Amphibia</a:t>
            </a:r>
            <a:endParaRPr lang="en-N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353AA5-FAB9-6033-5385-E9E4C67A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23" y="1059628"/>
            <a:ext cx="2916953" cy="21877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5FF698-5ED1-24C0-B4E3-3147E9A3926B}"/>
              </a:ext>
            </a:extLst>
          </p:cNvPr>
          <p:cNvSpPr txBox="1"/>
          <p:nvPr/>
        </p:nvSpPr>
        <p:spPr>
          <a:xfrm>
            <a:off x="6534155" y="1202868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Aves</a:t>
            </a:r>
            <a:endParaRPr lang="en-NL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890DB-BA60-6994-4707-5DA65BB35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7" y="3190505"/>
            <a:ext cx="2916953" cy="2187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D9ED63-56D2-B10E-3ACC-64344CE61EAD}"/>
              </a:ext>
            </a:extLst>
          </p:cNvPr>
          <p:cNvSpPr txBox="1"/>
          <p:nvPr/>
        </p:nvSpPr>
        <p:spPr>
          <a:xfrm>
            <a:off x="781049" y="3393622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Chondrichthyes</a:t>
            </a:r>
            <a:endParaRPr lang="en-N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E7AD76-5A8C-DC83-C70A-E16782736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604" y="3198669"/>
            <a:ext cx="2916953" cy="21877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6F6D6D-4B19-A692-55B3-8D9BBBB1E8BE}"/>
              </a:ext>
            </a:extLst>
          </p:cNvPr>
          <p:cNvSpPr txBox="1"/>
          <p:nvPr/>
        </p:nvSpPr>
        <p:spPr>
          <a:xfrm>
            <a:off x="3570516" y="338274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Squamata</a:t>
            </a:r>
            <a:endParaRPr lang="en-NL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D483CE-F83F-5E68-063F-A63444E9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593" y="3192495"/>
            <a:ext cx="2984644" cy="2238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2D8FCE-3796-4AF9-34CE-6E63D40132FA}"/>
              </a:ext>
            </a:extLst>
          </p:cNvPr>
          <p:cNvSpPr txBox="1"/>
          <p:nvPr/>
        </p:nvSpPr>
        <p:spPr>
          <a:xfrm>
            <a:off x="6547762" y="3371855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Placentalia</a:t>
            </a:r>
            <a:endParaRPr lang="en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55FCF0-FDEB-DB63-82E0-9367D760C37B}"/>
              </a:ext>
            </a:extLst>
          </p:cNvPr>
          <p:cNvSpPr txBox="1"/>
          <p:nvPr/>
        </p:nvSpPr>
        <p:spPr>
          <a:xfrm>
            <a:off x="8245928" y="472712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0.95</a:t>
            </a:r>
            <a:endParaRPr lang="en-NL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1FDA6C-FDCA-035B-EED4-3AEEF7356CA0}"/>
              </a:ext>
            </a:extLst>
          </p:cNvPr>
          <p:cNvSpPr txBox="1"/>
          <p:nvPr/>
        </p:nvSpPr>
        <p:spPr>
          <a:xfrm>
            <a:off x="5295897" y="471623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0.60</a:t>
            </a:r>
            <a:endParaRPr lang="en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198413-D7CC-64CA-5182-81B5743A2216}"/>
              </a:ext>
            </a:extLst>
          </p:cNvPr>
          <p:cNvSpPr txBox="1"/>
          <p:nvPr/>
        </p:nvSpPr>
        <p:spPr>
          <a:xfrm>
            <a:off x="2460164" y="472712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0.88</a:t>
            </a:r>
            <a:endParaRPr lang="en-N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8380FB-6FED-8F18-5B12-14401FC1FB42}"/>
              </a:ext>
            </a:extLst>
          </p:cNvPr>
          <p:cNvSpPr txBox="1"/>
          <p:nvPr/>
        </p:nvSpPr>
        <p:spPr>
          <a:xfrm>
            <a:off x="2539088" y="251187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</a:t>
            </a:r>
            <a:endParaRPr lang="en-NL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4A2E5A-3D8C-8DC1-8B44-CD61A7EA3A5E}"/>
              </a:ext>
            </a:extLst>
          </p:cNvPr>
          <p:cNvSpPr txBox="1"/>
          <p:nvPr/>
        </p:nvSpPr>
        <p:spPr>
          <a:xfrm>
            <a:off x="5304062" y="252548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0.50</a:t>
            </a:r>
            <a:endParaRPr lang="en-NL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CC3432-76B3-900C-CC50-E2AF638952D6}"/>
              </a:ext>
            </a:extLst>
          </p:cNvPr>
          <p:cNvSpPr txBox="1"/>
          <p:nvPr/>
        </p:nvSpPr>
        <p:spPr>
          <a:xfrm>
            <a:off x="8248647" y="2539091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0.80</a:t>
            </a:r>
            <a:endParaRPr lang="en-NL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34D0A2-67F8-A280-225A-FA59CE6E9C3C}"/>
              </a:ext>
            </a:extLst>
          </p:cNvPr>
          <p:cNvSpPr txBox="1"/>
          <p:nvPr/>
        </p:nvSpPr>
        <p:spPr>
          <a:xfrm>
            <a:off x="753829" y="251459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0.001</a:t>
            </a:r>
            <a:endParaRPr lang="en-N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416173-AB5F-08D9-DBF6-A3684AA647F7}"/>
              </a:ext>
            </a:extLst>
          </p:cNvPr>
          <p:cNvSpPr txBox="1"/>
          <p:nvPr/>
        </p:nvSpPr>
        <p:spPr>
          <a:xfrm>
            <a:off x="3608612" y="2511875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0.004</a:t>
            </a:r>
            <a:endParaRPr lang="en-NL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A40B86-767C-294D-3E17-E41BE8D1CF83}"/>
              </a:ext>
            </a:extLst>
          </p:cNvPr>
          <p:cNvSpPr txBox="1"/>
          <p:nvPr/>
        </p:nvSpPr>
        <p:spPr>
          <a:xfrm>
            <a:off x="6841671" y="254453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0.158</a:t>
            </a:r>
            <a:endParaRPr lang="en-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31379B-A588-5A12-53B0-24B036E34E29}"/>
              </a:ext>
            </a:extLst>
          </p:cNvPr>
          <p:cNvSpPr txBox="1"/>
          <p:nvPr/>
        </p:nvSpPr>
        <p:spPr>
          <a:xfrm>
            <a:off x="775600" y="468357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0.020</a:t>
            </a:r>
            <a:endParaRPr lang="en-NL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9EE304-7C45-486E-15A1-F7946A4A37B5}"/>
              </a:ext>
            </a:extLst>
          </p:cNvPr>
          <p:cNvSpPr txBox="1"/>
          <p:nvPr/>
        </p:nvSpPr>
        <p:spPr>
          <a:xfrm>
            <a:off x="3543296" y="471623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0.079</a:t>
            </a:r>
            <a:endParaRPr lang="en-NL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D1FDEF-56B5-B1D0-E4BB-0D8584433ECF}"/>
              </a:ext>
            </a:extLst>
          </p:cNvPr>
          <p:cNvSpPr txBox="1"/>
          <p:nvPr/>
        </p:nvSpPr>
        <p:spPr>
          <a:xfrm>
            <a:off x="6743707" y="473255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0.056</a:t>
            </a:r>
            <a:endParaRPr lang="en-N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4D83BE-74E1-3857-7C98-295CE192DDB3}"/>
              </a:ext>
            </a:extLst>
          </p:cNvPr>
          <p:cNvSpPr txBox="1"/>
          <p:nvPr/>
        </p:nvSpPr>
        <p:spPr>
          <a:xfrm>
            <a:off x="734786" y="5583640"/>
            <a:ext cx="60484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b</a:t>
            </a:r>
            <a:r>
              <a:rPr lang="en-US" dirty="0"/>
              <a:t> = </a:t>
            </a:r>
            <a:r>
              <a:rPr lang="en-US" dirty="0">
                <a:sym typeface="Symbol" panose="05050102010706020507" pitchFamily="18" charset="2"/>
              </a:rPr>
              <a:t></a:t>
            </a:r>
            <a:r>
              <a:rPr lang="en-US" dirty="0"/>
              <a:t> (W</a:t>
            </a:r>
            <a:r>
              <a:rPr lang="el-GR" baseline="-25000" dirty="0"/>
              <a:t>∞</a:t>
            </a:r>
            <a:r>
              <a:rPr lang="en-US" dirty="0"/>
              <a:t>/</a:t>
            </a:r>
            <a:r>
              <a:rPr lang="en-US" dirty="0" err="1"/>
              <a:t>W</a:t>
            </a:r>
            <a:r>
              <a:rPr lang="en-US" baseline="-25000" dirty="0" err="1"/>
              <a:t>ref</a:t>
            </a:r>
            <a:r>
              <a:rPr lang="en-US" dirty="0"/>
              <a:t>)</a:t>
            </a:r>
            <a:r>
              <a:rPr lang="en-US" baseline="30000" dirty="0"/>
              <a:t>β </a:t>
            </a:r>
            <a:r>
              <a:rPr lang="en-US" dirty="0"/>
              <a:t>with </a:t>
            </a:r>
            <a:r>
              <a:rPr lang="en-US" dirty="0" err="1"/>
              <a:t>W</a:t>
            </a:r>
            <a:r>
              <a:rPr lang="en-US" baseline="-25000" dirty="0" err="1"/>
              <a:t>ref</a:t>
            </a:r>
            <a:r>
              <a:rPr lang="en-US" baseline="-25000" dirty="0"/>
              <a:t> </a:t>
            </a:r>
            <a:r>
              <a:rPr lang="en-US" dirty="0"/>
              <a:t>=1 g and </a:t>
            </a:r>
            <a:r>
              <a:rPr lang="en-US" dirty="0">
                <a:sym typeface="Symbol" panose="05050102010706020507" pitchFamily="18" charset="2"/>
              </a:rPr>
              <a:t> </a:t>
            </a:r>
            <a:r>
              <a:rPr lang="en-US" dirty="0"/>
              <a:t>lower left  and </a:t>
            </a:r>
            <a:r>
              <a:rPr lang="el-GR" dirty="0"/>
              <a:t>β</a:t>
            </a:r>
            <a:r>
              <a:rPr lang="en-US" dirty="0"/>
              <a:t> lower right</a:t>
            </a:r>
          </a:p>
          <a:p>
            <a:r>
              <a:rPr lang="en-US" dirty="0"/>
              <a:t>Factor </a:t>
            </a:r>
            <a:r>
              <a:rPr lang="en-US" dirty="0">
                <a:sym typeface="Symbol" panose="05050102010706020507" pitchFamily="18" charset="2"/>
              </a:rPr>
              <a:t> </a:t>
            </a:r>
            <a:r>
              <a:rPr lang="en-US" dirty="0"/>
              <a:t>is smallest in fish, largest in birds</a:t>
            </a:r>
          </a:p>
          <a:p>
            <a:r>
              <a:rPr lang="en-US" dirty="0"/>
              <a:t>Slope </a:t>
            </a:r>
            <a:r>
              <a:rPr lang="el-GR" dirty="0"/>
              <a:t>β</a:t>
            </a:r>
            <a:r>
              <a:rPr lang="en-US" dirty="0"/>
              <a:t> quantifies N-waste problem, in </a:t>
            </a:r>
            <a:r>
              <a:rPr lang="en-US" dirty="0" err="1"/>
              <a:t>squamata</a:t>
            </a:r>
            <a:r>
              <a:rPr lang="en-US" dirty="0"/>
              <a:t> &amp; birds, 1 = no problem</a:t>
            </a:r>
          </a:p>
          <a:p>
            <a:r>
              <a:rPr lang="en-US" dirty="0"/>
              <a:t>Dioxygen use might be limiting egg size in amphibians</a:t>
            </a:r>
          </a:p>
          <a:p>
            <a:r>
              <a:rPr lang="en-US" dirty="0"/>
              <a:t>Ray-finned fish evolved a planktonic larval stage</a:t>
            </a:r>
            <a:endParaRPr lang="en-N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EAA5DB-7F69-53C1-86AE-19641F9662A8}"/>
              </a:ext>
            </a:extLst>
          </p:cNvPr>
          <p:cNvSpPr txBox="1"/>
          <p:nvPr/>
        </p:nvSpPr>
        <p:spPr>
          <a:xfrm>
            <a:off x="7244976" y="601708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Augustine et al 2022</a:t>
            </a:r>
          </a:p>
          <a:p>
            <a:r>
              <a:rPr lang="en-US" sz="1200" i="1" dirty="0"/>
              <a:t>J Sea Res </a:t>
            </a:r>
            <a:r>
              <a:rPr lang="en-US" sz="1200" b="1" dirty="0"/>
              <a:t>185</a:t>
            </a:r>
            <a:r>
              <a:rPr lang="en-US" sz="1200" dirty="0"/>
              <a:t> 102228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4258885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504F0-37BE-2AA7-5284-10B8A4989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6B56986-0176-3D2B-FDDF-23FA35E3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75" t="3288" r="7350"/>
          <a:stretch/>
        </p:blipFill>
        <p:spPr>
          <a:xfrm>
            <a:off x="560173" y="1021489"/>
            <a:ext cx="7751805" cy="48177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80BFDA-DF13-E6D5-7386-412513B932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34</a:t>
            </a:fld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CB76E-9714-A2E4-A1E4-09CF4F3DF6BE}"/>
              </a:ext>
            </a:extLst>
          </p:cNvPr>
          <p:cNvSpPr txBox="1"/>
          <p:nvPr/>
        </p:nvSpPr>
        <p:spPr>
          <a:xfrm>
            <a:off x="882768" y="225232"/>
            <a:ext cx="7058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Overall reproduction efficiency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51F38-88C5-EF3E-62D8-AD74344E9505}"/>
              </a:ext>
            </a:extLst>
          </p:cNvPr>
          <p:cNvSpPr txBox="1"/>
          <p:nvPr/>
        </p:nvSpPr>
        <p:spPr>
          <a:xfrm>
            <a:off x="230657" y="6257495"/>
            <a:ext cx="2601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reproduction efficiency:</a:t>
            </a:r>
            <a:endParaRPr lang="en-NL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F4C671-3214-E3B7-E6BD-41B622774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827" y="6222538"/>
            <a:ext cx="3436918" cy="3276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449DE2-09EC-CF0C-90AB-DB78967FB539}"/>
              </a:ext>
            </a:extLst>
          </p:cNvPr>
          <p:cNvSpPr txBox="1"/>
          <p:nvPr/>
        </p:nvSpPr>
        <p:spPr>
          <a:xfrm>
            <a:off x="226538" y="5915621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precociality</a:t>
            </a:r>
            <a:r>
              <a:rPr lang="en-US" dirty="0"/>
              <a:t> coefficient:</a:t>
            </a:r>
            <a:endParaRPr lang="en-NL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FE1CB7-8503-0EAD-7169-8658531BB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638" y="5882231"/>
            <a:ext cx="1501270" cy="350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E22BF-A4EC-0383-6E9E-196468738555}"/>
              </a:ext>
            </a:extLst>
          </p:cNvPr>
          <p:cNvSpPr txBox="1"/>
          <p:nvPr/>
        </p:nvSpPr>
        <p:spPr>
          <a:xfrm>
            <a:off x="1112105" y="4275435"/>
            <a:ext cx="4589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Relatively large offspring reduces numbers </a:t>
            </a:r>
          </a:p>
          <a:p>
            <a:r>
              <a:rPr lang="en-US" dirty="0"/>
              <a:t>  because they cost more than small ones &amp;</a:t>
            </a:r>
          </a:p>
          <a:p>
            <a:r>
              <a:rPr lang="en-US" dirty="0"/>
              <a:t>  because conversion is less efficient</a:t>
            </a:r>
          </a:p>
          <a:p>
            <a:r>
              <a:rPr lang="en-US" dirty="0"/>
              <a:t>  (more </a:t>
            </a:r>
            <a:r>
              <a:rPr lang="en-US" dirty="0" err="1"/>
              <a:t>maint</a:t>
            </a:r>
            <a:r>
              <a:rPr lang="en-US" dirty="0"/>
              <a:t> losses during longer incubation/gestation)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AF4A2-C32C-0FB7-E89C-AABAADF35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80" y="5049795"/>
            <a:ext cx="2722396" cy="15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66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6B6EB1-757C-2255-B134-CFCDF33819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35</a:t>
            </a:fld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2B06D-300E-4AD2-D870-9745D2CF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3" y="1053188"/>
            <a:ext cx="1795276" cy="5143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F1510-D266-8DAB-D539-25A6B90CF249}"/>
              </a:ext>
            </a:extLst>
          </p:cNvPr>
          <p:cNvSpPr txBox="1"/>
          <p:nvPr/>
        </p:nvSpPr>
        <p:spPr>
          <a:xfrm>
            <a:off x="1072243" y="85186"/>
            <a:ext cx="670288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Multi-dimensional scaling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</a:rPr>
              <a:t>carnivora highlighted</a:t>
            </a:r>
            <a:endParaRPr lang="en-NL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EF375-6ADB-7E06-DCE4-C1B7693D8017}"/>
              </a:ext>
            </a:extLst>
          </p:cNvPr>
          <p:cNvSpPr txBox="1"/>
          <p:nvPr/>
        </p:nvSpPr>
        <p:spPr>
          <a:xfrm>
            <a:off x="293913" y="6201229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14 traits at 20ºC:</a:t>
            </a:r>
            <a:endParaRPr lang="en-NL" sz="18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56FC3-6F88-AC5C-8E3B-31C45800D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31" r="8393" b="4896"/>
          <a:stretch/>
        </p:blipFill>
        <p:spPr>
          <a:xfrm>
            <a:off x="1589899" y="1284209"/>
            <a:ext cx="7404493" cy="4737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B4DFF-12CC-EDFB-7EC0-3CE7F088E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326" y="6203266"/>
            <a:ext cx="5761219" cy="3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60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4C81"/>
              </a:buClr>
              <a:buSzPts val="4400"/>
              <a:buFont typeface="Calibri"/>
              <a:buNone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Final slide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Google Shape;131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9DAE9-D200-4913-B9F3-1EE0CD69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977" y="0"/>
            <a:ext cx="1751023" cy="1036320"/>
          </a:xfrm>
          <a:prstGeom prst="rect">
            <a:avLst/>
          </a:prstGeom>
        </p:spPr>
      </p:pic>
      <p:sp>
        <p:nvSpPr>
          <p:cNvPr id="3" name="Google Shape;142;p3">
            <a:extLst>
              <a:ext uri="{FF2B5EF4-FFF2-40B4-BE49-F238E27FC236}">
                <a16:creationId xmlns:a16="http://schemas.microsoft.com/office/drawing/2014/main" id="{D75D9F93-CE48-1B36-D58F-12A2FA3D0D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r>
              <a:rPr lang="en-US" sz="2000" dirty="0">
                <a:latin typeface="+mj-lt"/>
              </a:rPr>
              <a:t>Thank you for your attention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50800" indent="0" eaLnBrk="1" hangingPunct="1">
              <a:buNone/>
            </a:pPr>
            <a:r>
              <a:rPr lang="nl-NL" altLang="en-NL" sz="2000" dirty="0">
                <a:latin typeface="+mj-lt"/>
              </a:rPr>
              <a:t>  Download slides</a:t>
            </a:r>
          </a:p>
          <a:p>
            <a:pPr marL="50800" indent="0" eaLnBrk="1" hangingPunct="1">
              <a:buNone/>
            </a:pPr>
            <a:r>
              <a:rPr lang="nl-NL" altLang="en-NL" sz="2000" dirty="0">
                <a:latin typeface="+mj-lt"/>
              </a:rPr>
              <a:t>        </a:t>
            </a:r>
            <a:r>
              <a:rPr lang="nl-NL" altLang="en-NL" sz="2000" dirty="0">
                <a:latin typeface="+mj-lt"/>
                <a:hlinkClick r:id="rId4"/>
              </a:rPr>
              <a:t>https://www.bio.vu.nl/thb/users/bas/lectures/</a:t>
            </a:r>
            <a:endParaRPr lang="nl-NL" altLang="en-NL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r>
              <a:rPr lang="en-US" sz="2000" dirty="0">
                <a:latin typeface="+mj-lt"/>
              </a:rPr>
              <a:t>Questions/remarks are very welcome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endParaRPr lang="en-US" sz="2000" dirty="0">
              <a:latin typeface="+mj-l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3153"/>
              </a:buClr>
              <a:buSzPts val="2800"/>
              <a:buNone/>
            </a:pPr>
            <a:r>
              <a:rPr lang="en-US" sz="2000" dirty="0">
                <a:latin typeface="+mj-lt"/>
              </a:rPr>
              <a:t>Also later during breaks</a:t>
            </a:r>
            <a:endParaRPr sz="20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8EB96E66-9064-0943-7859-25492B1C7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33" y="1547813"/>
            <a:ext cx="851226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DEB parameters have a clear physical interpretation (fact)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they are either intensive or extensive (fact)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appropriate ratios of extensive parameters are intensive (fact)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intensive parameters are equal among species (assumption)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nl-NL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2000" dirty="0">
                <a:latin typeface="Arial" panose="020B0604020202020204" pitchFamily="34" charset="0"/>
              </a:rPr>
              <a:t>     </a:t>
            </a:r>
            <a:r>
              <a:rPr lang="en-US" altLang="nl-NL" sz="2800" b="1" dirty="0">
                <a:latin typeface="Arial" panose="020B0604020202020204" pitchFamily="34" charset="0"/>
              </a:rPr>
              <a:t>Implication: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nl-NL" sz="2000" dirty="0">
                <a:latin typeface="Arial" panose="020B0604020202020204" pitchFamily="34" charset="0"/>
              </a:rPr>
              <a:t>this links all parameters, leaving just 1 degree of freedom for variation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write any physiological trait as function of parameters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2000" dirty="0">
                <a:latin typeface="Arial" panose="020B0604020202020204" pitchFamily="34" charset="0"/>
              </a:rPr>
              <a:t>         (including e.g. max body weight, respiration)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    evaluate this trait (e.g. </a:t>
            </a:r>
            <a:r>
              <a:rPr lang="en-GB" altLang="nl-NL" sz="2000">
                <a:latin typeface="Arial" panose="020B0604020202020204" pitchFamily="34" charset="0"/>
              </a:rPr>
              <a:t>respiration) as </a:t>
            </a:r>
            <a:r>
              <a:rPr lang="en-GB" altLang="nl-NL" sz="2000" dirty="0">
                <a:latin typeface="Arial" panose="020B0604020202020204" pitchFamily="34" charset="0"/>
              </a:rPr>
              <a:t>function of e.g. max body weight</a:t>
            </a:r>
          </a:p>
          <a:p>
            <a:pPr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    observe: no empirical argument is involved</a:t>
            </a:r>
          </a:p>
          <a:p>
            <a:pPr eaLnBrk="1" hangingPunct="1">
              <a:spcBef>
                <a:spcPct val="0"/>
              </a:spcBef>
            </a:pPr>
            <a:endParaRPr lang="en-GB" altLang="nl-NL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nl-NL" sz="2000" dirty="0">
                <a:latin typeface="Arial" panose="020B0604020202020204" pitchFamily="34" charset="0"/>
              </a:rPr>
              <a:t>    adaptations cause deviations from the assumption that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nl-NL" sz="2000" dirty="0">
                <a:latin typeface="Arial" panose="020B0604020202020204" pitchFamily="34" charset="0"/>
              </a:rPr>
              <a:t>        intensive parameters are equal among species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0511345-A69C-CF71-8530-EC36A9A5D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404813"/>
            <a:ext cx="88931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l-NL" sz="2800" dirty="0">
                <a:solidFill>
                  <a:schemeClr val="accent2"/>
                </a:solidFill>
                <a:latin typeface="Arial" panose="020B0604020202020204" pitchFamily="34" charset="0"/>
              </a:rPr>
              <a:t>Physical co-variation rules for parameter values</a:t>
            </a:r>
            <a:endParaRPr lang="en-GB" altLang="nl-NL" sz="2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BE94155E-DDD6-56CF-91AF-58A1E6CB0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39" y="6357256"/>
            <a:ext cx="79848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400" dirty="0">
                <a:latin typeface="Arial" panose="020B0604020202020204" pitchFamily="34" charset="0"/>
              </a:rPr>
              <a:t>Kooijman 1986 Energy budgets can explain body size scaling relations </a:t>
            </a:r>
            <a:r>
              <a:rPr lang="en-GB" altLang="nl-NL" sz="1400" i="1" dirty="0">
                <a:latin typeface="Arial" panose="020B0604020202020204" pitchFamily="34" charset="0"/>
              </a:rPr>
              <a:t>J. </a:t>
            </a:r>
            <a:r>
              <a:rPr lang="en-GB" altLang="nl-NL" sz="1400" i="1" dirty="0" err="1">
                <a:latin typeface="Arial" panose="020B0604020202020204" pitchFamily="34" charset="0"/>
              </a:rPr>
              <a:t>Theor</a:t>
            </a:r>
            <a:r>
              <a:rPr lang="en-GB" altLang="nl-NL" sz="1400" i="1" dirty="0">
                <a:latin typeface="Arial" panose="020B0604020202020204" pitchFamily="34" charset="0"/>
              </a:rPr>
              <a:t>. Biol.</a:t>
            </a:r>
            <a:r>
              <a:rPr lang="en-GB" altLang="nl-NL" sz="1400" dirty="0">
                <a:latin typeface="Arial" panose="020B0604020202020204" pitchFamily="34" charset="0"/>
              </a:rPr>
              <a:t> </a:t>
            </a:r>
            <a:r>
              <a:rPr lang="en-GB" altLang="nl-NL" sz="1400" b="1" dirty="0">
                <a:latin typeface="Arial" panose="020B0604020202020204" pitchFamily="34" charset="0"/>
              </a:rPr>
              <a:t>121</a:t>
            </a:r>
            <a:r>
              <a:rPr lang="en-GB" altLang="nl-NL" sz="1400" dirty="0">
                <a:latin typeface="Arial" panose="020B0604020202020204" pitchFamily="34" charset="0"/>
              </a:rPr>
              <a:t>: 269-282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B7E7CC-7CF2-4D59-C82B-19E8FDC5A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41" y="1349827"/>
            <a:ext cx="3786231" cy="2838591"/>
          </a:xfrm>
          <a:prstGeom prst="rect">
            <a:avLst/>
          </a:prstGeom>
        </p:spPr>
      </p:pic>
      <p:pic>
        <p:nvPicPr>
          <p:cNvPr id="65538" name="Picture 2">
            <a:extLst>
              <a:ext uri="{FF2B5EF4-FFF2-40B4-BE49-F238E27FC236}">
                <a16:creationId xmlns:a16="http://schemas.microsoft.com/office/drawing/2014/main" id="{00B79F4A-C952-568A-3BBF-B2619657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" b="-1422"/>
          <a:stretch>
            <a:fillRect/>
          </a:stretch>
        </p:blipFill>
        <p:spPr bwMode="auto">
          <a:xfrm>
            <a:off x="4249608" y="2900363"/>
            <a:ext cx="136683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78823AAE-A107-D090-BD64-FFFA98D74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3660732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Zoom factor</a:t>
            </a:r>
            <a:endParaRPr lang="nl-NL" altLang="nl-NL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CE71FDCF-5566-79C3-20CE-8E2DB0AC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228" y="2489568"/>
            <a:ext cx="247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0.01 </a:t>
            </a:r>
            <a:r>
              <a:rPr lang="en-US" altLang="nl-NL" sz="1600" dirty="0" err="1">
                <a:latin typeface="Arial" panose="020B0604020202020204" pitchFamily="34" charset="0"/>
              </a:rPr>
              <a:t>Brachionus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plicatilis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65542" name="Picture 6" descr="tmp">
            <a:extLst>
              <a:ext uri="{FF2B5EF4-FFF2-40B4-BE49-F238E27FC236}">
                <a16:creationId xmlns:a16="http://schemas.microsoft.com/office/drawing/2014/main" id="{D160D583-56D9-3840-3A13-EEECDCCC59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56" y="2851975"/>
            <a:ext cx="1572855" cy="74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A711B65F-90A2-2140-81AF-40B73E15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31" y="447995"/>
            <a:ext cx="1339148" cy="18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B6E850C1-2D5F-62A6-278A-347420FF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3" y="4967017"/>
            <a:ext cx="26273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6" name="Picture 10">
            <a:extLst>
              <a:ext uri="{FF2B5EF4-FFF2-40B4-BE49-F238E27FC236}">
                <a16:creationId xmlns:a16="http://schemas.microsoft.com/office/drawing/2014/main" id="{1D073060-361C-7243-4804-FA8C1F4B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55" y="4954491"/>
            <a:ext cx="1654434" cy="161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7" name="Picture 11">
            <a:extLst>
              <a:ext uri="{FF2B5EF4-FFF2-40B4-BE49-F238E27FC236}">
                <a16:creationId xmlns:a16="http://schemas.microsoft.com/office/drawing/2014/main" id="{8B2FDB9E-DF7B-B227-D23A-E1AF0D8B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59" y="5273458"/>
            <a:ext cx="3095625" cy="132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8" name="Text Box 12">
            <a:extLst>
              <a:ext uri="{FF2B5EF4-FFF2-40B4-BE49-F238E27FC236}">
                <a16:creationId xmlns:a16="http://schemas.microsoft.com/office/drawing/2014/main" id="{2379E516-21D3-53A0-503C-2BC4B409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610" y="6521450"/>
            <a:ext cx="27831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296 Balaenoptera musculus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65549" name="Text Box 13">
            <a:extLst>
              <a:ext uri="{FF2B5EF4-FFF2-40B4-BE49-F238E27FC236}">
                <a16:creationId xmlns:a16="http://schemas.microsoft.com/office/drawing/2014/main" id="{55124138-04EB-5805-7707-55EAB2BB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276" y="6528222"/>
            <a:ext cx="26741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    77.3 Loxodonta </a:t>
            </a:r>
            <a:r>
              <a:rPr lang="en-US" altLang="nl-NL" sz="1600" dirty="0" err="1">
                <a:latin typeface="Arial" panose="020B0604020202020204" pitchFamily="34" charset="0"/>
              </a:rPr>
              <a:t>africana</a:t>
            </a:r>
            <a:endParaRPr lang="en-US" altLang="nl-NL" sz="1600" dirty="0">
              <a:latin typeface="Arial" panose="020B0604020202020204" pitchFamily="34" charset="0"/>
            </a:endParaRPr>
          </a:p>
        </p:txBody>
      </p:sp>
      <p:sp>
        <p:nvSpPr>
          <p:cNvPr id="65550" name="Text Box 14">
            <a:extLst>
              <a:ext uri="{FF2B5EF4-FFF2-40B4-BE49-F238E27FC236}">
                <a16:creationId xmlns:a16="http://schemas.microsoft.com/office/drawing/2014/main" id="{D191E17B-7E4A-F5F9-C947-EDE54F90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44" y="6509269"/>
            <a:ext cx="20457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1.25 Sparus </a:t>
            </a:r>
            <a:r>
              <a:rPr lang="en-US" altLang="nl-NL" sz="1600" dirty="0" err="1">
                <a:latin typeface="Arial" panose="020B0604020202020204" pitchFamily="34" charset="0"/>
              </a:rPr>
              <a:t>aurata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65551" name="Text Box 15">
            <a:extLst>
              <a:ext uri="{FF2B5EF4-FFF2-40B4-BE49-F238E27FC236}">
                <a16:creationId xmlns:a16="http://schemas.microsoft.com/office/drawing/2014/main" id="{12E9869E-3EA5-AE45-B72F-EAFC9AA5D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139" y="4572005"/>
            <a:ext cx="26693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0.20 </a:t>
            </a:r>
            <a:r>
              <a:rPr lang="en-US" altLang="nl-NL" sz="1600" dirty="0" err="1">
                <a:latin typeface="Arial" panose="020B0604020202020204" pitchFamily="34" charset="0"/>
              </a:rPr>
              <a:t>Pimephales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promelas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A4DBDB1B-5775-6693-603F-7AAD1FEA5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747" y="4561661"/>
            <a:ext cx="24304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0.04 </a:t>
            </a:r>
            <a:r>
              <a:rPr lang="en-US" altLang="nl-NL" sz="1600" dirty="0" err="1">
                <a:latin typeface="Arial" panose="020B0604020202020204" pitchFamily="34" charset="0"/>
              </a:rPr>
              <a:t>Ferosagitta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r>
              <a:rPr lang="en-US" altLang="nl-NL" sz="1600" dirty="0" err="1">
                <a:latin typeface="Arial" panose="020B0604020202020204" pitchFamily="34" charset="0"/>
              </a:rPr>
              <a:t>hispida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9058371-1E95-9D52-B2C3-88942EC5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579" y="2502159"/>
            <a:ext cx="21675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dirty="0">
                <a:latin typeface="Arial" panose="020B0604020202020204" pitchFamily="34" charset="0"/>
              </a:rPr>
              <a:t>0.003 </a:t>
            </a:r>
            <a:r>
              <a:rPr lang="en-US" altLang="nl-NL" sz="1600" dirty="0" err="1">
                <a:latin typeface="Arial" panose="020B0604020202020204" pitchFamily="34" charset="0"/>
              </a:rPr>
              <a:t>Aspidiophorus</a:t>
            </a:r>
            <a:r>
              <a:rPr lang="en-US" altLang="nl-NL" sz="1600" dirty="0">
                <a:latin typeface="Arial" panose="020B0604020202020204" pitchFamily="34" charset="0"/>
              </a:rPr>
              <a:t> </a:t>
            </a:r>
            <a:endParaRPr lang="nl-NL" altLang="nl-NL" sz="16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B7D73-3E69-6391-0634-059905D17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1303" y="447995"/>
            <a:ext cx="2430474" cy="182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9859D-AA6A-597B-E67E-A706B6C845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13" y="3058822"/>
            <a:ext cx="2883004" cy="1154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13E500-5BBC-18E4-4F4D-13DEB95C40F2}"/>
              </a:ext>
            </a:extLst>
          </p:cNvPr>
          <p:cNvSpPr txBox="1"/>
          <p:nvPr/>
        </p:nvSpPr>
        <p:spPr>
          <a:xfrm>
            <a:off x="3894366" y="2751366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8e-8 g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C6AE9-6D3C-7FCF-D830-26CA5609356A}"/>
              </a:ext>
            </a:extLst>
          </p:cNvPr>
          <p:cNvSpPr txBox="1"/>
          <p:nvPr/>
        </p:nvSpPr>
        <p:spPr>
          <a:xfrm>
            <a:off x="6291947" y="6291946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1.6e8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g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21F01-91F7-4C6D-FC01-612F3FEADD18}"/>
              </a:ext>
            </a:extLst>
          </p:cNvPr>
          <p:cNvSpPr txBox="1"/>
          <p:nvPr/>
        </p:nvSpPr>
        <p:spPr>
          <a:xfrm>
            <a:off x="716221" y="4205435"/>
            <a:ext cx="231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13" tooltip="Although the zoom factor z = L_m/ L_ref, with maximum structural length L_m = kap {p_Am}/ [p_M] and reference length L_ref = 1 cm by definition, &#10;            is a compound parameter and not a primary one, it replaces {p_Am} in the Add-my_Pet procedure for estimation of parameters.&#10;            This is done because it is more intuitive than {p_Am}, since it must be somewhat less than ultimate wet weight in grams to the power 1/3, &#10;            while ultimate wet weight is typically well known. This is because the specific density of (wet) biomass is typically close to 1 g per cm^3, &#10;            while both reserve and structure contribute to (wet) weight. &#10;            This practical step is of no theoretical significance, however, and the first step in all computations is the convertion of z to {p_Am}, using kappa and [p_M]."/>
              </a:rPr>
              <a:t>z</a:t>
            </a:r>
            <a:r>
              <a:rPr lang="en-US" sz="1200" dirty="0"/>
              <a:t> is the value with which 1 cm </a:t>
            </a:r>
          </a:p>
          <a:p>
            <a:r>
              <a:rPr lang="en-US" sz="1200" dirty="0"/>
              <a:t>  must be multiplied to arrive at </a:t>
            </a:r>
          </a:p>
          <a:p>
            <a:r>
              <a:rPr lang="en-US" sz="1200" dirty="0"/>
              <a:t>  maximum structural length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05CA3AA-B11C-A559-33F2-263E1431B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7837" y="283485"/>
            <a:ext cx="4784271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Body size scaling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Text Box 67">
            <a:extLst>
              <a:ext uri="{FF2B5EF4-FFF2-40B4-BE49-F238E27FC236}">
                <a16:creationId xmlns:a16="http://schemas.microsoft.com/office/drawing/2014/main" id="{111673F9-9D78-B7DA-4CD0-21B1BA8E6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188" y="6099175"/>
            <a:ext cx="11953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Kooijman 1986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i="1">
                <a:latin typeface="Arial" panose="020B0604020202020204" pitchFamily="34" charset="0"/>
              </a:rPr>
              <a:t>J Theor Biol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b="1">
                <a:latin typeface="Arial" panose="020B0604020202020204" pitchFamily="34" charset="0"/>
              </a:rPr>
              <a:t>121</a:t>
            </a:r>
            <a:r>
              <a:rPr lang="en-US" altLang="nl-NL" sz="1200">
                <a:latin typeface="Arial" panose="020B0604020202020204" pitchFamily="34" charset="0"/>
              </a:rPr>
              <a:t>: 269-282</a:t>
            </a:r>
            <a:endParaRPr lang="nl-NL" altLang="nl-NL" sz="120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EE42B-B042-70E1-BFF1-F8F9C6B0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24137"/>
            <a:ext cx="5486400" cy="3095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95066-5FFD-2B7E-04EC-7B2BFC5FE98A}"/>
              </a:ext>
            </a:extLst>
          </p:cNvPr>
          <p:cNvSpPr txBox="1"/>
          <p:nvPr/>
        </p:nvSpPr>
        <p:spPr>
          <a:xfrm>
            <a:off x="1738994" y="1429434"/>
            <a:ext cx="6006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Intra-species:  same parameters, different state variables</a:t>
            </a:r>
          </a:p>
          <a:p>
            <a:r>
              <a:rPr lang="en-US" sz="1800" dirty="0"/>
              <a:t>Inter-species:  different parameters, ultimate body size</a:t>
            </a:r>
          </a:p>
          <a:p>
            <a:r>
              <a:rPr lang="en-US" sz="1800" dirty="0"/>
              <a:t>All cases: abundant food, constant temperature</a:t>
            </a:r>
            <a:endParaRPr lang="en-NL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1CE429-F02B-220C-D427-6A34D0C3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75" y="5943600"/>
            <a:ext cx="3450244" cy="7286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A6702-3D5C-68A3-C5AE-8A8D59DF3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7</a:t>
            </a:fld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9AC8D-8429-AD97-66BF-F9464BDFA908}"/>
              </a:ext>
            </a:extLst>
          </p:cNvPr>
          <p:cNvSpPr txBox="1"/>
          <p:nvPr/>
        </p:nvSpPr>
        <p:spPr>
          <a:xfrm>
            <a:off x="1755320" y="244570"/>
            <a:ext cx="5388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dirty="0" err="1">
                <a:solidFill>
                  <a:schemeClr val="accent2"/>
                </a:solidFill>
                <a:latin typeface="Arial" panose="020B0604020202020204" pitchFamily="34" charset="0"/>
              </a:rPr>
              <a:t>Galeans</a:t>
            </a:r>
            <a:r>
              <a:rPr lang="en-US" altLang="nl-NL" sz="4000" dirty="0">
                <a:solidFill>
                  <a:schemeClr val="accent2"/>
                </a:solidFill>
                <a:latin typeface="Arial" panose="020B0604020202020204" pitchFamily="34" charset="0"/>
              </a:rPr>
              <a:t> ↔ </a:t>
            </a:r>
            <a:r>
              <a:rPr lang="en-US" altLang="nl-NL" sz="4000" dirty="0" err="1">
                <a:solidFill>
                  <a:schemeClr val="accent2"/>
                </a:solidFill>
                <a:latin typeface="Arial" panose="020B0604020202020204" pitchFamily="34" charset="0"/>
              </a:rPr>
              <a:t>squaleans</a:t>
            </a:r>
            <a:endParaRPr lang="en-NL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D45B-8867-982F-1CC4-9DB65A85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096" y="4103822"/>
            <a:ext cx="1932272" cy="290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3D183-3523-5A10-60B6-DE9E0A440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36" y="936127"/>
            <a:ext cx="4669585" cy="3503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F263B-6E31-1EBF-8F2A-7A0431A8A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21" y="993274"/>
            <a:ext cx="4406976" cy="3306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E9DA46-3C51-D044-DDCE-1D515080BAC1}"/>
              </a:ext>
            </a:extLst>
          </p:cNvPr>
          <p:cNvSpPr txBox="1"/>
          <p:nvPr/>
        </p:nvSpPr>
        <p:spPr>
          <a:xfrm>
            <a:off x="5442168" y="4477358"/>
            <a:ext cx="34509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Although </a:t>
            </a:r>
            <a:r>
              <a:rPr lang="en-US" dirty="0" err="1"/>
              <a:t>squaleans</a:t>
            </a:r>
            <a:r>
              <a:rPr lang="en-US" dirty="0"/>
              <a:t> have the lowest specific respiration</a:t>
            </a:r>
          </a:p>
          <a:p>
            <a:r>
              <a:rPr lang="en-US" dirty="0"/>
              <a:t>they grow the fastest among the cartilaginous fish</a:t>
            </a:r>
          </a:p>
          <a:p>
            <a:endParaRPr lang="en-US" dirty="0"/>
          </a:p>
          <a:p>
            <a:r>
              <a:rPr lang="en-US" dirty="0"/>
              <a:t>Specific  respiration is not necessarily a good predictor for other traits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8F0EF-58F8-68D7-C86D-ED20A5A1DA86}"/>
              </a:ext>
            </a:extLst>
          </p:cNvPr>
          <p:cNvSpPr txBox="1"/>
          <p:nvPr/>
        </p:nvSpPr>
        <p:spPr>
          <a:xfrm>
            <a:off x="6425292" y="6343648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Augustine et al 2022</a:t>
            </a:r>
          </a:p>
          <a:p>
            <a:r>
              <a:rPr lang="en-US" sz="1200" i="1" dirty="0"/>
              <a:t>J Sea Res </a:t>
            </a:r>
            <a:r>
              <a:rPr lang="en-US" sz="1200" b="1" dirty="0"/>
              <a:t>185</a:t>
            </a:r>
            <a:r>
              <a:rPr lang="en-US" sz="1200" dirty="0"/>
              <a:t>: 102228</a:t>
            </a:r>
            <a:endParaRPr lang="en-NL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748A22-3EFD-F3F5-49ED-29A3D05B4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686300"/>
            <a:ext cx="4055899" cy="18526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9850A3-E79E-EC82-3A44-BAA826DC7DC5}"/>
              </a:ext>
            </a:extLst>
          </p:cNvPr>
          <p:cNvSpPr txBox="1"/>
          <p:nvPr/>
        </p:nvSpPr>
        <p:spPr>
          <a:xfrm rot="5400000">
            <a:off x="602417" y="521697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</a:t>
            </a:r>
            <a:endParaRPr lang="en-N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E1E05-8FD6-4FDB-7B11-61ED583DEBBB}"/>
              </a:ext>
            </a:extLst>
          </p:cNvPr>
          <p:cNvSpPr txBox="1"/>
          <p:nvPr/>
        </p:nvSpPr>
        <p:spPr>
          <a:xfrm rot="5400000">
            <a:off x="2273377" y="5483674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118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C89F78F-8053-A372-9A32-416EB0FB7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Incubation time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D7B14583-C4F4-5E4F-B709-14DAB595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51325"/>
            <a:ext cx="1874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egg weight, g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0B5C92F9-8FC8-EAE6-741C-69A88C25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265613"/>
            <a:ext cx="1874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egg weight, g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E99A02BF-8640-EE83-6FDB-962B61FDD65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810418" y="2588419"/>
            <a:ext cx="2259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incubation time, d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4D105359-EECF-6471-392E-DA77195F70A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77431" y="2586832"/>
            <a:ext cx="2259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incubation time, d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59" name="Text Box 9">
            <a:extLst>
              <a:ext uri="{FF2B5EF4-FFF2-40B4-BE49-F238E27FC236}">
                <a16:creationId xmlns:a16="http://schemas.microsoft.com/office/drawing/2014/main" id="{6987BDC5-C71B-47DC-C0E9-281B3BCCF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684588"/>
            <a:ext cx="1316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</a:rPr>
              <a:t>l</a:t>
            </a:r>
            <a:r>
              <a:rPr lang="en-US" altLang="nl-NL" sz="1600" baseline="-2500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</a:rPr>
              <a:t> equal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° tube noses</a:t>
            </a:r>
            <a:endParaRPr lang="en-GB" altLang="nl-NL" sz="1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Text Box 10">
            <a:extLst>
              <a:ext uri="{FF2B5EF4-FFF2-40B4-BE49-F238E27FC236}">
                <a16:creationId xmlns:a16="http://schemas.microsoft.com/office/drawing/2014/main" id="{216EDA80-5BB9-E409-B131-5A4CF729C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98813"/>
            <a:ext cx="1296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slope = 0.25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61" name="Text Box 11">
            <a:extLst>
              <a:ext uri="{FF2B5EF4-FFF2-40B4-BE49-F238E27FC236}">
                <a16:creationId xmlns:a16="http://schemas.microsoft.com/office/drawing/2014/main" id="{DD0BFF16-A33B-4687-321B-DD96ACE2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03813"/>
            <a:ext cx="2466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Data from Harrison 1975 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3562" name="Text Box 12">
            <a:extLst>
              <a:ext uri="{FF2B5EF4-FFF2-40B4-BE49-F238E27FC236}">
                <a16:creationId xmlns:a16="http://schemas.microsoft.com/office/drawing/2014/main" id="{CD874B06-A788-CBC8-CB98-C7BA52D07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171575"/>
            <a:ext cx="225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European birds</a:t>
            </a:r>
            <a:endParaRPr lang="en-GB" altLang="nl-NL" sz="2400">
              <a:latin typeface="Arial" panose="020B0604020202020204" pitchFamily="34" charset="0"/>
            </a:endParaRPr>
          </a:p>
        </p:txBody>
      </p:sp>
      <p:pic>
        <p:nvPicPr>
          <p:cNvPr id="23563" name="Picture 14" descr="PUFFINUS">
            <a:extLst>
              <a:ext uri="{FF2B5EF4-FFF2-40B4-BE49-F238E27FC236}">
                <a16:creationId xmlns:a16="http://schemas.microsoft.com/office/drawing/2014/main" id="{4999F112-67D2-7C64-FEED-60B258C7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764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4" name="Object 16">
            <a:extLst>
              <a:ext uri="{FF2B5EF4-FFF2-40B4-BE49-F238E27FC236}">
                <a16:creationId xmlns:a16="http://schemas.microsoft.com/office/drawing/2014/main" id="{AEF7DA4F-DFD7-7DDD-75DF-FB28B94E68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5638800"/>
          <a:ext cx="23304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8100" imgH="508000" progId="Equation.3">
                  <p:embed/>
                </p:oleObj>
              </mc:Choice>
              <mc:Fallback>
                <p:oleObj name="Equation" r:id="rId4" imgW="1308100" imgH="508000" progId="Equation.3">
                  <p:embed/>
                  <p:pic>
                    <p:nvPicPr>
                      <p:cNvPr id="23564" name="Object 16">
                        <a:extLst>
                          <a:ext uri="{FF2B5EF4-FFF2-40B4-BE49-F238E27FC236}">
                            <a16:creationId xmlns:a16="http://schemas.microsoft.com/office/drawing/2014/main" id="{AEF7DA4F-DFD7-7DDD-75DF-FB28B94E68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638800"/>
                        <a:ext cx="233045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5" name="Text Box 17">
            <a:extLst>
              <a:ext uri="{FF2B5EF4-FFF2-40B4-BE49-F238E27FC236}">
                <a16:creationId xmlns:a16="http://schemas.microsoft.com/office/drawing/2014/main" id="{2796D084-C76F-BF59-3D5A-72FC76AC6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602288"/>
            <a:ext cx="22526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Incubation time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>
                <a:latin typeface="Arial" panose="020B0604020202020204" pitchFamily="34" charset="0"/>
              </a:rPr>
              <a:t>Egg weight</a:t>
            </a:r>
            <a:endParaRPr lang="en-GB" altLang="nl-NL" sz="2400">
              <a:latin typeface="Arial" panose="020B0604020202020204" pitchFamily="34" charset="0"/>
            </a:endParaRPr>
          </a:p>
        </p:txBody>
      </p:sp>
      <p:pic>
        <p:nvPicPr>
          <p:cNvPr id="23566" name="Picture 21" descr="Picture">
            <a:extLst>
              <a:ext uri="{FF2B5EF4-FFF2-40B4-BE49-F238E27FC236}">
                <a16:creationId xmlns:a16="http://schemas.microsoft.com/office/drawing/2014/main" id="{3FC30030-0506-86D5-A128-F11238E74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444875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2" descr="Picture1">
            <a:extLst>
              <a:ext uri="{FF2B5EF4-FFF2-40B4-BE49-F238E27FC236}">
                <a16:creationId xmlns:a16="http://schemas.microsoft.com/office/drawing/2014/main" id="{175C1985-D975-B9F3-49A9-EC5F6D97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711325"/>
            <a:ext cx="35179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Text Box 23">
            <a:extLst>
              <a:ext uri="{FF2B5EF4-FFF2-40B4-BE49-F238E27FC236}">
                <a16:creationId xmlns:a16="http://schemas.microsoft.com/office/drawing/2014/main" id="{CE1220C1-67F2-EF70-50F5-6FC8C1EBD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600200"/>
            <a:ext cx="117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solidFill>
                  <a:srgbClr val="FF3300"/>
                </a:solidFill>
                <a:latin typeface="Arial" panose="020B0604020202020204" pitchFamily="34" charset="0"/>
              </a:rPr>
              <a:t>tube noses</a:t>
            </a:r>
            <a:endParaRPr lang="nl-NL" altLang="nl-NL" sz="1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3569" name="Line 25">
            <a:extLst>
              <a:ext uri="{FF2B5EF4-FFF2-40B4-BE49-F238E27FC236}">
                <a16:creationId xmlns:a16="http://schemas.microsoft.com/office/drawing/2014/main" id="{F5F2BF6D-D8AC-5716-05F4-C68AEF06F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1916113"/>
            <a:ext cx="360363" cy="4333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23570" name="Line 26">
            <a:extLst>
              <a:ext uri="{FF2B5EF4-FFF2-40B4-BE49-F238E27FC236}">
                <a16:creationId xmlns:a16="http://schemas.microsoft.com/office/drawing/2014/main" id="{39FDB721-A017-18CC-C4E9-4622BB20E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1916113"/>
            <a:ext cx="6492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9971C36-E5A1-00EF-0152-A7F563FF4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dirty="0">
                <a:solidFill>
                  <a:schemeClr val="accent2"/>
                </a:solidFill>
                <a:latin typeface="Arial" panose="020B0604020202020204" pitchFamily="34" charset="0"/>
              </a:rPr>
              <a:t>Gestation time</a:t>
            </a:r>
            <a:endParaRPr lang="en-GB" altLang="nl-NL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Text Box 4">
            <a:extLst>
              <a:ext uri="{FF2B5EF4-FFF2-40B4-BE49-F238E27FC236}">
                <a16:creationId xmlns:a16="http://schemas.microsoft.com/office/drawing/2014/main" id="{81CB605F-ABC3-6FD3-4FC7-C12E9C958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072063"/>
            <a:ext cx="1976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adult weight, g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3AA186AF-76F5-9C5F-EAE9-D66C86653AB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025650" y="2635250"/>
            <a:ext cx="215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aseline="-25000">
                <a:latin typeface="Arial" panose="020B0604020202020204" pitchFamily="34" charset="0"/>
              </a:rPr>
              <a:t>10</a:t>
            </a:r>
            <a:r>
              <a:rPr lang="en-US" altLang="nl-NL" sz="1600">
                <a:latin typeface="Arial" panose="020B0604020202020204" pitchFamily="34" charset="0"/>
              </a:rPr>
              <a:t>log gestation time, d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C5180405-21A1-CD09-B784-24C768148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5734050"/>
            <a:ext cx="218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Data from Millar 1981 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67B62ACF-66A1-14C4-E8E0-EF93C1D8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524000"/>
            <a:ext cx="1741488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2400">
                <a:latin typeface="Arial" panose="020B0604020202020204" pitchFamily="34" charset="0"/>
              </a:rPr>
              <a:t>Mammals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</a:rPr>
              <a:t>* Insectivora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</a:rPr>
              <a:t>+ Primates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 </a:t>
            </a:r>
            <a:r>
              <a:rPr lang="en-GB" altLang="nl-NL" sz="1600">
                <a:latin typeface="Arial" panose="020B0604020202020204" pitchFamily="34" charset="0"/>
              </a:rPr>
              <a:t>Edentata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 </a:t>
            </a:r>
            <a:r>
              <a:rPr lang="en-GB" altLang="nl-NL" sz="1600">
                <a:latin typeface="Arial" panose="020B0604020202020204" pitchFamily="34" charset="0"/>
              </a:rPr>
              <a:t>Lagomorpha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GB" altLang="nl-NL" sz="1600">
                <a:latin typeface="Arial" panose="020B0604020202020204" pitchFamily="34" charset="0"/>
              </a:rPr>
              <a:t>Rodentia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en-GB" altLang="nl-NL" sz="1600">
                <a:latin typeface="Arial" panose="020B0604020202020204" pitchFamily="34" charset="0"/>
              </a:rPr>
              <a:t>Carnivora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</a:t>
            </a:r>
            <a:r>
              <a:rPr lang="en-GB" altLang="nl-NL" sz="1600">
                <a:latin typeface="Arial" panose="020B0604020202020204" pitchFamily="34" charset="0"/>
              </a:rPr>
              <a:t> Proboscidea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</a:rPr>
              <a:t>   Hyracoidea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nl-NL" sz="1600">
                <a:latin typeface="Arial" panose="020B0604020202020204" pitchFamily="34" charset="0"/>
              </a:rPr>
              <a:t> Perissodactyla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l-NL" sz="1600">
                <a:latin typeface="Arial" panose="020B0604020202020204" pitchFamily="34" charset="0"/>
                <a:sym typeface="Symbol" panose="05050102010706020507" pitchFamily="18" charset="2"/>
              </a:rPr>
              <a:t></a:t>
            </a:r>
            <a:r>
              <a:rPr lang="en-GB" altLang="nl-NL" sz="1600">
                <a:latin typeface="Arial" panose="020B0604020202020204" pitchFamily="34" charset="0"/>
              </a:rPr>
              <a:t> Artiodactyla</a:t>
            </a:r>
          </a:p>
        </p:txBody>
      </p:sp>
      <p:grpSp>
        <p:nvGrpSpPr>
          <p:cNvPr id="24583" name="Group 8">
            <a:extLst>
              <a:ext uri="{FF2B5EF4-FFF2-40B4-BE49-F238E27FC236}">
                <a16:creationId xmlns:a16="http://schemas.microsoft.com/office/drawing/2014/main" id="{FAC6405B-BAF8-9BAB-9B10-96A392CB00A0}"/>
              </a:ext>
            </a:extLst>
          </p:cNvPr>
          <p:cNvGrpSpPr>
            <a:grpSpLocks/>
          </p:cNvGrpSpPr>
          <p:nvPr/>
        </p:nvGrpSpPr>
        <p:grpSpPr bwMode="auto">
          <a:xfrm>
            <a:off x="7100888" y="3733800"/>
            <a:ext cx="76200" cy="76200"/>
            <a:chOff x="1680" y="1536"/>
            <a:chExt cx="288" cy="288"/>
          </a:xfrm>
        </p:grpSpPr>
        <p:sp>
          <p:nvSpPr>
            <p:cNvPr id="24589" name="Line 9">
              <a:extLst>
                <a:ext uri="{FF2B5EF4-FFF2-40B4-BE49-F238E27FC236}">
                  <a16:creationId xmlns:a16="http://schemas.microsoft.com/office/drawing/2014/main" id="{17DAF8E8-9DF4-C300-1FC3-C6A80365C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8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  <p:sp>
          <p:nvSpPr>
            <p:cNvPr id="24590" name="Line 10">
              <a:extLst>
                <a:ext uri="{FF2B5EF4-FFF2-40B4-BE49-F238E27FC236}">
                  <a16:creationId xmlns:a16="http://schemas.microsoft.com/office/drawing/2014/main" id="{FD9CAF64-4E34-6F31-2482-0830CD300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536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  <p:sp>
          <p:nvSpPr>
            <p:cNvPr id="24591" name="Line 11">
              <a:extLst>
                <a:ext uri="{FF2B5EF4-FFF2-40B4-BE49-F238E27FC236}">
                  <a16:creationId xmlns:a16="http://schemas.microsoft.com/office/drawing/2014/main" id="{68D710F0-9F5F-3EA5-568A-44A420DD7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5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  <p:sp>
          <p:nvSpPr>
            <p:cNvPr id="24592" name="Line 12">
              <a:extLst>
                <a:ext uri="{FF2B5EF4-FFF2-40B4-BE49-F238E27FC236}">
                  <a16:creationId xmlns:a16="http://schemas.microsoft.com/office/drawing/2014/main" id="{0EC77E32-D75E-76F6-BA0C-FCD6D305B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536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24584" name="Text Box 13">
            <a:extLst>
              <a:ext uri="{FF2B5EF4-FFF2-40B4-BE49-F238E27FC236}">
                <a16:creationId xmlns:a16="http://schemas.microsoft.com/office/drawing/2014/main" id="{16E81001-33E0-48F5-CC4D-55B62169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674813"/>
            <a:ext cx="1296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>
                <a:latin typeface="Arial" panose="020B0604020202020204" pitchFamily="34" charset="0"/>
              </a:rPr>
              <a:t>slope = 0.33</a:t>
            </a:r>
            <a:endParaRPr lang="en-GB" altLang="nl-NL" sz="1600">
              <a:latin typeface="Arial" panose="020B0604020202020204" pitchFamily="34" charset="0"/>
            </a:endParaRPr>
          </a:p>
        </p:txBody>
      </p:sp>
      <p:graphicFrame>
        <p:nvGraphicFramePr>
          <p:cNvPr id="24585" name="Object 14">
            <a:extLst>
              <a:ext uri="{FF2B5EF4-FFF2-40B4-BE49-F238E27FC236}">
                <a16:creationId xmlns:a16="http://schemas.microsoft.com/office/drawing/2014/main" id="{0113F68F-C3ED-37C0-4DE5-D34EEA6B7C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6040438"/>
          <a:ext cx="592931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4000" imgH="508000" progId="Equation.3">
                  <p:embed/>
                </p:oleObj>
              </mc:Choice>
              <mc:Fallback>
                <p:oleObj name="Equation" r:id="rId3" imgW="4064000" imgH="508000" progId="Equation.3">
                  <p:embed/>
                  <p:pic>
                    <p:nvPicPr>
                      <p:cNvPr id="24585" name="Object 14">
                        <a:extLst>
                          <a:ext uri="{FF2B5EF4-FFF2-40B4-BE49-F238E27FC236}">
                            <a16:creationId xmlns:a16="http://schemas.microsoft.com/office/drawing/2014/main" id="{0113F68F-C3ED-37C0-4DE5-D34EEA6B7C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40438"/>
                        <a:ext cx="5929313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15" descr="Picture">
            <a:extLst>
              <a:ext uri="{FF2B5EF4-FFF2-40B4-BE49-F238E27FC236}">
                <a16:creationId xmlns:a16="http://schemas.microsoft.com/office/drawing/2014/main" id="{26B7C655-B086-1D5D-DDD7-C94950656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628775"/>
            <a:ext cx="440213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8" name="Text Box 18">
            <a:extLst>
              <a:ext uri="{FF2B5EF4-FFF2-40B4-BE49-F238E27FC236}">
                <a16:creationId xmlns:a16="http://schemas.microsoft.com/office/drawing/2014/main" id="{FE50DCDC-83F1-0792-B1FE-12D1BA1E4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88" y="6356350"/>
            <a:ext cx="209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>
                <a:latin typeface="Arial" panose="020B0604020202020204" pitchFamily="34" charset="0"/>
              </a:rPr>
              <a:t>Kooijman 1986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NL" sz="1200" i="1">
                <a:latin typeface="Arial" panose="020B0604020202020204" pitchFamily="34" charset="0"/>
              </a:rPr>
              <a:t>J Theor Biol </a:t>
            </a:r>
            <a:r>
              <a:rPr lang="en-US" altLang="nl-NL" sz="1200" b="1">
                <a:latin typeface="Arial" panose="020B0604020202020204" pitchFamily="34" charset="0"/>
              </a:rPr>
              <a:t>121</a:t>
            </a:r>
            <a:r>
              <a:rPr lang="en-US" altLang="nl-NL" sz="1200">
                <a:latin typeface="Arial" panose="020B0604020202020204" pitchFamily="34" charset="0"/>
              </a:rPr>
              <a:t>: 269-282</a:t>
            </a:r>
            <a:endParaRPr lang="nl-NL" altLang="nl-NL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50"/>
  <p:tag name="BMPHEIGHT" val="716"/>
  <p:tag name="SOURCE" val="\documentclass{slides}&#10;\pagestyle{empty}&#10;\usepackage{color,bm}&#10;\begin{document}&#10;\begin{eqnarray*}&#10; &amp;&amp; z = L_m/ L_m^{\mbox{\tiny ref}}\\&#10; &amp;&amp; L_m = \kappa \{\dot{p}_{Am}\}/ [\dot{p}_M]\\&#10; &amp;&amp; L_m^{\mbox{\tiny ref}} = 1\,\mbox{cm}&#10;\end{eqnarray*}&#10;\end{document} &#10;"/>
  <p:tag name="TRANSPARENT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00"/>
  <p:tag name="BMPHEIGHT" val="400"/>
  <p:tag name="SOURCE" val="\documentclass{slides}&#10;\pagestyle{empty}&#10;\usepackage{color,bm}&#10;\begin{document}&#10;Typical value at 20\,$^\circ$C:\\&#10;$[\dot{p}_M] = 18$\,J\,d$^{-1}$cm$^{-3}$&#10;\end{document} &#10;"/>
  <p:tag name="TRANSPARE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50"/>
  <p:tag name="BMPHEIGHT" val="175"/>
  <p:tag name="SOURCE" val="\documentclass{slides}&#10;\pagestyle{empty}&#10;\usepackage{color,bm}&#10;\begin{document}&#10;\[&#10;L_m = \kappa \{\dot{p}_{Am}\} / [\dot{p}_M]&#10;\]&#10;\end{document} &#10;"/>
  <p:tag name="TRANSPARE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458"/>
  <p:tag name="BMPHEIGHT" val="816"/>
  <p:tag name="SOURCE" val="\documentclass{slides}&#10;\pagestyle{empty}&#10;\usepackage{color,bm}&#10;\begin{document}&#10;\begin{tabular}{cl}\hline&#10;$L_m$    &amp; max structural length\\&#10;$\kappa$ &amp; allocation fraction to soma\\&#10;$\{\dot{p}_{am}\}$ &amp; max spec assimilation rate\\&#10;$[\dot{p}_M]$ &amp; max spec somatic maintenance\\&#10;\hline&#10;\end{tabular}&#10;\end{document} &#10;"/>
  <p:tag name="TRANSPAREN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91"/>
  <p:tag name="BMPHEIGHT" val="1516"/>
  <p:tag name="SOURCE" val="\documentclass{slides}&#10;\pagestyle{empty}&#10;\usepackage{color,bm}&#10;\begin{document}&#10;  \definecolor{blue}{rgb}{0,0,1}            % radiata&#10;  \definecolor{darkblue}{rgb}{0,0,.8}       % bilateria&#10;  \definecolor{turquoise}{rgb}{0,1,1}       % platyzoa&#10;  \definecolor{darkturquoise}{rgb}{0,.8,.8} % lophotrochozoa&#10;  \definecolor{green}{rgb}{0,1,0}           % ecdysozoa&#10;  \definecolor{black}{rgb}{0,0,0}           % invertebrate deuterostomata  &#10;  \definecolor{magenta}{rgb}{1,0,1}         % ectothermic vertebrata&#10;  \definecolor{red}{rgb}{1,0,0}             % endotherms vertebrta&#10;&#10;\begin{tabular}{l}&#10;  \textcolor{blue}{radiata}\\&#10;  \textcolor{darkblue}{bilateria}\\&#10;  \textcolor{turquoise}{platyzoa}\\&#10;  \textcolor{darkturquoise}{lophotrochozoa}\\&#10;  \textcolor{green}{ecdysozoa}\\&#10;  \textcolor{black}{invertebrate deuterostomes}\\&#10;  \textcolor{magenta}{ectothermic vertebrata}\\ &#10;  \textcolor{red}{endothermic vertebrata}&#10;\end{tabular}&#10;\end{document} &#10;"/>
  <p:tag name="TRANSPAREN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75"/>
  <p:tag name="BMPHEIGHT" val="3608"/>
  <p:tag name="SOURCE" val="\documentclass{slides}&#10;\pagestyle{empty}&#10;\usepackage{color,bm}&#10;\begin{document}&#10;  \begin{tabular}{l||l}\hline&#10;  {\large\bf Supply} &amp; {\large\bf Demand}\\\hline&#10;  \color{green}{eat what is available} &amp; \color{green}{eat what is needed}\\&#10;  large half saturation coefficient &amp; small half saturation coefficient\\&#10;  rather passive, simple behaviour  &amp; rather active, complex behaviour\\&#10;  sensors less developed            &amp; sensors well developed\\&#10;  can handle large range of intake  &amp; can handle small range of intake\\&#10;  low peak metabolic rate           &amp; high peak metabolic rate\\&#10;  open circulatory system           &amp; closed circulatory system\\&#10;  iso- \&amp; centro-lecithal eggs      &amp; a- \&amp; telo-lecithal eggs\\&#10;  typically ectothermic             &amp; typically endothermic\\&#10;  reserve density varies strongly   &amp; reserve density varies little\\&#10;  large range of ultimate sizes     &amp; small range of ultimate sizes\\&#10;  survives some shrinking well      &amp; survives shrinking badly\\&#10; survives rejuvenate well          &amp; survives rejuvenation poorly\\&#10;  energetic birth control           &amp; behavioural birth control\\&#10; no upregulation for reproduction  &amp; upregulation for reproduction\\&#10; no acceleration of ageing         &amp; acceleration of ageing\\&#10;  evolutionary original             &amp; evolved from supply systems\\&#10;  \hline&#10;  \end{tabular}&#10;\end{document} &#10;"/>
  <p:tag name="TRANSPARENT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100"/>
  <p:tag name="BMPHEIGHT" val="416"/>
  <p:tag name="SOURCE" val="\documentclass{slides}&#10;\pagestyle{empty}&#10;\usepackage{color,bm}&#10;\begin{document}&#10;  \begin{tabular}{l||l}\hline&#10;    \color{red}{has demand components}  &amp; \color{red}{has supply components}\\&#10;  \hspace{2mm}\color{red}{(maintenance)} &amp; \hspace{2mm}\color{red}{(some food must be available)}\\&#10;  \hline&#10;  \end{tabular}&#10;\end{document} &#10;"/>
  <p:tag name="TRANSPARENT" val="True"/>
</p:tagLst>
</file>

<file path=ppt/theme/theme1.xml><?xml version="1.0" encoding="utf-8"?>
<a:theme xmlns:a="http://schemas.openxmlformats.org/drawingml/2006/main" name="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2828</Words>
  <Application>Microsoft Office PowerPoint</Application>
  <PresentationFormat>On-screen Show (4:3)</PresentationFormat>
  <Paragraphs>469</Paragraphs>
  <Slides>36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Unicode MS</vt:lpstr>
      <vt:lpstr>Calibri</vt:lpstr>
      <vt:lpstr>Cambria Math</vt:lpstr>
      <vt:lpstr>Symbol</vt:lpstr>
      <vt:lpstr>Office Theme</vt:lpstr>
      <vt:lpstr>Equation</vt:lpstr>
      <vt:lpstr>DEB meta theory: patterns in DEB par values </vt:lpstr>
      <vt:lpstr>Recognized patterns in DEB par values</vt:lpstr>
      <vt:lpstr>Scaling of respiration</vt:lpstr>
      <vt:lpstr>Physical co-variation rules for parameter values</vt:lpstr>
      <vt:lpstr>Zoom factor</vt:lpstr>
      <vt:lpstr>Body size scaling</vt:lpstr>
      <vt:lpstr>PowerPoint Presentation</vt:lpstr>
      <vt:lpstr>Incubation time</vt:lpstr>
      <vt:lpstr>Gestation time</vt:lpstr>
      <vt:lpstr>Abundance</vt:lpstr>
      <vt:lpstr>Waste to hurry</vt:lpstr>
      <vt:lpstr>Specific somatic maintenance</vt:lpstr>
      <vt:lpstr>Waste to hurry</vt:lpstr>
      <vt:lpstr>PowerPoint Presentation</vt:lpstr>
      <vt:lpstr>PowerPoint Presentation</vt:lpstr>
      <vt:lpstr>Supply ↔ demand spectrum</vt:lpstr>
      <vt:lpstr>Supply ↔ demand</vt:lpstr>
      <vt:lpstr>Supply stress</vt:lpstr>
      <vt:lpstr>Ratios of fluxes</vt:lpstr>
      <vt:lpstr>Respiration  neonate mass prod</vt:lpstr>
      <vt:lpstr>kappa - neonate mass prod</vt:lpstr>
      <vt:lpstr>Life-time neonate mass = ultimate weight</vt:lpstr>
      <vt:lpstr>Life span  1/spec respiration </vt:lpstr>
      <vt:lpstr>Altricial ↔ Precocial spectrum</vt:lpstr>
      <vt:lpstr>Animal nitrogen wastes</vt:lpstr>
      <vt:lpstr>Altricial–Precocial spectrum</vt:lpstr>
      <vt:lpstr>Altricial &amp; Precocial Finfoots 2.5.2e</vt:lpstr>
      <vt:lpstr>Altricial–Precocial spectrum</vt:lpstr>
      <vt:lpstr>Altricial–Precocial spectrum</vt:lpstr>
      <vt:lpstr>Reptile-Mammal transition</vt:lpstr>
      <vt:lpstr>Altricial ↔ precocial  in birds &amp; mammals</vt:lpstr>
      <vt:lpstr>Relative birth weight in carnivorens</vt:lpstr>
      <vt:lpstr>PowerPoint Presentation</vt:lpstr>
      <vt:lpstr>PowerPoint Presentation</vt:lpstr>
      <vt:lpstr>PowerPoint Presentation</vt:lpstr>
      <vt:lpstr>Final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lecture</dc:title>
  <dc:creator>Nina</dc:creator>
  <cp:lastModifiedBy>Bas Kooijman</cp:lastModifiedBy>
  <cp:revision>37</cp:revision>
  <dcterms:created xsi:type="dcterms:W3CDTF">2023-03-12T15:46:38Z</dcterms:created>
  <dcterms:modified xsi:type="dcterms:W3CDTF">2025-05-15T15:47:58Z</dcterms:modified>
</cp:coreProperties>
</file>