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401" r:id="rId3"/>
    <p:sldId id="378" r:id="rId4"/>
    <p:sldId id="344" r:id="rId5"/>
    <p:sldId id="402" r:id="rId6"/>
    <p:sldId id="377" r:id="rId7"/>
    <p:sldId id="403" r:id="rId8"/>
    <p:sldId id="384" r:id="rId9"/>
    <p:sldId id="389" r:id="rId10"/>
    <p:sldId id="397" r:id="rId11"/>
    <p:sldId id="398" r:id="rId12"/>
    <p:sldId id="399" r:id="rId13"/>
    <p:sldId id="400" r:id="rId14"/>
    <p:sldId id="386" r:id="rId15"/>
    <p:sldId id="387" r:id="rId16"/>
    <p:sldId id="382" r:id="rId17"/>
    <p:sldId id="363" r:id="rId18"/>
    <p:sldId id="364" r:id="rId19"/>
    <p:sldId id="324" r:id="rId20"/>
  </p:sldIdLst>
  <p:sldSz cx="9144000" cy="5143500" type="screen16x9"/>
  <p:notesSz cx="7099300" cy="10234613"/>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a:srgbClr val="E7EBF5"/>
    <a:srgbClr val="326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79202" autoAdjust="0"/>
  </p:normalViewPr>
  <p:slideViewPr>
    <p:cSldViewPr>
      <p:cViewPr>
        <p:scale>
          <a:sx n="79" d="100"/>
          <a:sy n="79" d="100"/>
        </p:scale>
        <p:origin x="-1579" y="-2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413"/>
    </p:cViewPr>
  </p:notesTextViewPr>
  <p:notesViewPr>
    <p:cSldViewPr>
      <p:cViewPr varScale="1">
        <p:scale>
          <a:sx n="55" d="100"/>
          <a:sy n="55" d="100"/>
        </p:scale>
        <p:origin x="-2904"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8999" tIns="49500" rIns="98999" bIns="49500" rtlCol="0"/>
          <a:lstStyle>
            <a:lvl1pPr algn="l">
              <a:defRPr sz="1300"/>
            </a:lvl1pPr>
          </a:lstStyle>
          <a:p>
            <a:endParaRPr lang="hr-HR"/>
          </a:p>
        </p:txBody>
      </p:sp>
      <p:sp>
        <p:nvSpPr>
          <p:cNvPr id="3" name="Date Placeholder 2"/>
          <p:cNvSpPr>
            <a:spLocks noGrp="1"/>
          </p:cNvSpPr>
          <p:nvPr>
            <p:ph type="dt" sz="quarter" idx="1"/>
          </p:nvPr>
        </p:nvSpPr>
        <p:spPr>
          <a:xfrm>
            <a:off x="4021294" y="1"/>
            <a:ext cx="3076363" cy="511731"/>
          </a:xfrm>
          <a:prstGeom prst="rect">
            <a:avLst/>
          </a:prstGeom>
        </p:spPr>
        <p:txBody>
          <a:bodyPr vert="horz" lIns="98999" tIns="49500" rIns="98999" bIns="49500" rtlCol="0"/>
          <a:lstStyle>
            <a:lvl1pPr algn="r">
              <a:defRPr sz="1300"/>
            </a:lvl1pPr>
          </a:lstStyle>
          <a:p>
            <a:fld id="{D4C6C704-4EC3-4813-9A85-EEC3C843B3A3}" type="datetimeFigureOut">
              <a:rPr lang="hr-HR" smtClean="0"/>
              <a:pPr/>
              <a:t>29.10.2016.</a:t>
            </a:fld>
            <a:endParaRPr lang="hr-HR"/>
          </a:p>
        </p:txBody>
      </p:sp>
      <p:sp>
        <p:nvSpPr>
          <p:cNvPr id="4" name="Footer Placeholder 3"/>
          <p:cNvSpPr>
            <a:spLocks noGrp="1"/>
          </p:cNvSpPr>
          <p:nvPr>
            <p:ph type="ftr" sz="quarter" idx="2"/>
          </p:nvPr>
        </p:nvSpPr>
        <p:spPr>
          <a:xfrm>
            <a:off x="0" y="9721107"/>
            <a:ext cx="3076363" cy="511731"/>
          </a:xfrm>
          <a:prstGeom prst="rect">
            <a:avLst/>
          </a:prstGeom>
        </p:spPr>
        <p:txBody>
          <a:bodyPr vert="horz" lIns="98999" tIns="49500" rIns="98999" bIns="49500" rtlCol="0" anchor="b"/>
          <a:lstStyle>
            <a:lvl1pPr algn="l">
              <a:defRPr sz="1300"/>
            </a:lvl1pPr>
          </a:lstStyle>
          <a:p>
            <a:endParaRPr lang="hr-HR"/>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8999" tIns="49500" rIns="98999" bIns="49500" rtlCol="0" anchor="b"/>
          <a:lstStyle>
            <a:lvl1pPr algn="r">
              <a:defRPr sz="1300"/>
            </a:lvl1pPr>
          </a:lstStyle>
          <a:p>
            <a:fld id="{7C056F6E-47E6-449D-A6FE-A18E0D4EBFFB}" type="slidenum">
              <a:rPr lang="hr-HR" smtClean="0"/>
              <a:pPr/>
              <a:t>‹#›</a:t>
            </a:fld>
            <a:endParaRPr lang="hr-HR"/>
          </a:p>
        </p:txBody>
      </p:sp>
    </p:spTree>
    <p:extLst>
      <p:ext uri="{BB962C8B-B14F-4D97-AF65-F5344CB8AC3E}">
        <p14:creationId xmlns:p14="http://schemas.microsoft.com/office/powerpoint/2010/main" val="938995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8999" tIns="49500" rIns="98999" bIns="49500" rtlCol="0"/>
          <a:lstStyle>
            <a:lvl1pPr algn="l">
              <a:defRPr sz="1300"/>
            </a:lvl1pPr>
          </a:lstStyle>
          <a:p>
            <a:endParaRPr lang="hr-HR"/>
          </a:p>
        </p:txBody>
      </p:sp>
      <p:sp>
        <p:nvSpPr>
          <p:cNvPr id="3" name="Date Placeholder 2"/>
          <p:cNvSpPr>
            <a:spLocks noGrp="1"/>
          </p:cNvSpPr>
          <p:nvPr>
            <p:ph type="dt" idx="1"/>
          </p:nvPr>
        </p:nvSpPr>
        <p:spPr>
          <a:xfrm>
            <a:off x="4021294" y="1"/>
            <a:ext cx="3076363" cy="511731"/>
          </a:xfrm>
          <a:prstGeom prst="rect">
            <a:avLst/>
          </a:prstGeom>
        </p:spPr>
        <p:txBody>
          <a:bodyPr vert="horz" lIns="98999" tIns="49500" rIns="98999" bIns="49500" rtlCol="0"/>
          <a:lstStyle>
            <a:lvl1pPr algn="r">
              <a:defRPr sz="1300"/>
            </a:lvl1pPr>
          </a:lstStyle>
          <a:p>
            <a:fld id="{C2FF2B2B-7B00-4EE9-A570-D5CC30E4E4F6}" type="datetimeFigureOut">
              <a:rPr lang="hr-HR" smtClean="0"/>
              <a:pPr/>
              <a:t>29.10.2016.</a:t>
            </a:fld>
            <a:endParaRPr lang="hr-HR"/>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8999" tIns="49500" rIns="98999" bIns="49500" rtlCol="0" anchor="ctr"/>
          <a:lstStyle/>
          <a:p>
            <a:endParaRPr lang="hr-H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8999" tIns="49500" rIns="98999" bIns="495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721107"/>
            <a:ext cx="3076363" cy="511731"/>
          </a:xfrm>
          <a:prstGeom prst="rect">
            <a:avLst/>
          </a:prstGeom>
        </p:spPr>
        <p:txBody>
          <a:bodyPr vert="horz" lIns="98999" tIns="49500" rIns="98999" bIns="49500" rtlCol="0" anchor="b"/>
          <a:lstStyle>
            <a:lvl1pPr algn="l">
              <a:defRPr sz="1300"/>
            </a:lvl1pPr>
          </a:lstStyle>
          <a:p>
            <a:endParaRPr lang="hr-HR"/>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8999" tIns="49500" rIns="98999" bIns="49500" rtlCol="0" anchor="b"/>
          <a:lstStyle>
            <a:lvl1pPr algn="r">
              <a:defRPr sz="1300"/>
            </a:lvl1pPr>
          </a:lstStyle>
          <a:p>
            <a:fld id="{A130CAA5-2B81-46EA-9D90-EA2D6BA5E190}" type="slidenum">
              <a:rPr lang="hr-HR" smtClean="0"/>
              <a:pPr/>
              <a:t>‹#›</a:t>
            </a:fld>
            <a:endParaRPr lang="hr-HR"/>
          </a:p>
        </p:txBody>
      </p:sp>
    </p:spTree>
    <p:extLst>
      <p:ext uri="{BB962C8B-B14F-4D97-AF65-F5344CB8AC3E}">
        <p14:creationId xmlns:p14="http://schemas.microsoft.com/office/powerpoint/2010/main" val="327982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Double doctorate at</a:t>
            </a:r>
            <a:r>
              <a:rPr lang="nl-NL" baseline="0" dirty="0" smtClean="0"/>
              <a:t> VU University Amsterdam and Zagreb University. Defense at 2016/05/30 in Amsterdam</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a:t>
            </a:fld>
            <a:endParaRPr lang="hr-HR"/>
          </a:p>
        </p:txBody>
      </p:sp>
    </p:spTree>
    <p:extLst>
      <p:ext uri="{BB962C8B-B14F-4D97-AF65-F5344CB8AC3E}">
        <p14:creationId xmlns:p14="http://schemas.microsoft.com/office/powerpoint/2010/main" val="2175037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Mediterranean individuals also have a smaller sizer and age at puberty (= start of allocation to reproduction), compared to North Atlantic individuals.</a:t>
            </a:r>
          </a:p>
          <a:p>
            <a:r>
              <a:rPr lang="nl-NL" dirty="0" smtClean="0"/>
              <a:t>This means that their maturity level at puberty is</a:t>
            </a:r>
            <a:r>
              <a:rPr lang="nl-NL" baseline="0" dirty="0" smtClean="0"/>
              <a:t> lower and they have less maturity maintenance costs as result.</a:t>
            </a:r>
            <a:r>
              <a:rPr lang="nl-NL" dirty="0" smtClean="0"/>
              <a:t> </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10</a:t>
            </a:fld>
            <a:endParaRPr lang="hr-HR"/>
          </a:p>
        </p:txBody>
      </p:sp>
    </p:spTree>
    <p:extLst>
      <p:ext uri="{BB962C8B-B14F-4D97-AF65-F5344CB8AC3E}">
        <p14:creationId xmlns:p14="http://schemas.microsoft.com/office/powerpoint/2010/main" val="3465537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But another important consequence</a:t>
            </a:r>
            <a:r>
              <a:rPr lang="nl-NL" baseline="0" dirty="0" smtClean="0"/>
              <a:t> is that they can reproduce at a lower level of food availebility</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11</a:t>
            </a:fld>
            <a:endParaRPr lang="hr-HR"/>
          </a:p>
        </p:txBody>
      </p:sp>
    </p:spTree>
    <p:extLst>
      <p:ext uri="{BB962C8B-B14F-4D97-AF65-F5344CB8AC3E}">
        <p14:creationId xmlns:p14="http://schemas.microsoft.com/office/powerpoint/2010/main" val="267582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Apart from</a:t>
            </a:r>
            <a:r>
              <a:rPr lang="nl-NL" baseline="0" dirty="0" smtClean="0"/>
              <a:t> having a high salinity, the Mediterranean Sea also has a low productivity, probably due to the little rain in its coastal areas, which limits nutrient input into the sea, that fuels primary production. The parameter difference with the North Atlantic population might be an evolutionary adaptation to these local environmental conditions.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12</a:t>
            </a:fld>
            <a:endParaRPr lang="hr-HR"/>
          </a:p>
        </p:txBody>
      </p:sp>
    </p:spTree>
    <p:extLst>
      <p:ext uri="{BB962C8B-B14F-4D97-AF65-F5344CB8AC3E}">
        <p14:creationId xmlns:p14="http://schemas.microsoft.com/office/powerpoint/2010/main" val="296325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We now can actually understand why the visiting North Atlantic individuals were never observed to reproduce:</a:t>
            </a:r>
            <a:r>
              <a:rPr lang="nl-NL" baseline="0" dirty="0" smtClean="0"/>
              <a:t> they cannot, given their parameter values.</a:t>
            </a:r>
          </a:p>
          <a:p>
            <a:r>
              <a:rPr lang="nl-NL" baseline="0" dirty="0" smtClean="0"/>
              <a:t>Like the other sea turtle species, loggerhead live on the edge of their capabilities.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13</a:t>
            </a:fld>
            <a:endParaRPr lang="hr-HR"/>
          </a:p>
        </p:txBody>
      </p:sp>
    </p:spTree>
    <p:extLst>
      <p:ext uri="{BB962C8B-B14F-4D97-AF65-F5344CB8AC3E}">
        <p14:creationId xmlns:p14="http://schemas.microsoft.com/office/powerpoint/2010/main" val="2466987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Caloric restrictions</a:t>
            </a:r>
            <a:r>
              <a:rPr lang="nl-NL" baseline="0" dirty="0" smtClean="0"/>
              <a:t> slows down maturation, reproduction and growth and results in smaller sized fully growns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14</a:t>
            </a:fld>
            <a:endParaRPr lang="hr-HR"/>
          </a:p>
        </p:txBody>
      </p:sp>
    </p:spTree>
    <p:extLst>
      <p:ext uri="{BB962C8B-B14F-4D97-AF65-F5344CB8AC3E}">
        <p14:creationId xmlns:p14="http://schemas.microsoft.com/office/powerpoint/2010/main" val="127914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Lower</a:t>
            </a:r>
            <a:r>
              <a:rPr lang="nl-NL" baseline="0" dirty="0" smtClean="0"/>
              <a:t> food intake</a:t>
            </a:r>
            <a:r>
              <a:rPr lang="nl-NL" dirty="0" smtClean="0"/>
              <a:t> also results in</a:t>
            </a:r>
            <a:r>
              <a:rPr lang="nl-NL" baseline="0" dirty="0" smtClean="0"/>
              <a:t> slightly smaller size at puberty, but greatly increases age at puberty. We can now fully quantify expected effects.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15</a:t>
            </a:fld>
            <a:endParaRPr lang="hr-HR"/>
          </a:p>
        </p:txBody>
      </p:sp>
    </p:spTree>
    <p:extLst>
      <p:ext uri="{BB962C8B-B14F-4D97-AF65-F5344CB8AC3E}">
        <p14:creationId xmlns:p14="http://schemas.microsoft.com/office/powerpoint/2010/main" val="3921790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It is likely that plastic stays longer in the gut than food, which means that frequently</a:t>
            </a:r>
            <a:r>
              <a:rPr lang="nl-NL" baseline="0" dirty="0" smtClean="0"/>
              <a:t> </a:t>
            </a:r>
            <a:r>
              <a:rPr lang="nl-NL" dirty="0" smtClean="0"/>
              <a:t>observe plastic loading prevents reproduction already</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16</a:t>
            </a:fld>
            <a:endParaRPr lang="hr-HR"/>
          </a:p>
        </p:txBody>
      </p:sp>
    </p:spTree>
    <p:extLst>
      <p:ext uri="{BB962C8B-B14F-4D97-AF65-F5344CB8AC3E}">
        <p14:creationId xmlns:p14="http://schemas.microsoft.com/office/powerpoint/2010/main" val="163861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Nina summerized the conclusions of her work on the thesis as being dual</a:t>
            </a:r>
          </a:p>
          <a:p>
            <a:r>
              <a:rPr lang="nl-NL" dirty="0" smtClean="0"/>
              <a:t> first:</a:t>
            </a:r>
            <a:r>
              <a:rPr lang="nl-NL" baseline="0" dirty="0" smtClean="0"/>
              <a:t> the use of mechanistic modelling did help a lot in understanding the problem and in quantifying unstressed and stressed eco-physiological performance</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17</a:t>
            </a:fld>
            <a:endParaRPr lang="hr-HR"/>
          </a:p>
        </p:txBody>
      </p:sp>
    </p:spTree>
    <p:extLst>
      <p:ext uri="{BB962C8B-B14F-4D97-AF65-F5344CB8AC3E}">
        <p14:creationId xmlns:p14="http://schemas.microsoft.com/office/powerpoint/2010/main" val="162280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but second:</a:t>
            </a:r>
          </a:p>
          <a:p>
            <a:r>
              <a:rPr lang="nl-NL" baseline="0" dirty="0" smtClean="0"/>
              <a:t>  the plastic problem is already a lot bigger than she thought at the start of the thesis and is likely to increase even more in the near future</a:t>
            </a:r>
          </a:p>
          <a:p>
            <a:endParaRPr lang="nl-NL" baseline="0" dirty="0" smtClean="0"/>
          </a:p>
          <a:p>
            <a:r>
              <a:rPr lang="nl-NL" baseline="0" dirty="0" smtClean="0"/>
              <a:t>Better education and waste management are urgently needed</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18</a:t>
            </a:fld>
            <a:endParaRPr lang="hr-HR"/>
          </a:p>
        </p:txBody>
      </p:sp>
    </p:spTree>
    <p:extLst>
      <p:ext uri="{BB962C8B-B14F-4D97-AF65-F5344CB8AC3E}">
        <p14:creationId xmlns:p14="http://schemas.microsoft.com/office/powerpoint/2010/main" val="1883691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Registration is open:</a:t>
            </a:r>
            <a:r>
              <a:rPr lang="nl-NL" baseline="0" dirty="0" smtClean="0"/>
              <a:t> organizer is Starrlight.Augustine@akvaplan.niva.no</a:t>
            </a:r>
            <a:endParaRPr lang="nl-NL" dirty="0" smtClean="0"/>
          </a:p>
          <a:p>
            <a:r>
              <a:rPr lang="nl-NL" dirty="0" smtClean="0"/>
              <a:t>We</a:t>
            </a:r>
            <a:r>
              <a:rPr lang="nl-NL" baseline="0" dirty="0" smtClean="0"/>
              <a:t> expect 150 participants in the tele-part from all over the world.</a:t>
            </a:r>
          </a:p>
          <a:p>
            <a:r>
              <a:rPr lang="nl-NL" baseline="0" dirty="0" smtClean="0"/>
              <a:t>We expect 50 participants in the school and 100 participants in the symposium, both in Troms</a:t>
            </a:r>
            <a:r>
              <a:rPr lang="en-US" altLang="nl-NL" sz="1200" dirty="0" smtClean="0">
                <a:latin typeface="Arial" charset="0"/>
              </a:rPr>
              <a:t>ø</a:t>
            </a:r>
            <a:r>
              <a:rPr lang="nl-NL" baseline="0" dirty="0" smtClean="0"/>
              <a:t>, Norway.</a:t>
            </a:r>
          </a:p>
          <a:p>
            <a:r>
              <a:rPr lang="nl-NL" baseline="0" dirty="0" smtClean="0"/>
              <a:t>Symposium lectures are mostly by participants of previous courses (&gt;1000), but some participants and key notes will be by newcomers to DEB theory.</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19</a:t>
            </a:fld>
            <a:endParaRPr lang="hr-HR"/>
          </a:p>
        </p:txBody>
      </p:sp>
    </p:spTree>
    <p:extLst>
      <p:ext uri="{BB962C8B-B14F-4D97-AF65-F5344CB8AC3E}">
        <p14:creationId xmlns:p14="http://schemas.microsoft.com/office/powerpoint/2010/main" val="1050189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Nina is from Croatia and just merried Mike from New Zealand. She is now on honeymoon in Thailand, then to Mike’s family. This is why I represent her today.</a:t>
            </a:r>
          </a:p>
          <a:p>
            <a:r>
              <a:rPr lang="nl-NL" dirty="0" smtClean="0"/>
              <a:t>In</a:t>
            </a:r>
            <a:r>
              <a:rPr lang="nl-NL" baseline="0" dirty="0" smtClean="0"/>
              <a:t> Croatia, students acquire funding for a PhD study for 4 yrs through excellent performance.</a:t>
            </a:r>
          </a:p>
          <a:p>
            <a:r>
              <a:rPr lang="nl-NL" baseline="0" dirty="0" smtClean="0"/>
              <a:t>The first yr is spend on identification of the research topic and of the (local) supervisor.</a:t>
            </a:r>
          </a:p>
          <a:p>
            <a:r>
              <a:rPr lang="nl-NL" baseline="0" dirty="0" smtClean="0"/>
              <a:t>It has been Nina’s idea to select effects on plastic on seaturtles  as topic and to pay attention to modelling, which brought her to Tin </a:t>
            </a:r>
            <a:r>
              <a:rPr lang="nl-NL" baseline="0" dirty="0" smtClean="0"/>
              <a:t>Klanjscek (physicist, active in ecological modelling) in Zagreb.</a:t>
            </a:r>
            <a:endParaRPr lang="nl-NL" baseline="0" dirty="0" smtClean="0"/>
          </a:p>
          <a:p>
            <a:r>
              <a:rPr lang="nl-NL" baseline="0" dirty="0" smtClean="0"/>
              <a:t>Tin knew of my work on DEB theory and send her to me. I was impressed by the importance of the topic (also in a DEB context) and by her talents.</a:t>
            </a:r>
          </a:p>
          <a:p>
            <a:r>
              <a:rPr lang="nl-NL" baseline="0" dirty="0" smtClean="0"/>
              <a:t>Nina and I </a:t>
            </a:r>
            <a:r>
              <a:rPr lang="nl-NL" baseline="0" dirty="0" smtClean="0"/>
              <a:t>collaborated intensively on the </a:t>
            </a:r>
            <a:r>
              <a:rPr lang="nl-NL" baseline="0" dirty="0" smtClean="0"/>
              <a:t>topic during this period.</a:t>
            </a:r>
            <a:endParaRPr lang="nl-NL" baseline="0" dirty="0" smtClean="0"/>
          </a:p>
          <a:p>
            <a:r>
              <a:rPr lang="nl-NL" baseline="0" dirty="0" smtClean="0"/>
              <a:t>After courses on DEB theory </a:t>
            </a:r>
            <a:r>
              <a:rPr lang="nl-NL" baseline="0" dirty="0" smtClean="0"/>
              <a:t>and on plastics </a:t>
            </a:r>
            <a:r>
              <a:rPr lang="nl-NL" baseline="0" dirty="0" smtClean="0"/>
              <a:t>in the environment, she managed to complete her study within the time schedule of her project.  I think that this already is an excellent performance, given the amount of material that needs </a:t>
            </a:r>
            <a:r>
              <a:rPr lang="nl-NL" baseline="0" dirty="0" smtClean="0"/>
              <a:t>digestion: ecophysiology, DEB </a:t>
            </a:r>
            <a:r>
              <a:rPr lang="nl-NL" baseline="0" dirty="0" smtClean="0"/>
              <a:t>theory, </a:t>
            </a:r>
            <a:r>
              <a:rPr lang="nl-NL" baseline="0" dirty="0" smtClean="0"/>
              <a:t>mathematics</a:t>
            </a:r>
            <a:r>
              <a:rPr lang="nl-NL" baseline="0" dirty="0" smtClean="0"/>
              <a:t>, coding, interaction with experimental biologists; </a:t>
            </a:r>
            <a:r>
              <a:rPr lang="nl-NL" baseline="0" dirty="0" smtClean="0"/>
              <a:t>she </a:t>
            </a:r>
            <a:r>
              <a:rPr lang="nl-NL" baseline="0" dirty="0" smtClean="0"/>
              <a:t>also </a:t>
            </a:r>
            <a:r>
              <a:rPr lang="nl-NL" baseline="0" dirty="0" smtClean="0"/>
              <a:t>assisted </a:t>
            </a:r>
            <a:r>
              <a:rPr lang="nl-NL" baseline="0" dirty="0" smtClean="0"/>
              <a:t>in experimental work to become informed about the reliability of </a:t>
            </a:r>
            <a:r>
              <a:rPr lang="nl-NL" baseline="0" dirty="0" smtClean="0"/>
              <a:t>measurements and to obtain to the proper data. </a:t>
            </a:r>
            <a:r>
              <a:rPr lang="nl-NL" baseline="0" dirty="0" smtClean="0"/>
              <a:t>Pendeling between several research groups </a:t>
            </a:r>
            <a:r>
              <a:rPr lang="nl-NL" baseline="0" dirty="0" smtClean="0"/>
              <a:t>is </a:t>
            </a:r>
            <a:r>
              <a:rPr lang="nl-NL" baseline="0" dirty="0" smtClean="0"/>
              <a:t>an extra social/time </a:t>
            </a:r>
            <a:r>
              <a:rPr lang="nl-NL" baseline="0" dirty="0" smtClean="0"/>
              <a:t>investment.</a:t>
            </a:r>
            <a:endParaRPr lang="nl-NL" baseline="0" dirty="0" smtClean="0"/>
          </a:p>
        </p:txBody>
      </p:sp>
      <p:sp>
        <p:nvSpPr>
          <p:cNvPr id="4" name="Slide Number Placeholder 3"/>
          <p:cNvSpPr>
            <a:spLocks noGrp="1"/>
          </p:cNvSpPr>
          <p:nvPr>
            <p:ph type="sldNum" sz="quarter" idx="10"/>
          </p:nvPr>
        </p:nvSpPr>
        <p:spPr/>
        <p:txBody>
          <a:bodyPr/>
          <a:lstStyle/>
          <a:p>
            <a:fld id="{A130CAA5-2B81-46EA-9D90-EA2D6BA5E190}" type="slidenum">
              <a:rPr lang="hr-HR" smtClean="0"/>
              <a:pPr/>
              <a:t>2</a:t>
            </a:fld>
            <a:endParaRPr lang="hr-HR"/>
          </a:p>
        </p:txBody>
      </p:sp>
    </p:spTree>
    <p:extLst>
      <p:ext uri="{BB962C8B-B14F-4D97-AF65-F5344CB8AC3E}">
        <p14:creationId xmlns:p14="http://schemas.microsoft.com/office/powerpoint/2010/main" val="267993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Nina selected plastic, because it </a:t>
            </a:r>
            <a:r>
              <a:rPr lang="nl-NL" dirty="0" smtClean="0"/>
              <a:t>is a mayor</a:t>
            </a:r>
            <a:r>
              <a:rPr lang="nl-NL" baseline="0" dirty="0" smtClean="0"/>
              <a:t> thread to global environment that is still rapidly growing in significance. Dumping rates are orders of magnitude larger than </a:t>
            </a:r>
            <a:r>
              <a:rPr lang="nl-NL" baseline="0" dirty="0" smtClean="0"/>
              <a:t>decomposition </a:t>
            </a:r>
            <a:r>
              <a:rPr lang="nl-NL" baseline="0" dirty="0" smtClean="0"/>
              <a:t>rates.</a:t>
            </a:r>
          </a:p>
          <a:p>
            <a:r>
              <a:rPr lang="nl-NL" baseline="0" dirty="0" smtClean="0"/>
              <a:t>For problems with plastic in the environment it is not 5 minutes to 12, but 5 minutes after 12! </a:t>
            </a:r>
          </a:p>
          <a:p>
            <a:r>
              <a:rPr lang="nl-NL" baseline="0" dirty="0" smtClean="0"/>
              <a:t>It does not </a:t>
            </a:r>
            <a:r>
              <a:rPr lang="nl-NL" b="1" baseline="0" dirty="0" smtClean="0"/>
              <a:t>become</a:t>
            </a:r>
            <a:r>
              <a:rPr lang="nl-NL" baseline="0" dirty="0" smtClean="0"/>
              <a:t> an environmental disaster, but actually </a:t>
            </a:r>
            <a:r>
              <a:rPr lang="nl-NL" b="1" baseline="0" dirty="0" smtClean="0"/>
              <a:t>is</a:t>
            </a:r>
            <a:r>
              <a:rPr lang="nl-NL" baseline="0" dirty="0" smtClean="0"/>
              <a:t> an environmental disaster.</a:t>
            </a:r>
          </a:p>
          <a:p>
            <a:endParaRPr lang="nl-NL" baseline="0" dirty="0" smtClean="0"/>
          </a:p>
          <a:p>
            <a:r>
              <a:rPr lang="nl-NL" baseline="0" dirty="0" smtClean="0"/>
              <a:t>“Fruits du Mer” represent a substantial proportion of global food intake by humans; seafish already represents 17% of this intake.</a:t>
            </a:r>
          </a:p>
          <a:p>
            <a:r>
              <a:rPr lang="nl-NL" baseline="0" dirty="0" smtClean="0"/>
              <a:t>https://www.msc.org/healthy-oceans/the-oceans-today/fish-as-food</a:t>
            </a:r>
          </a:p>
          <a:p>
            <a:r>
              <a:rPr lang="nl-NL" baseline="0" dirty="0" smtClean="0"/>
              <a:t> </a:t>
            </a:r>
          </a:p>
          <a:p>
            <a:r>
              <a:rPr lang="nl-NL" baseline="0" dirty="0" smtClean="0"/>
              <a:t>44% of the world population of humans live within 150 km from the coast</a:t>
            </a:r>
          </a:p>
          <a:p>
            <a:r>
              <a:rPr lang="nl-NL" baseline="0" dirty="0" smtClean="0"/>
              <a:t>https://coastalchallenges.com/2010/01/31/un-atlas-60-of-us-live-in-the-coastal-areas/</a:t>
            </a:r>
            <a:endParaRPr lang="nl-NL" baseline="0" dirty="0" smtClean="0"/>
          </a:p>
        </p:txBody>
      </p:sp>
      <p:sp>
        <p:nvSpPr>
          <p:cNvPr id="4" name="Slide Number Placeholder 3"/>
          <p:cNvSpPr>
            <a:spLocks noGrp="1"/>
          </p:cNvSpPr>
          <p:nvPr>
            <p:ph type="sldNum" sz="quarter" idx="10"/>
          </p:nvPr>
        </p:nvSpPr>
        <p:spPr/>
        <p:txBody>
          <a:bodyPr/>
          <a:lstStyle/>
          <a:p>
            <a:fld id="{A130CAA5-2B81-46EA-9D90-EA2D6BA5E190}" type="slidenum">
              <a:rPr lang="hr-HR" smtClean="0"/>
              <a:pPr/>
              <a:t>3</a:t>
            </a:fld>
            <a:endParaRPr lang="hr-HR"/>
          </a:p>
        </p:txBody>
      </p:sp>
    </p:spTree>
    <p:extLst>
      <p:ext uri="{BB962C8B-B14F-4D97-AF65-F5344CB8AC3E}">
        <p14:creationId xmlns:p14="http://schemas.microsoft.com/office/powerpoint/2010/main" val="8839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Nina selected </a:t>
            </a:r>
            <a:r>
              <a:rPr lang="nl-NL" baseline="0" dirty="0" smtClean="0"/>
              <a:t>sea turtles, since the expectation was/is that effects of plastics are likely to surface in sea turtles first, for several reasons.</a:t>
            </a:r>
          </a:p>
          <a:p>
            <a:r>
              <a:rPr lang="nl-NL" baseline="0" dirty="0" smtClean="0"/>
              <a:t>The expectation was also that an in-depth study on one species tells more than a superficial one on many; moreover the literature has already quite a few  of such studies.</a:t>
            </a:r>
            <a:endParaRPr lang="hr-HR"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During</a:t>
            </a:r>
            <a:r>
              <a:rPr lang="nl-NL" baseline="0" dirty="0" smtClean="0"/>
              <a:t> my stay at TNO Delft (1977-1983), I became aware of the need for a DEB theory to understand and quantify effects of chemicals. </a:t>
            </a:r>
          </a:p>
          <a:p>
            <a:r>
              <a:rPr lang="nl-NL" baseline="0" dirty="0" smtClean="0"/>
              <a:t>Then I realised that, more generally, </a:t>
            </a:r>
            <a:r>
              <a:rPr lang="nl-NL" baseline="0" dirty="0" smtClean="0"/>
              <a:t>the </a:t>
            </a:r>
            <a:r>
              <a:rPr lang="nl-NL" baseline="0" dirty="0" smtClean="0"/>
              <a:t>environment affects individuals </a:t>
            </a:r>
            <a:r>
              <a:rPr lang="nl-NL" baseline="0" dirty="0" smtClean="0"/>
              <a:t>(the units of evolutionairy selection) and </a:t>
            </a:r>
            <a:r>
              <a:rPr lang="nl-NL" baseline="0" dirty="0" smtClean="0"/>
              <a:t>this has population and ecosystem consequences.</a:t>
            </a:r>
          </a:p>
          <a:p>
            <a:r>
              <a:rPr lang="nl-NL" baseline="0" dirty="0" smtClean="0"/>
              <a:t>This more general context did not affect my interest in ecotoxicity and about 25% of the theses that I supervised are in </a:t>
            </a:r>
            <a:r>
              <a:rPr lang="nl-NL" baseline="0" dirty="0" smtClean="0"/>
              <a:t>the ecotoxicity field.</a:t>
            </a:r>
          </a:p>
          <a:p>
            <a:r>
              <a:rPr lang="nl-NL" baseline="0" dirty="0" smtClean="0"/>
              <a:t>   The topics cover many aspects of exotoxicology. Since effects of stress are deviations from unstressed performance, the latter is key to understand effects. See</a:t>
            </a:r>
          </a:p>
          <a:p>
            <a:r>
              <a:rPr lang="nl-NL" baseline="0" dirty="0" smtClean="0"/>
              <a:t>      http://www.bio.vu.nl/thb/research/bib/Kooy2016b.html</a:t>
            </a:r>
          </a:p>
          <a:p>
            <a:r>
              <a:rPr lang="nl-NL" baseline="0" dirty="0" smtClean="0"/>
              <a:t>   The rest of the theses aim to capture just that at the various levels of organisation.</a:t>
            </a:r>
            <a:endParaRPr lang="nl-NL" baseline="0" dirty="0" smtClean="0"/>
          </a:p>
          <a:p>
            <a:r>
              <a:rPr lang="nl-NL" baseline="0" dirty="0" smtClean="0"/>
              <a:t>Quite a few others are in related fields, such as decomposition of chemicals by </a:t>
            </a:r>
            <a:r>
              <a:rPr lang="nl-NL" baseline="0" dirty="0" smtClean="0"/>
              <a:t>microorganisms, including co-metabolism, adaptation, flocculated growth in sewage treatment plants etc </a:t>
            </a:r>
            <a:r>
              <a:rPr lang="nl-NL" baseline="0" dirty="0" smtClean="0"/>
              <a:t>(relevance to exposure and time scale of effects</a:t>
            </a:r>
            <a:r>
              <a:rPr lang="nl-NL" baseline="0" dirty="0" smtClean="0"/>
              <a:t>). We also did a lot on fisheries and aqua-culture, revelant in the context of this thesis on effects of plastic.</a:t>
            </a:r>
          </a:p>
          <a:p>
            <a:r>
              <a:rPr lang="nl-NL" baseline="0" dirty="0" smtClean="0"/>
              <a:t>For a full list of all 50 theses at Theoretical Biology VU, see</a:t>
            </a:r>
          </a:p>
          <a:p>
            <a:r>
              <a:rPr lang="nl-NL" baseline="0" smtClean="0"/>
              <a:t>     www.bio.vu.nl/thb/education/graduates.html</a:t>
            </a:r>
            <a:endParaRPr lang="nl-NL" baseline="0" dirty="0" smtClean="0"/>
          </a:p>
        </p:txBody>
      </p:sp>
      <p:sp>
        <p:nvSpPr>
          <p:cNvPr id="4" name="Slide Number Placeholder 3"/>
          <p:cNvSpPr>
            <a:spLocks noGrp="1"/>
          </p:cNvSpPr>
          <p:nvPr>
            <p:ph type="sldNum" sz="quarter" idx="10"/>
          </p:nvPr>
        </p:nvSpPr>
        <p:spPr/>
        <p:txBody>
          <a:bodyPr/>
          <a:lstStyle/>
          <a:p>
            <a:fld id="{A130CAA5-2B81-46EA-9D90-EA2D6BA5E190}" type="slidenum">
              <a:rPr lang="hr-HR" smtClean="0"/>
              <a:pPr/>
              <a:t>5</a:t>
            </a:fld>
            <a:endParaRPr lang="hr-HR"/>
          </a:p>
        </p:txBody>
      </p:sp>
    </p:spTree>
    <p:extLst>
      <p:ext uri="{BB962C8B-B14F-4D97-AF65-F5344CB8AC3E}">
        <p14:creationId xmlns:p14="http://schemas.microsoft.com/office/powerpoint/2010/main" val="396759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This summarizes the </a:t>
            </a:r>
            <a:r>
              <a:rPr lang="nl-NL" dirty="0" smtClean="0"/>
              <a:t>coherence in </a:t>
            </a:r>
            <a:r>
              <a:rPr lang="nl-NL" dirty="0" smtClean="0"/>
              <a:t>the </a:t>
            </a:r>
            <a:r>
              <a:rPr lang="nl-NL" dirty="0" smtClean="0"/>
              <a:t>ambitious research </a:t>
            </a:r>
            <a:r>
              <a:rPr lang="nl-NL" dirty="0" smtClean="0"/>
              <a:t>program of </a:t>
            </a:r>
            <a:r>
              <a:rPr lang="nl-NL" dirty="0" smtClean="0"/>
              <a:t>the dept Theoretical Biology@VU over </a:t>
            </a:r>
            <a:r>
              <a:rPr lang="nl-NL" dirty="0" smtClean="0"/>
              <a:t>30 </a:t>
            </a:r>
            <a:r>
              <a:rPr lang="nl-NL" dirty="0" smtClean="0"/>
              <a:t>yrs, with applications in many fields </a:t>
            </a:r>
          </a:p>
          <a:p>
            <a:r>
              <a:rPr lang="nl-NL" dirty="0" smtClean="0"/>
              <a:t>    (ecotox, global change, (aqua)culture, fisheries, medicine).</a:t>
            </a:r>
          </a:p>
          <a:p>
            <a:r>
              <a:rPr lang="nl-NL" dirty="0" smtClean="0"/>
              <a:t>We have been successful in </a:t>
            </a:r>
            <a:r>
              <a:rPr lang="nl-NL" baseline="0" dirty="0" smtClean="0"/>
              <a:t>constructing one model that applies to all species on earth through their full life cycle, </a:t>
            </a:r>
          </a:p>
          <a:p>
            <a:r>
              <a:rPr lang="nl-NL" baseline="0" dirty="0" smtClean="0"/>
              <a:t>   respecting mass balances and stoichiometric &amp; thermodynamic constraints.</a:t>
            </a:r>
          </a:p>
          <a:p>
            <a:r>
              <a:rPr lang="nl-NL" baseline="0" dirty="0" smtClean="0"/>
              <a:t>Many famous empirical models (going back to Lavoisier 1780 on indirect calorimetry) turn out to be special cases of DEB theory, but now mechanistically explained.</a:t>
            </a:r>
          </a:p>
          <a:p>
            <a:r>
              <a:rPr lang="nl-NL" baseline="0" dirty="0" smtClean="0"/>
              <a:t>It is simple enough to be practically applicable to many species using existing data in the literature. </a:t>
            </a:r>
          </a:p>
          <a:p>
            <a:r>
              <a:rPr lang="nl-NL" baseline="0" dirty="0" smtClean="0"/>
              <a:t>  The add_my_pet collection of data and parameters on animal species shows a mean relative error of just 11% over all its 430 entries. </a:t>
            </a:r>
          </a:p>
          <a:p>
            <a:r>
              <a:rPr lang="nl-NL" dirty="0" smtClean="0"/>
              <a:t>More</a:t>
            </a:r>
            <a:r>
              <a:rPr lang="nl-NL" baseline="0" dirty="0" smtClean="0"/>
              <a:t> than</a:t>
            </a:r>
            <a:r>
              <a:rPr lang="nl-NL" dirty="0" smtClean="0"/>
              <a:t> </a:t>
            </a:r>
            <a:r>
              <a:rPr lang="nl-NL" dirty="0" smtClean="0"/>
              <a:t>500 papers </a:t>
            </a:r>
            <a:r>
              <a:rPr lang="nl-NL" dirty="0" smtClean="0"/>
              <a:t>appeared</a:t>
            </a:r>
            <a:r>
              <a:rPr lang="nl-NL" baseline="0" dirty="0" smtClean="0"/>
              <a:t>, in which </a:t>
            </a:r>
            <a:r>
              <a:rPr lang="nl-NL" baseline="0" dirty="0" smtClean="0"/>
              <a:t>DEB theory plays a key </a:t>
            </a:r>
            <a:r>
              <a:rPr lang="nl-NL" baseline="0" dirty="0" smtClean="0"/>
              <a:t>role</a:t>
            </a:r>
          </a:p>
          <a:p>
            <a:r>
              <a:rPr lang="nl-NL" baseline="0" dirty="0" smtClean="0"/>
              <a:t>  http://www.bio.vu.nl/thb/deb/DEB_papers.pdf</a:t>
            </a:r>
          </a:p>
          <a:p>
            <a:r>
              <a:rPr lang="nl-NL" dirty="0" smtClean="0"/>
              <a:t>A</a:t>
            </a:r>
            <a:r>
              <a:rPr lang="nl-NL" baseline="0" dirty="0" smtClean="0"/>
              <a:t> recent introduction to DEB theory in Physics Life Reviews 2016, co-authored by Nina Marn, can be found at:</a:t>
            </a:r>
          </a:p>
          <a:p>
            <a:r>
              <a:rPr lang="nl-NL" baseline="0" dirty="0" smtClean="0"/>
              <a:t>  http://www.sciencedirect.com/science/journal/aip/15710645</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6</a:t>
            </a:fld>
            <a:endParaRPr lang="hr-HR"/>
          </a:p>
        </p:txBody>
      </p:sp>
    </p:spTree>
    <p:extLst>
      <p:ext uri="{BB962C8B-B14F-4D97-AF65-F5344CB8AC3E}">
        <p14:creationId xmlns:p14="http://schemas.microsoft.com/office/powerpoint/2010/main" val="19078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Work</a:t>
            </a:r>
            <a:r>
              <a:rPr lang="nl-NL" baseline="0" dirty="0" smtClean="0"/>
              <a:t> on the thesis has 3 phases.</a:t>
            </a:r>
          </a:p>
          <a:p>
            <a:pPr marL="0" indent="0">
              <a:buNone/>
            </a:pPr>
            <a:r>
              <a:rPr lang="nl-NL" baseline="0" dirty="0" smtClean="0"/>
              <a:t>Ad 1) Estimating parameters takes more than collecting data and pressing a button.</a:t>
            </a:r>
          </a:p>
          <a:p>
            <a:pPr marL="0" indent="0">
              <a:buNone/>
            </a:pPr>
            <a:r>
              <a:rPr lang="nl-NL" baseline="0" dirty="0" smtClean="0"/>
              <a:t>         The literature uses different length measures, which resulted in different growth/size estimates that hampered clear conclusions. </a:t>
            </a:r>
          </a:p>
          <a:p>
            <a:pPr marL="0" indent="0">
              <a:buNone/>
            </a:pPr>
            <a:r>
              <a:rPr lang="nl-NL" baseline="0" dirty="0" smtClean="0"/>
              <a:t>         Neonates live near the coast, then venture out into the open ocean, to later return to coastal areas, but variations exist: variations in food and temperature.</a:t>
            </a:r>
          </a:p>
          <a:p>
            <a:pPr marL="0" indent="0">
              <a:buNone/>
            </a:pPr>
            <a:r>
              <a:rPr lang="nl-NL" baseline="0" dirty="0" smtClean="0"/>
              <a:t>         Mediterranaen populations appeared to have adaptation of some parameter values in response to the low (primary &amp; secondary) production level in this inland sea.</a:t>
            </a:r>
          </a:p>
          <a:p>
            <a:pPr marL="0" indent="0">
              <a:buNone/>
            </a:pPr>
            <a:r>
              <a:rPr lang="nl-NL" baseline="0" dirty="0" smtClean="0"/>
              <a:t>         There was a need to split up data to arrive a good fits</a:t>
            </a:r>
          </a:p>
          <a:p>
            <a:pPr marL="0" indent="0">
              <a:buNone/>
            </a:pPr>
            <a:r>
              <a:rPr lang="nl-NL" baseline="0" dirty="0" smtClean="0"/>
              <a:t>Ad 2) In what parameters  exactly did the population differ, and how do the values compare to other sea turtle species in the add_my_pet collection?</a:t>
            </a:r>
          </a:p>
          <a:p>
            <a:pPr marL="0" indent="0">
              <a:buNone/>
            </a:pPr>
            <a:r>
              <a:rPr lang="nl-NL" baseline="0" dirty="0" smtClean="0"/>
              <a:t>         What are the eco-physiological consequences of these values? Are they consistent with what we think we know? </a:t>
            </a:r>
          </a:p>
          <a:p>
            <a:pPr marL="0" indent="0">
              <a:buNone/>
            </a:pPr>
            <a:r>
              <a:rPr lang="nl-NL" baseline="0" dirty="0" smtClean="0"/>
              <a:t>         Are there remarkable implications that invite for future checking?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Ad 3) Effects of plastic very much depend on particle size: large sizes primarily affect food intake by hampering food searching and digestion. </a:t>
            </a:r>
          </a:p>
          <a:p>
            <a:pPr marL="0" indent="0">
              <a:buNone/>
            </a:pPr>
            <a:r>
              <a:rPr lang="nl-NL" baseline="0" dirty="0" smtClean="0"/>
              <a:t>         What is the effect of plastic ingestion on food intake quantitatively, and how does this compare with measured loading of the digestive system?</a:t>
            </a:r>
          </a:p>
          <a:p>
            <a:pPr marL="0" indent="0">
              <a:buNone/>
            </a:pPr>
            <a:r>
              <a:rPr lang="nl-NL" baseline="0" dirty="0" smtClean="0"/>
              <a:t>         DEB theory for Synthesizing Units have been used; relates to enzyme kinetics, but based on fluxes only, not on concentrations.</a:t>
            </a:r>
          </a:p>
          <a:p>
            <a:pPr marL="0" indent="0">
              <a:buNone/>
            </a:pPr>
            <a:r>
              <a:rPr lang="nl-NL" baseline="0" dirty="0" smtClean="0"/>
              <a:t>         Similarity with pseudo-faces production in bivalves that filter slick: http://www.bio.vu.nl/thb/research/bib/Kooy2006.html</a:t>
            </a:r>
          </a:p>
          <a:p>
            <a:pPr marL="0" indent="0">
              <a:buNone/>
            </a:pPr>
            <a:r>
              <a:rPr lang="nl-NL" baseline="0" dirty="0" smtClean="0"/>
              <a:t>         Can we computer-simulate realistic scenarios for actual food intake profiles and study the effects of realistic effects of plastic at measured exposure levels?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7</a:t>
            </a:fld>
            <a:endParaRPr lang="hr-HR"/>
          </a:p>
        </p:txBody>
      </p:sp>
    </p:spTree>
    <p:extLst>
      <p:ext uri="{BB962C8B-B14F-4D97-AF65-F5344CB8AC3E}">
        <p14:creationId xmlns:p14="http://schemas.microsoft.com/office/powerpoint/2010/main" val="19078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Working with models always has the risk of arriving</a:t>
            </a:r>
            <a:r>
              <a:rPr lang="nl-NL" baseline="0" dirty="0" smtClean="0"/>
              <a:t> at a good fit for the wrong reasons. </a:t>
            </a:r>
          </a:p>
          <a:p>
            <a:r>
              <a:rPr lang="nl-NL" baseline="0" dirty="0" smtClean="0"/>
              <a:t>In the present case, all parameters have a clear physiological meaning and </a:t>
            </a:r>
          </a:p>
          <a:p>
            <a:r>
              <a:rPr lang="nl-NL" baseline="0" dirty="0" smtClean="0"/>
              <a:t>their values can be compared with more than 400 other animal species, and especially 2 other sea turtles species in the add_my-pet collection</a:t>
            </a:r>
          </a:p>
          <a:p>
            <a:r>
              <a:rPr lang="nl-NL" baseline="0" dirty="0" smtClean="0"/>
              <a:t>   http://www.bio.vu.nl/thb/deb/deblab/add_my_pet/</a:t>
            </a:r>
          </a:p>
          <a:p>
            <a:endParaRPr lang="nl-NL" baseline="0" dirty="0" smtClean="0"/>
          </a:p>
          <a:p>
            <a:r>
              <a:rPr lang="nl-NL" baseline="0" dirty="0" smtClean="0"/>
              <a:t>The observed consistency confirms that we arrived at a good fit for the correct reasons.  </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8</a:t>
            </a:fld>
            <a:endParaRPr lang="hr-HR"/>
          </a:p>
        </p:txBody>
      </p:sp>
    </p:spTree>
    <p:extLst>
      <p:ext uri="{BB962C8B-B14F-4D97-AF65-F5344CB8AC3E}">
        <p14:creationId xmlns:p14="http://schemas.microsoft.com/office/powerpoint/2010/main" val="341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A</a:t>
            </a:r>
            <a:r>
              <a:rPr lang="nl-NL" baseline="0" dirty="0" smtClean="0"/>
              <a:t>n eye-catching difference between Mediterrean and North Atlantic inidivuals is that the remain smaller and have higher specific somatic maintenance costs.</a:t>
            </a:r>
            <a:endParaRPr lang="nl-NL" dirty="0"/>
          </a:p>
        </p:txBody>
      </p:sp>
      <p:sp>
        <p:nvSpPr>
          <p:cNvPr id="4" name="Slide Number Placeholder 3"/>
          <p:cNvSpPr>
            <a:spLocks noGrp="1"/>
          </p:cNvSpPr>
          <p:nvPr>
            <p:ph type="sldNum" sz="quarter" idx="10"/>
          </p:nvPr>
        </p:nvSpPr>
        <p:spPr/>
        <p:txBody>
          <a:bodyPr/>
          <a:lstStyle/>
          <a:p>
            <a:fld id="{A130CAA5-2B81-46EA-9D90-EA2D6BA5E190}" type="slidenum">
              <a:rPr lang="hr-HR" smtClean="0"/>
              <a:pPr/>
              <a:t>9</a:t>
            </a:fld>
            <a:endParaRPr lang="hr-HR"/>
          </a:p>
        </p:txBody>
      </p:sp>
    </p:spTree>
    <p:extLst>
      <p:ext uri="{BB962C8B-B14F-4D97-AF65-F5344CB8AC3E}">
        <p14:creationId xmlns:p14="http://schemas.microsoft.com/office/powerpoint/2010/main" val="1992770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49979F2-8F93-4095-A80E-3B269BFA9823}" type="slidenum">
              <a:rPr lang="hr-HR" smtClean="0"/>
              <a:pPr/>
              <a:t>‹#›</a:t>
            </a:fld>
            <a:endParaRPr lang="hr-H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alphaModFix amt="68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8"/>
            <a:ext cx="8229600" cy="421556"/>
          </a:xfrm>
        </p:spPr>
        <p:txBody>
          <a:bodyPr>
            <a:noAutofit/>
          </a:bodyPr>
          <a:lstStyle>
            <a:lvl1pPr>
              <a:defRPr sz="3200"/>
            </a:lvl1pPr>
          </a:lstStyle>
          <a:p>
            <a:r>
              <a:rPr lang="en-US" dirty="0" smtClean="0"/>
              <a:t>Click to edit Master title style</a:t>
            </a:r>
            <a:endParaRPr lang="hr-H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D69854-DCD3-4715-8F56-F5CEF8DF0821}" type="slidenum">
              <a:rPr lang="hr-HR" smtClean="0"/>
              <a:pPr/>
              <a:t>‹#›</a:t>
            </a:fld>
            <a:endParaRPr lang="hr-HR"/>
          </a:p>
        </p:txBody>
      </p:sp>
      <p:sp>
        <p:nvSpPr>
          <p:cNvPr id="7" name="Round Diagonal Corner Rectangle 6"/>
          <p:cNvSpPr/>
          <p:nvPr userDrawn="1"/>
        </p:nvSpPr>
        <p:spPr>
          <a:xfrm>
            <a:off x="179512" y="681540"/>
            <a:ext cx="8784976" cy="4374486"/>
          </a:xfrm>
          <a:prstGeom prst="round2DiagRect">
            <a:avLst/>
          </a:prstGeom>
          <a:solidFill>
            <a:schemeClr val="bg1">
              <a:lumMod val="9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itle 1"/>
          <p:cNvSpPr txBox="1">
            <a:spLocks/>
          </p:cNvSpPr>
          <p:nvPr userDrawn="1"/>
        </p:nvSpPr>
        <p:spPr>
          <a:xfrm>
            <a:off x="323528" y="249492"/>
            <a:ext cx="8373616" cy="432048"/>
          </a:xfrm>
          <a:prstGeom prst="rect">
            <a:avLst/>
          </a:prstGeom>
        </p:spPr>
        <p:txBody>
          <a:bodyPr vert="horz" lIns="91440" tIns="45720" rIns="91440" bIns="45720" rtlCol="0" anchor="ctr">
            <a:normAutofit fontScale="60000" lnSpcReduction="20000"/>
          </a:bodyPr>
          <a:lstStyle/>
          <a:p>
            <a:pPr lvl="0" algn="ctr">
              <a:spcBef>
                <a:spcPct val="0"/>
              </a:spcBef>
            </a:pPr>
            <a:endParaRPr kumimoji="0" lang="hr-HR" sz="4400" b="0" i="0" strike="noStrike" kern="1200" cap="none" spc="0" normalizeH="0" baseline="0" noProof="0" dirty="0">
              <a:ln>
                <a:noFill/>
              </a:ln>
              <a:solidFill>
                <a:schemeClr val="tx1"/>
              </a:solidFill>
              <a:effectLst/>
              <a:uLnTx/>
              <a:uFillTx/>
              <a:latin typeface="+mj-lt"/>
              <a:ea typeface="+mj-ea"/>
              <a:cs typeface="+mj-cs"/>
            </a:endParaRPr>
          </a:p>
        </p:txBody>
      </p:sp>
      <p:cxnSp>
        <p:nvCxnSpPr>
          <p:cNvPr id="11" name="Straight Connector 10"/>
          <p:cNvCxnSpPr/>
          <p:nvPr userDrawn="1"/>
        </p:nvCxnSpPr>
        <p:spPr>
          <a:xfrm>
            <a:off x="251520" y="573528"/>
            <a:ext cx="8568952" cy="0"/>
          </a:xfrm>
          <a:prstGeom prst="line">
            <a:avLst/>
          </a:prstGeom>
          <a:ln w="19050"/>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2" name="TextBox 11"/>
          <p:cNvSpPr txBox="1"/>
          <p:nvPr userDrawn="1"/>
        </p:nvSpPr>
        <p:spPr>
          <a:xfrm>
            <a:off x="179512" y="4948014"/>
            <a:ext cx="7632848" cy="261610"/>
          </a:xfrm>
          <a:prstGeom prst="rect">
            <a:avLst/>
          </a:prstGeom>
          <a:noFill/>
        </p:spPr>
        <p:txBody>
          <a:bodyPr wrap="square" rtlCol="0">
            <a:spAutoFit/>
          </a:bodyPr>
          <a:lstStyle/>
          <a:p>
            <a:r>
              <a:rPr lang="hr-HR" sz="1100" i="1" dirty="0" smtClean="0">
                <a:solidFill>
                  <a:schemeClr val="bg1">
                    <a:lumMod val="85000"/>
                  </a:schemeClr>
                </a:solidFill>
              </a:rPr>
              <a:t>Nina Marn ,</a:t>
            </a:r>
            <a:r>
              <a:rPr lang="hr-HR" sz="1100" i="1" baseline="0" dirty="0" smtClean="0">
                <a:solidFill>
                  <a:schemeClr val="bg1">
                    <a:lumMod val="85000"/>
                  </a:schemeClr>
                </a:solidFill>
              </a:rPr>
              <a:t> Amsterdam 30 May 2016</a:t>
            </a:r>
            <a:endParaRPr lang="hr-HR" sz="1100" i="1" dirty="0">
              <a:solidFill>
                <a:schemeClr val="bg1">
                  <a:lumMod val="8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8791E-5574-4866-9E68-EB197E6967CA}" type="datetimeFigureOut">
              <a:rPr lang="hr-HR" smtClean="0"/>
              <a:pPr/>
              <a:t>29.10.2016.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BD69854-DCD3-4715-8F56-F5CEF8DF0821}"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198791E-5574-4866-9E68-EB197E6967CA}" type="datetimeFigureOut">
              <a:rPr lang="hr-HR" smtClean="0"/>
              <a:pPr/>
              <a:t>29.10.2016.</a:t>
            </a:fld>
            <a:endParaRPr lang="hr-H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BD69854-DCD3-4715-8F56-F5CEF8DF0821}"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2040" y="1977684"/>
            <a:ext cx="3848472" cy="1314450"/>
          </a:xfrm>
        </p:spPr>
        <p:txBody>
          <a:bodyPr>
            <a:normAutofit fontScale="92500" lnSpcReduction="20000"/>
          </a:bodyPr>
          <a:lstStyle/>
          <a:p>
            <a:r>
              <a:rPr lang="hr-HR" dirty="0" smtClean="0">
                <a:solidFill>
                  <a:schemeClr val="bg1"/>
                </a:solidFill>
              </a:rPr>
              <a:t>Exploring the effects of plastic ingestion on the energy budget</a:t>
            </a:r>
            <a:endParaRPr lang="hr-HR" dirty="0">
              <a:solidFill>
                <a:schemeClr val="bg1"/>
              </a:solidFill>
            </a:endParaRPr>
          </a:p>
        </p:txBody>
      </p:sp>
      <p:sp>
        <p:nvSpPr>
          <p:cNvPr id="2" name="Title 1"/>
          <p:cNvSpPr>
            <a:spLocks noGrp="1"/>
          </p:cNvSpPr>
          <p:nvPr>
            <p:ph type="ctrTitle"/>
          </p:nvPr>
        </p:nvSpPr>
        <p:spPr>
          <a:xfrm>
            <a:off x="395536" y="141480"/>
            <a:ext cx="8208912" cy="1512168"/>
          </a:xfrm>
          <a:solidFill>
            <a:schemeClr val="bg1">
              <a:alpha val="58000"/>
            </a:schemeClr>
          </a:solidFill>
        </p:spPr>
        <p:txBody>
          <a:bodyPr>
            <a:noAutofit/>
          </a:bodyPr>
          <a:lstStyle/>
          <a:p>
            <a:r>
              <a:rPr lang="en-US" sz="3100" dirty="0" smtClean="0"/>
              <a:t>Life cycle and ecology of the loggerhead turtle (</a:t>
            </a:r>
            <a:r>
              <a:rPr lang="en-US" sz="3100" i="1" dirty="0" err="1" smtClean="0"/>
              <a:t>Caretta</a:t>
            </a:r>
            <a:r>
              <a:rPr lang="en-US" sz="3100" i="1" dirty="0" smtClean="0"/>
              <a:t> </a:t>
            </a:r>
            <a:r>
              <a:rPr lang="en-US" sz="3100" i="1" dirty="0" err="1" smtClean="0"/>
              <a:t>caretta</a:t>
            </a:r>
            <a:r>
              <a:rPr lang="en-US" sz="3100" dirty="0" smtClean="0"/>
              <a:t>): </a:t>
            </a:r>
            <a:r>
              <a:rPr lang="hr-HR" sz="3100" dirty="0" smtClean="0"/>
              <a:t>D</a:t>
            </a:r>
            <a:r>
              <a:rPr lang="en-US" sz="3100" dirty="0" err="1" smtClean="0"/>
              <a:t>evelopment</a:t>
            </a:r>
            <a:r>
              <a:rPr lang="en-US" sz="3100" dirty="0" smtClean="0"/>
              <a:t> and application of the Dynamic Energy Budget model</a:t>
            </a:r>
            <a:r>
              <a:rPr lang="hr-HR" sz="3100" dirty="0" smtClean="0"/>
              <a:t> </a:t>
            </a:r>
            <a:endParaRPr lang="hr-HR" sz="3100" dirty="0"/>
          </a:p>
        </p:txBody>
      </p:sp>
      <p:sp>
        <p:nvSpPr>
          <p:cNvPr id="5" name="Title 1"/>
          <p:cNvSpPr txBox="1">
            <a:spLocks/>
          </p:cNvSpPr>
          <p:nvPr/>
        </p:nvSpPr>
        <p:spPr>
          <a:xfrm>
            <a:off x="5868144" y="3921900"/>
            <a:ext cx="2664296" cy="48605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3000" b="0" i="1" u="none" strike="noStrike" kern="1200" cap="none" spc="0" normalizeH="0" baseline="0" noProof="0" dirty="0" smtClean="0">
                <a:ln>
                  <a:noFill/>
                </a:ln>
                <a:solidFill>
                  <a:schemeClr val="bg1"/>
                </a:solidFill>
                <a:effectLst/>
                <a:uLnTx/>
                <a:uFillTx/>
                <a:latin typeface="+mj-lt"/>
                <a:ea typeface="+mj-ea"/>
                <a:cs typeface="+mj-cs"/>
              </a:rPr>
              <a:t>Nina Marn</a:t>
            </a:r>
            <a:endParaRPr kumimoji="0" lang="hr-HR" sz="3000" b="0" i="1" u="none" strike="noStrike" kern="1200" cap="none" spc="0" normalizeH="0" baseline="0" noProof="0" dirty="0">
              <a:ln>
                <a:noFill/>
              </a:ln>
              <a:solidFill>
                <a:schemeClr val="bg1"/>
              </a:solidFill>
              <a:effectLst/>
              <a:uLnTx/>
              <a:uFillTx/>
              <a:latin typeface="+mj-lt"/>
              <a:ea typeface="+mj-ea"/>
              <a:cs typeface="+mj-cs"/>
            </a:endParaRPr>
          </a:p>
        </p:txBody>
      </p:sp>
      <p:sp>
        <p:nvSpPr>
          <p:cNvPr id="6" name="Title 1"/>
          <p:cNvSpPr txBox="1">
            <a:spLocks/>
          </p:cNvSpPr>
          <p:nvPr/>
        </p:nvSpPr>
        <p:spPr>
          <a:xfrm>
            <a:off x="5183560" y="4677984"/>
            <a:ext cx="3960440" cy="2924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b="0" u="none" strike="noStrike" kern="1200" cap="none" spc="0" normalizeH="0" noProof="0" dirty="0" smtClean="0">
                <a:ln>
                  <a:noFill/>
                </a:ln>
                <a:solidFill>
                  <a:schemeClr val="bg1"/>
                </a:solidFill>
                <a:effectLst/>
                <a:uLnTx/>
                <a:uFillTx/>
                <a:latin typeface="+mj-lt"/>
                <a:ea typeface="+mj-ea"/>
                <a:cs typeface="+mj-cs"/>
              </a:rPr>
              <a:t>Amsterdam, 30th May 2016</a:t>
            </a:r>
            <a:endParaRPr kumimoji="0" lang="hr-HR" b="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6512" y="3939902"/>
            <a:ext cx="1900366" cy="43681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79512" y="4371950"/>
            <a:ext cx="1243905" cy="65283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5685" t="11639" r="12824" b="10583"/>
          <a:stretch>
            <a:fillRect/>
          </a:stretch>
        </p:blipFill>
        <p:spPr bwMode="auto">
          <a:xfrm>
            <a:off x="1486396" y="1779662"/>
            <a:ext cx="3517652" cy="3435846"/>
          </a:xfrm>
          <a:prstGeom prst="rect">
            <a:avLst/>
          </a:prstGeom>
          <a:noFill/>
          <a:ln w="9525">
            <a:noFill/>
            <a:miter lim="800000"/>
            <a:headEnd/>
            <a:tailEnd/>
          </a:ln>
          <a:effectLst/>
        </p:spPr>
      </p:pic>
      <p:sp>
        <p:nvSpPr>
          <p:cNvPr id="4" name="TextBox 3"/>
          <p:cNvSpPr txBox="1"/>
          <p:nvPr/>
        </p:nvSpPr>
        <p:spPr>
          <a:xfrm>
            <a:off x="179512" y="2067694"/>
            <a:ext cx="2288062" cy="1477328"/>
          </a:xfrm>
          <a:prstGeom prst="rect">
            <a:avLst/>
          </a:prstGeom>
          <a:noFill/>
        </p:spPr>
        <p:txBody>
          <a:bodyPr wrap="none" rtlCol="0">
            <a:spAutoFit/>
          </a:bodyPr>
          <a:lstStyle/>
          <a:p>
            <a:r>
              <a:rPr lang="nl-NL" dirty="0" smtClean="0">
                <a:solidFill>
                  <a:schemeClr val="bg1"/>
                </a:solidFill>
              </a:rPr>
              <a:t>Presented by</a:t>
            </a:r>
          </a:p>
          <a:p>
            <a:r>
              <a:rPr lang="nl-NL" dirty="0" smtClean="0">
                <a:solidFill>
                  <a:schemeClr val="bg1"/>
                </a:solidFill>
              </a:rPr>
              <a:t>Bas.Kooijman@vu.nl</a:t>
            </a:r>
          </a:p>
          <a:p>
            <a:r>
              <a:rPr lang="nl-NL" dirty="0" smtClean="0">
                <a:solidFill>
                  <a:schemeClr val="bg1"/>
                </a:solidFill>
              </a:rPr>
              <a:t>MCT PhD thesis award</a:t>
            </a:r>
          </a:p>
          <a:p>
            <a:r>
              <a:rPr lang="nl-NL" dirty="0" smtClean="0">
                <a:solidFill>
                  <a:schemeClr val="bg1"/>
                </a:solidFill>
              </a:rPr>
              <a:t>Wageningen</a:t>
            </a:r>
          </a:p>
          <a:p>
            <a:r>
              <a:rPr lang="nl-NL" dirty="0" smtClean="0">
                <a:solidFill>
                  <a:schemeClr val="bg1"/>
                </a:solidFill>
              </a:rPr>
              <a:t>4 Nov 2016</a:t>
            </a:r>
            <a:endParaRPr lang="nl-NL"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7966"/>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3200" b="0" i="0" u="none" strike="noStrike" kern="1200" cap="none" spc="0" normalizeH="0" baseline="0" noProof="0" dirty="0" smtClean="0">
                <a:ln>
                  <a:noFill/>
                </a:ln>
                <a:solidFill>
                  <a:schemeClr val="tx1"/>
                </a:solidFill>
                <a:effectLst/>
                <a:uLnTx/>
                <a:uFillTx/>
                <a:latin typeface="+mj-lt"/>
                <a:ea typeface="+mj-ea"/>
                <a:cs typeface="+mj-cs"/>
              </a:rPr>
              <a:t>DEB parameters (Med)</a:t>
            </a:r>
            <a:endParaRPr kumimoji="0" lang="hr-H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755576" y="771550"/>
            <a:ext cx="4680520"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r>
              <a:rPr lang="hr-HR" sz="2600" dirty="0" smtClean="0"/>
              <a:t>smaller size and age at puberty</a:t>
            </a:r>
            <a:endParaRPr lang="hr-HR" sz="2000" dirty="0" smtClean="0"/>
          </a:p>
          <a:p>
            <a:pPr marL="342900" indent="-342900">
              <a:spcBef>
                <a:spcPct val="20000"/>
              </a:spcBef>
              <a:defRPr/>
            </a:pPr>
            <a:r>
              <a:rPr lang="hr-HR" sz="2600" dirty="0" smtClean="0"/>
              <a:t>  </a:t>
            </a:r>
            <a:endParaRPr kumimoji="0" lang="hr-H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8"/>
          <p:cNvSpPr txBox="1">
            <a:spLocks/>
          </p:cNvSpPr>
          <p:nvPr/>
        </p:nvSpPr>
        <p:spPr>
          <a:xfrm>
            <a:off x="467544" y="2067694"/>
            <a:ext cx="2160240"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Straight Arrow Connector 11"/>
          <p:cNvCxnSpPr/>
          <p:nvPr/>
        </p:nvCxnSpPr>
        <p:spPr>
          <a:xfrm>
            <a:off x="755576" y="843558"/>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2735796" y="-632606"/>
            <a:ext cx="288032" cy="424847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
        <p:nvSpPr>
          <p:cNvPr id="18" name="Content Placeholder 8"/>
          <p:cNvSpPr txBox="1">
            <a:spLocks/>
          </p:cNvSpPr>
          <p:nvPr/>
        </p:nvSpPr>
        <p:spPr>
          <a:xfrm>
            <a:off x="827584" y="1635646"/>
            <a:ext cx="4896544" cy="1080120"/>
          </a:xfrm>
          <a:prstGeom prst="rect">
            <a:avLst/>
          </a:prstGeom>
        </p:spPr>
        <p:txBody>
          <a:bodyPr vert="horz" lIns="91440" tIns="45720" rIns="91440" bIns="45720" rtlCol="0">
            <a:normAutofit/>
          </a:bodyPr>
          <a:lstStyle/>
          <a:p>
            <a:pPr marL="342900" indent="-342900">
              <a:spcBef>
                <a:spcPct val="20000"/>
              </a:spcBef>
              <a:defRPr/>
            </a:pPr>
            <a:r>
              <a:rPr lang="hr-HR" sz="2200" dirty="0" smtClean="0"/>
              <a:t>energy investment to reach puberty level</a:t>
            </a:r>
          </a:p>
          <a:p>
            <a:pPr marL="342900" indent="-342900">
              <a:spcBef>
                <a:spcPct val="20000"/>
              </a:spcBef>
              <a:defRPr/>
            </a:pPr>
            <a:r>
              <a:rPr lang="hr-HR" sz="2200" dirty="0" smtClean="0"/>
              <a:t>daily maturity maintenance</a:t>
            </a:r>
          </a:p>
          <a:p>
            <a:pPr marL="342900" indent="-342900">
              <a:spcBef>
                <a:spcPct val="20000"/>
              </a:spcBef>
              <a:defRPr/>
            </a:pPr>
            <a:endParaRPr lang="hr-HR" dirty="0" smtClean="0"/>
          </a:p>
        </p:txBody>
      </p:sp>
      <p:cxnSp>
        <p:nvCxnSpPr>
          <p:cNvPr id="19" name="Straight Arrow Connector 18"/>
          <p:cNvCxnSpPr/>
          <p:nvPr/>
        </p:nvCxnSpPr>
        <p:spPr>
          <a:xfrm>
            <a:off x="611560" y="1563638"/>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1560" y="213970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7966"/>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3200" b="0" i="0" u="none" strike="noStrike" kern="1200" cap="none" spc="0" normalizeH="0" baseline="0" noProof="0" dirty="0" smtClean="0">
                <a:ln>
                  <a:noFill/>
                </a:ln>
                <a:solidFill>
                  <a:schemeClr val="tx1"/>
                </a:solidFill>
                <a:effectLst/>
                <a:uLnTx/>
                <a:uFillTx/>
                <a:latin typeface="+mj-lt"/>
                <a:ea typeface="+mj-ea"/>
                <a:cs typeface="+mj-cs"/>
              </a:rPr>
              <a:t>DEB parameters (Med)</a:t>
            </a:r>
            <a:endParaRPr kumimoji="0" lang="hr-H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755576" y="771550"/>
            <a:ext cx="4680520"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r>
              <a:rPr lang="hr-HR" sz="2600" dirty="0" smtClean="0"/>
              <a:t>smaller size and age at puberty</a:t>
            </a:r>
            <a:endParaRPr lang="hr-HR" sz="2000" dirty="0" smtClean="0"/>
          </a:p>
          <a:p>
            <a:pPr marL="342900" indent="-342900">
              <a:spcBef>
                <a:spcPct val="20000"/>
              </a:spcBef>
              <a:defRPr/>
            </a:pPr>
            <a:r>
              <a:rPr lang="hr-HR" sz="2600" dirty="0" smtClean="0"/>
              <a:t>  </a:t>
            </a:r>
            <a:endParaRPr kumimoji="0" lang="hr-H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8"/>
          <p:cNvSpPr txBox="1">
            <a:spLocks/>
          </p:cNvSpPr>
          <p:nvPr/>
        </p:nvSpPr>
        <p:spPr>
          <a:xfrm>
            <a:off x="467544" y="2067694"/>
            <a:ext cx="2160240"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Straight Arrow Connector 11"/>
          <p:cNvCxnSpPr/>
          <p:nvPr/>
        </p:nvCxnSpPr>
        <p:spPr>
          <a:xfrm>
            <a:off x="755576" y="843558"/>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2735796" y="-632606"/>
            <a:ext cx="288032" cy="424847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
        <p:nvSpPr>
          <p:cNvPr id="18" name="Content Placeholder 8"/>
          <p:cNvSpPr txBox="1">
            <a:spLocks/>
          </p:cNvSpPr>
          <p:nvPr/>
        </p:nvSpPr>
        <p:spPr>
          <a:xfrm>
            <a:off x="827584" y="1635646"/>
            <a:ext cx="4896544" cy="1080120"/>
          </a:xfrm>
          <a:prstGeom prst="rect">
            <a:avLst/>
          </a:prstGeom>
        </p:spPr>
        <p:txBody>
          <a:bodyPr vert="horz" lIns="91440" tIns="45720" rIns="91440" bIns="45720" rtlCol="0">
            <a:normAutofit/>
          </a:bodyPr>
          <a:lstStyle/>
          <a:p>
            <a:pPr marL="342900" indent="-342900">
              <a:spcBef>
                <a:spcPct val="20000"/>
              </a:spcBef>
              <a:defRPr/>
            </a:pPr>
            <a:r>
              <a:rPr lang="hr-HR" sz="2200" dirty="0" smtClean="0"/>
              <a:t>energy investment to reach puberty level</a:t>
            </a:r>
          </a:p>
          <a:p>
            <a:pPr marL="342900" indent="-342900">
              <a:spcBef>
                <a:spcPct val="20000"/>
              </a:spcBef>
              <a:defRPr/>
            </a:pPr>
            <a:r>
              <a:rPr lang="hr-HR" sz="2200" dirty="0" smtClean="0"/>
              <a:t>daily maturity maintenance</a:t>
            </a:r>
          </a:p>
          <a:p>
            <a:pPr marL="342900" indent="-342900">
              <a:spcBef>
                <a:spcPct val="20000"/>
              </a:spcBef>
              <a:defRPr/>
            </a:pPr>
            <a:endParaRPr lang="hr-HR" dirty="0" smtClean="0"/>
          </a:p>
        </p:txBody>
      </p:sp>
      <p:cxnSp>
        <p:nvCxnSpPr>
          <p:cNvPr id="19" name="Straight Arrow Connector 18"/>
          <p:cNvCxnSpPr/>
          <p:nvPr/>
        </p:nvCxnSpPr>
        <p:spPr>
          <a:xfrm>
            <a:off x="611560" y="1563638"/>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1560" y="213970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8"/>
          <p:cNvSpPr txBox="1">
            <a:spLocks/>
          </p:cNvSpPr>
          <p:nvPr/>
        </p:nvSpPr>
        <p:spPr>
          <a:xfrm>
            <a:off x="611560" y="2787774"/>
            <a:ext cx="4176464" cy="504056"/>
          </a:xfrm>
          <a:prstGeom prst="rect">
            <a:avLst/>
          </a:prstGeom>
        </p:spPr>
        <p:txBody>
          <a:bodyPr vert="horz" lIns="91440" tIns="45720" rIns="91440" bIns="45720" rtlCol="0">
            <a:normAutofit/>
          </a:bodyPr>
          <a:lstStyle/>
          <a:p>
            <a:pPr marL="342900" indent="-342900">
              <a:spcBef>
                <a:spcPct val="20000"/>
              </a:spcBef>
              <a:defRPr/>
            </a:pPr>
            <a:r>
              <a:rPr lang="hr-HR" sz="2200" dirty="0" smtClean="0"/>
              <a:t>reproduction at a lower food level</a:t>
            </a:r>
          </a:p>
          <a:p>
            <a:pPr marL="342900" indent="-342900">
              <a:spcBef>
                <a:spcPct val="20000"/>
              </a:spcBef>
              <a:defRPr/>
            </a:pPr>
            <a:endParaRPr lang="hr-HR" dirty="0" smtClean="0"/>
          </a:p>
        </p:txBody>
      </p:sp>
      <p:sp>
        <p:nvSpPr>
          <p:cNvPr id="24" name="Right Brace 23"/>
          <p:cNvSpPr/>
          <p:nvPr/>
        </p:nvSpPr>
        <p:spPr>
          <a:xfrm rot="5400000">
            <a:off x="2663788" y="519522"/>
            <a:ext cx="288032" cy="424847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7966"/>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3200" b="0" i="0" u="none" strike="noStrike" kern="1200" cap="none" spc="0" normalizeH="0" baseline="0" noProof="0" dirty="0" smtClean="0">
                <a:ln>
                  <a:noFill/>
                </a:ln>
                <a:solidFill>
                  <a:schemeClr val="tx1"/>
                </a:solidFill>
                <a:effectLst/>
                <a:uLnTx/>
                <a:uFillTx/>
                <a:latin typeface="+mj-lt"/>
                <a:ea typeface="+mj-ea"/>
                <a:cs typeface="+mj-cs"/>
              </a:rPr>
              <a:t>DEB parameters (Med)</a:t>
            </a:r>
            <a:endParaRPr kumimoji="0" lang="hr-H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755576" y="771550"/>
            <a:ext cx="4680520" cy="12241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r>
              <a:rPr lang="hr-HR" sz="2600" dirty="0" smtClean="0"/>
              <a:t>smaller size and age at puberty</a:t>
            </a:r>
            <a:endParaRPr lang="hr-HR" sz="2000" dirty="0" smtClean="0"/>
          </a:p>
          <a:p>
            <a:pPr marL="342900" indent="-342900">
              <a:spcBef>
                <a:spcPct val="20000"/>
              </a:spcBef>
              <a:defRPr/>
            </a:pPr>
            <a:r>
              <a:rPr lang="hr-HR" sz="2600" dirty="0" smtClean="0"/>
              <a:t>  </a:t>
            </a:r>
            <a:endParaRPr kumimoji="0" lang="hr-HR"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Content Placeholder 8"/>
          <p:cNvSpPr txBox="1">
            <a:spLocks/>
          </p:cNvSpPr>
          <p:nvPr/>
        </p:nvSpPr>
        <p:spPr>
          <a:xfrm>
            <a:off x="467544" y="2067694"/>
            <a:ext cx="2160240"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2" name="Straight Arrow Connector 11"/>
          <p:cNvCxnSpPr/>
          <p:nvPr/>
        </p:nvCxnSpPr>
        <p:spPr>
          <a:xfrm>
            <a:off x="755576" y="843558"/>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5400000">
            <a:off x="2735796" y="-632606"/>
            <a:ext cx="288032" cy="424847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
        <p:nvSpPr>
          <p:cNvPr id="18" name="Content Placeholder 8"/>
          <p:cNvSpPr txBox="1">
            <a:spLocks/>
          </p:cNvSpPr>
          <p:nvPr/>
        </p:nvSpPr>
        <p:spPr>
          <a:xfrm>
            <a:off x="827584" y="1635646"/>
            <a:ext cx="4896544" cy="1080120"/>
          </a:xfrm>
          <a:prstGeom prst="rect">
            <a:avLst/>
          </a:prstGeom>
        </p:spPr>
        <p:txBody>
          <a:bodyPr vert="horz" lIns="91440" tIns="45720" rIns="91440" bIns="45720" rtlCol="0">
            <a:normAutofit/>
          </a:bodyPr>
          <a:lstStyle/>
          <a:p>
            <a:pPr marL="342900" indent="-342900">
              <a:spcBef>
                <a:spcPct val="20000"/>
              </a:spcBef>
              <a:defRPr/>
            </a:pPr>
            <a:r>
              <a:rPr lang="hr-HR" sz="2200" dirty="0" smtClean="0"/>
              <a:t>energy investment to reach puberty level</a:t>
            </a:r>
          </a:p>
          <a:p>
            <a:pPr marL="342900" indent="-342900">
              <a:spcBef>
                <a:spcPct val="20000"/>
              </a:spcBef>
              <a:defRPr/>
            </a:pPr>
            <a:r>
              <a:rPr lang="hr-HR" sz="2200" dirty="0" smtClean="0"/>
              <a:t>daily maturity maintenance</a:t>
            </a:r>
          </a:p>
          <a:p>
            <a:pPr marL="342900" indent="-342900">
              <a:spcBef>
                <a:spcPct val="20000"/>
              </a:spcBef>
              <a:defRPr/>
            </a:pPr>
            <a:endParaRPr lang="hr-HR" dirty="0" smtClean="0"/>
          </a:p>
        </p:txBody>
      </p:sp>
      <p:cxnSp>
        <p:nvCxnSpPr>
          <p:cNvPr id="19" name="Straight Arrow Connector 18"/>
          <p:cNvCxnSpPr/>
          <p:nvPr/>
        </p:nvCxnSpPr>
        <p:spPr>
          <a:xfrm>
            <a:off x="611560" y="1563638"/>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1560" y="2139702"/>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8"/>
          <p:cNvSpPr txBox="1">
            <a:spLocks/>
          </p:cNvSpPr>
          <p:nvPr/>
        </p:nvSpPr>
        <p:spPr>
          <a:xfrm>
            <a:off x="611560" y="2787774"/>
            <a:ext cx="4176464" cy="504056"/>
          </a:xfrm>
          <a:prstGeom prst="rect">
            <a:avLst/>
          </a:prstGeom>
        </p:spPr>
        <p:txBody>
          <a:bodyPr vert="horz" lIns="91440" tIns="45720" rIns="91440" bIns="45720" rtlCol="0">
            <a:normAutofit/>
          </a:bodyPr>
          <a:lstStyle/>
          <a:p>
            <a:pPr marL="342900" indent="-342900">
              <a:spcBef>
                <a:spcPct val="20000"/>
              </a:spcBef>
              <a:defRPr/>
            </a:pPr>
            <a:r>
              <a:rPr lang="hr-HR" sz="2200" dirty="0" smtClean="0"/>
              <a:t>reproduction at a lower food level</a:t>
            </a:r>
          </a:p>
          <a:p>
            <a:pPr marL="342900" indent="-342900">
              <a:spcBef>
                <a:spcPct val="20000"/>
              </a:spcBef>
              <a:defRPr/>
            </a:pPr>
            <a:endParaRPr lang="hr-HR" dirty="0" smtClean="0"/>
          </a:p>
        </p:txBody>
      </p:sp>
      <p:sp>
        <p:nvSpPr>
          <p:cNvPr id="24" name="Right Brace 23"/>
          <p:cNvSpPr/>
          <p:nvPr/>
        </p:nvSpPr>
        <p:spPr>
          <a:xfrm rot="5400000">
            <a:off x="2663788" y="519522"/>
            <a:ext cx="288032" cy="424847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
        <p:nvSpPr>
          <p:cNvPr id="21" name="Content Placeholder 8"/>
          <p:cNvSpPr txBox="1">
            <a:spLocks/>
          </p:cNvSpPr>
          <p:nvPr/>
        </p:nvSpPr>
        <p:spPr>
          <a:xfrm>
            <a:off x="1043608" y="3435846"/>
            <a:ext cx="2880320" cy="1143744"/>
          </a:xfrm>
          <a:prstGeom prst="rect">
            <a:avLst/>
          </a:prstGeom>
          <a:ln w="28575">
            <a:solidFill>
              <a:schemeClr val="accent6">
                <a:lumMod val="75000"/>
              </a:schemeClr>
            </a:solidFill>
          </a:ln>
        </p:spPr>
        <p:txBody>
          <a:bodyPr vert="horz" lIns="91440" tIns="45720" rIns="91440" bIns="45720" rtlCol="0">
            <a:normAutofit fontScale="925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hr-HR" sz="2400" b="0" i="0" u="none" strike="noStrike" kern="1200" cap="none" spc="0" normalizeH="0" baseline="0" noProof="0" dirty="0" smtClean="0">
                <a:ln>
                  <a:noFill/>
                </a:ln>
                <a:solidFill>
                  <a:schemeClr val="tx1"/>
                </a:solidFill>
                <a:effectLst/>
                <a:uLnTx/>
                <a:uFillTx/>
                <a:latin typeface="+mn-lt"/>
                <a:ea typeface="+mn-ea"/>
                <a:cs typeface="+mn-cs"/>
              </a:rPr>
              <a:t>An evolutionary adaptation to lower</a:t>
            </a:r>
            <a:r>
              <a:rPr kumimoji="0" lang="hr-HR" sz="2400" b="0" i="0" u="none" strike="noStrike" kern="1200" cap="none" spc="0" normalizeH="0" noProof="0" dirty="0" smtClean="0">
                <a:ln>
                  <a:noFill/>
                </a:ln>
                <a:solidFill>
                  <a:schemeClr val="tx1"/>
                </a:solidFill>
                <a:effectLst/>
                <a:uLnTx/>
                <a:uFillTx/>
                <a:latin typeface="+mn-lt"/>
                <a:ea typeface="+mn-ea"/>
                <a:cs typeface="+mn-cs"/>
              </a:rPr>
              <a:t> </a:t>
            </a:r>
            <a:r>
              <a:rPr kumimoji="0" lang="hr-HR" sz="2400" b="0" i="0" u="none" strike="noStrike" kern="1200" cap="none" spc="0" normalizeH="0" baseline="0" noProof="0" dirty="0" smtClean="0">
                <a:ln>
                  <a:noFill/>
                </a:ln>
                <a:solidFill>
                  <a:schemeClr val="tx1"/>
                </a:solidFill>
                <a:effectLst/>
                <a:uLnTx/>
                <a:uFillTx/>
                <a:latin typeface="+mn-lt"/>
                <a:ea typeface="+mn-ea"/>
                <a:cs typeface="+mn-cs"/>
              </a:rPr>
              <a:t>food availability?</a:t>
            </a:r>
          </a:p>
        </p:txBody>
      </p:sp>
      <p:sp>
        <p:nvSpPr>
          <p:cNvPr id="23" name="TextBox 22"/>
          <p:cNvSpPr txBox="1"/>
          <p:nvPr/>
        </p:nvSpPr>
        <p:spPr>
          <a:xfrm>
            <a:off x="6084168" y="4587974"/>
            <a:ext cx="2549270" cy="261610"/>
          </a:xfrm>
          <a:prstGeom prst="rect">
            <a:avLst/>
          </a:prstGeom>
          <a:noFill/>
        </p:spPr>
        <p:txBody>
          <a:bodyPr wrap="square" rtlCol="0">
            <a:spAutoFit/>
          </a:bodyPr>
          <a:lstStyle/>
          <a:p>
            <a:pPr algn="r"/>
            <a:r>
              <a:rPr lang="en-US" sz="1050" dirty="0" smtClean="0"/>
              <a:t>By NOAA (NOAA) [Public domain</a:t>
            </a:r>
            <a:r>
              <a:rPr lang="hr-HR" sz="1050" dirty="0" smtClean="0"/>
              <a:t>]</a:t>
            </a:r>
            <a:endParaRPr lang="hr-HR" sz="1050" dirty="0"/>
          </a:p>
        </p:txBody>
      </p:sp>
      <p:pic>
        <p:nvPicPr>
          <p:cNvPr id="25" name="Picture 1" descr="E:\Dropbox\kornjace\000_Thesis_main\00_prez\biovel-megx-example.jpg"/>
          <p:cNvPicPr>
            <a:picLocks noChangeAspect="1" noChangeArrowheads="1"/>
          </p:cNvPicPr>
          <p:nvPr/>
        </p:nvPicPr>
        <p:blipFill>
          <a:blip r:embed="rId3" cstate="print"/>
          <a:srcRect/>
          <a:stretch>
            <a:fillRect/>
          </a:stretch>
        </p:blipFill>
        <p:spPr bwMode="auto">
          <a:xfrm>
            <a:off x="5292080" y="2859782"/>
            <a:ext cx="3423465" cy="1728192"/>
          </a:xfrm>
          <a:prstGeom prst="rect">
            <a:avLst/>
          </a:prstGeom>
          <a:noFill/>
        </p:spPr>
      </p:pic>
      <p:pic>
        <p:nvPicPr>
          <p:cNvPr id="1026" name="Picture 2" descr="Image result for caretta distribution 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9068" y="873995"/>
            <a:ext cx="3186174" cy="14457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85656" y="771550"/>
            <a:ext cx="1586140" cy="338554"/>
          </a:xfrm>
          <a:prstGeom prst="rect">
            <a:avLst/>
          </a:prstGeom>
          <a:noFill/>
        </p:spPr>
        <p:txBody>
          <a:bodyPr wrap="none" rtlCol="0">
            <a:spAutoFit/>
          </a:bodyPr>
          <a:lstStyle/>
          <a:p>
            <a:r>
              <a:rPr lang="nl-NL" sz="1600" dirty="0" smtClean="0"/>
              <a:t>nesting locations</a:t>
            </a:r>
            <a:endParaRPr lang="nl-NL" sz="1600" dirty="0"/>
          </a:p>
        </p:txBody>
      </p:sp>
      <p:sp>
        <p:nvSpPr>
          <p:cNvPr id="26" name="TextBox 25"/>
          <p:cNvSpPr txBox="1"/>
          <p:nvPr/>
        </p:nvSpPr>
        <p:spPr>
          <a:xfrm>
            <a:off x="7185659" y="2881268"/>
            <a:ext cx="1202765" cy="338554"/>
          </a:xfrm>
          <a:prstGeom prst="rect">
            <a:avLst/>
          </a:prstGeom>
          <a:noFill/>
        </p:spPr>
        <p:txBody>
          <a:bodyPr wrap="none" rtlCol="0">
            <a:spAutoFit/>
          </a:bodyPr>
          <a:lstStyle/>
          <a:p>
            <a:r>
              <a:rPr lang="nl-NL" sz="1600" dirty="0" smtClean="0"/>
              <a:t>loggerheads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3478"/>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2800" b="0" i="0" u="none" strike="noStrike" kern="1200" cap="none" spc="0" normalizeH="0" baseline="0" noProof="0" dirty="0" smtClean="0">
                <a:ln>
                  <a:noFill/>
                </a:ln>
                <a:solidFill>
                  <a:schemeClr val="tx1"/>
                </a:solidFill>
                <a:effectLst/>
                <a:uLnTx/>
                <a:uFillTx/>
                <a:latin typeface="+mj-lt"/>
                <a:ea typeface="+mj-ea"/>
                <a:cs typeface="+mj-cs"/>
              </a:rPr>
              <a:t>Mediterranean &amp;</a:t>
            </a:r>
            <a:r>
              <a:rPr kumimoji="0" lang="hr-HR" sz="2800" b="0" i="0" u="none" strike="noStrike" kern="1200" cap="none" spc="0" normalizeH="0" noProof="0" dirty="0" smtClean="0">
                <a:ln>
                  <a:noFill/>
                </a:ln>
                <a:solidFill>
                  <a:schemeClr val="tx1"/>
                </a:solidFill>
                <a:effectLst/>
                <a:uLnTx/>
                <a:uFillTx/>
                <a:latin typeface="+mj-lt"/>
                <a:ea typeface="+mj-ea"/>
                <a:cs typeface="+mj-cs"/>
              </a:rPr>
              <a:t> North Atlantic loggerheads</a:t>
            </a:r>
            <a:br>
              <a:rPr kumimoji="0" lang="hr-HR" sz="2800" b="0" i="0" u="none" strike="noStrike" kern="1200" cap="none" spc="0" normalizeH="0" noProof="0" dirty="0" smtClean="0">
                <a:ln>
                  <a:noFill/>
                </a:ln>
                <a:solidFill>
                  <a:schemeClr val="tx1"/>
                </a:solidFill>
                <a:effectLst/>
                <a:uLnTx/>
                <a:uFillTx/>
                <a:latin typeface="+mj-lt"/>
                <a:ea typeface="+mj-ea"/>
                <a:cs typeface="+mj-cs"/>
              </a:rPr>
            </a:br>
            <a:endParaRPr kumimoji="0" lang="hr-HR" sz="400" b="0" i="0" u="none" strike="noStrike" kern="1200" cap="none" spc="0" normalizeH="0" noProof="0" dirty="0" smtClean="0">
              <a:ln>
                <a:noFill/>
              </a:ln>
              <a:solidFill>
                <a:schemeClr val="tx1"/>
              </a:solidFill>
              <a:effectLst/>
              <a:uLnTx/>
              <a:uFillTx/>
              <a:latin typeface="+mj-lt"/>
              <a:ea typeface="+mj-ea"/>
              <a:cs typeface="+mj-cs"/>
            </a:endParaRPr>
          </a:p>
        </p:txBody>
      </p:sp>
      <p:sp>
        <p:nvSpPr>
          <p:cNvPr id="11" name="Content Placeholder 8"/>
          <p:cNvSpPr txBox="1">
            <a:spLocks/>
          </p:cNvSpPr>
          <p:nvPr/>
        </p:nvSpPr>
        <p:spPr>
          <a:xfrm>
            <a:off x="467544" y="2067694"/>
            <a:ext cx="2160240" cy="172819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8"/>
          <p:cNvSpPr txBox="1">
            <a:spLocks/>
          </p:cNvSpPr>
          <p:nvPr/>
        </p:nvSpPr>
        <p:spPr>
          <a:xfrm>
            <a:off x="539552" y="987574"/>
            <a:ext cx="8352928" cy="432048"/>
          </a:xfrm>
          <a:prstGeom prst="rect">
            <a:avLst/>
          </a:prstGeom>
        </p:spPr>
        <p:txBody>
          <a:bodyPr vert="horz" lIns="91440" tIns="45720" rIns="91440" bIns="45720" rtlCol="0">
            <a:noAutofit/>
          </a:bodyPr>
          <a:lstStyle/>
          <a:p>
            <a:pPr marL="342900" indent="-342900">
              <a:spcBef>
                <a:spcPct val="20000"/>
              </a:spcBef>
              <a:defRPr/>
            </a:pPr>
            <a:r>
              <a:rPr lang="nl-NL" sz="2400" b="1" dirty="0" smtClean="0"/>
              <a:t>Observation</a:t>
            </a:r>
            <a:r>
              <a:rPr lang="nl-NL" sz="2000" dirty="0" smtClean="0"/>
              <a:t>: </a:t>
            </a:r>
          </a:p>
          <a:p>
            <a:pPr marL="342900" indent="-342900">
              <a:spcBef>
                <a:spcPct val="20000"/>
              </a:spcBef>
              <a:defRPr/>
            </a:pPr>
            <a:r>
              <a:rPr lang="hr-HR" sz="2000" dirty="0" smtClean="0"/>
              <a:t>NA loggerheads often</a:t>
            </a:r>
            <a:r>
              <a:rPr lang="nl-NL" sz="2000" dirty="0" smtClean="0"/>
              <a:t> visit</a:t>
            </a:r>
            <a:r>
              <a:rPr lang="hr-HR" sz="2000" dirty="0" smtClean="0"/>
              <a:t> </a:t>
            </a:r>
            <a:r>
              <a:rPr lang="nl-NL" sz="2000" dirty="0" smtClean="0"/>
              <a:t>the Mediterranean, </a:t>
            </a:r>
            <a:r>
              <a:rPr lang="hr-HR" sz="2000" dirty="0" smtClean="0"/>
              <a:t>but </a:t>
            </a:r>
            <a:r>
              <a:rPr lang="hr-HR" sz="2000" dirty="0" smtClean="0"/>
              <a:t>do not reproduce</a:t>
            </a:r>
          </a:p>
          <a:p>
            <a:pPr marL="342900" indent="-342900">
              <a:spcBef>
                <a:spcPct val="20000"/>
              </a:spcBef>
              <a:defRPr/>
            </a:pPr>
            <a:endParaRPr lang="nl-NL" sz="2000" dirty="0" smtClean="0"/>
          </a:p>
          <a:p>
            <a:pPr marL="342900" indent="-342900">
              <a:spcBef>
                <a:spcPct val="20000"/>
              </a:spcBef>
              <a:defRPr/>
            </a:pPr>
            <a:r>
              <a:rPr lang="nl-NL" sz="2400" b="1" dirty="0" smtClean="0"/>
              <a:t>Result from DEB analysis</a:t>
            </a:r>
            <a:r>
              <a:rPr lang="nl-NL" sz="2400" dirty="0" smtClean="0"/>
              <a:t>: </a:t>
            </a:r>
            <a:endParaRPr lang="nl-NL" sz="2400" dirty="0"/>
          </a:p>
          <a:p>
            <a:pPr marL="342900" indent="-342900">
              <a:spcBef>
                <a:spcPct val="20000"/>
              </a:spcBef>
              <a:defRPr/>
            </a:pPr>
            <a:endParaRPr lang="nl-NL" sz="2000" dirty="0" smtClean="0"/>
          </a:p>
          <a:p>
            <a:pPr marL="342900" indent="-342900">
              <a:spcBef>
                <a:spcPct val="20000"/>
              </a:spcBef>
              <a:defRPr/>
            </a:pPr>
            <a:endParaRPr lang="nl-NL" sz="2000" dirty="0" smtClean="0"/>
          </a:p>
          <a:p>
            <a:pPr marL="342900" indent="-342900">
              <a:spcBef>
                <a:spcPct val="20000"/>
              </a:spcBef>
              <a:defRPr/>
            </a:pPr>
            <a:endParaRPr lang="nl-NL" sz="2000" dirty="0" smtClean="0"/>
          </a:p>
          <a:p>
            <a:pPr marL="342900" indent="-342900">
              <a:spcBef>
                <a:spcPct val="20000"/>
              </a:spcBef>
              <a:defRPr/>
            </a:pPr>
            <a:endParaRPr lang="hr-HR" sz="2000" dirty="0" smtClean="0"/>
          </a:p>
        </p:txBody>
      </p:sp>
      <p:sp>
        <p:nvSpPr>
          <p:cNvPr id="26" name="Content Placeholder 8"/>
          <p:cNvSpPr txBox="1">
            <a:spLocks/>
          </p:cNvSpPr>
          <p:nvPr/>
        </p:nvSpPr>
        <p:spPr>
          <a:xfrm>
            <a:off x="611560" y="2643758"/>
            <a:ext cx="8208912" cy="2664296"/>
          </a:xfrm>
          <a:prstGeom prst="rect">
            <a:avLst/>
          </a:prstGeom>
        </p:spPr>
        <p:txBody>
          <a:bodyPr vert="horz" lIns="91440" tIns="45720" rIns="91440" bIns="45720" rtlCol="0">
            <a:normAutofit/>
          </a:bodyPr>
          <a:lstStyle/>
          <a:p>
            <a:pPr marL="342900" indent="-342900">
              <a:spcBef>
                <a:spcPct val="20000"/>
              </a:spcBef>
              <a:buFont typeface="Arial" pitchFamily="34" charset="0"/>
              <a:buChar char="•"/>
              <a:defRPr/>
            </a:pPr>
            <a:r>
              <a:rPr lang="nl-NL" sz="2200" dirty="0" smtClean="0"/>
              <a:t>Given the parameter values for both populations:</a:t>
            </a:r>
          </a:p>
          <a:p>
            <a:pPr>
              <a:spcBef>
                <a:spcPct val="20000"/>
              </a:spcBef>
              <a:defRPr/>
            </a:pPr>
            <a:r>
              <a:rPr lang="nl-NL" sz="2200" dirty="0"/>
              <a:t> </a:t>
            </a:r>
            <a:r>
              <a:rPr lang="nl-NL" sz="2200" dirty="0" smtClean="0"/>
              <a:t>    </a:t>
            </a:r>
            <a:r>
              <a:rPr lang="nl-NL" sz="2200" dirty="0" smtClean="0"/>
              <a:t> NA loggerheads </a:t>
            </a:r>
            <a:r>
              <a:rPr lang="nl-NL" sz="2200" b="1" dirty="0" smtClean="0"/>
              <a:t>are not able </a:t>
            </a:r>
            <a:r>
              <a:rPr lang="nl-NL" sz="2200" dirty="0" smtClean="0"/>
              <a:t>to reproduction in the Med. Sea</a:t>
            </a:r>
          </a:p>
          <a:p>
            <a:pPr marL="342900" indent="-342900">
              <a:spcBef>
                <a:spcPct val="20000"/>
              </a:spcBef>
              <a:buFont typeface="Arial" pitchFamily="34" charset="0"/>
              <a:buChar char="•"/>
              <a:defRPr/>
            </a:pPr>
            <a:r>
              <a:rPr lang="hr-HR" sz="2200" dirty="0" smtClean="0"/>
              <a:t>Adaptation </a:t>
            </a:r>
            <a:r>
              <a:rPr lang="nl-NL" sz="2200" dirty="0" smtClean="0"/>
              <a:t>of par values </a:t>
            </a:r>
            <a:r>
              <a:rPr lang="hr-HR" sz="2200" dirty="0" smtClean="0"/>
              <a:t>requires </a:t>
            </a:r>
            <a:r>
              <a:rPr lang="hr-HR" sz="2200" dirty="0" smtClean="0"/>
              <a:t>very long time</a:t>
            </a:r>
          </a:p>
          <a:p>
            <a:pPr marL="342900" indent="-342900">
              <a:spcBef>
                <a:spcPct val="20000"/>
              </a:spcBef>
              <a:buFont typeface="Arial" pitchFamily="34" charset="0"/>
              <a:buChar char="•"/>
              <a:defRPr/>
            </a:pPr>
            <a:r>
              <a:rPr lang="hr-HR" sz="2200" dirty="0" smtClean="0"/>
              <a:t>Lo</a:t>
            </a:r>
            <a:r>
              <a:rPr lang="nl-NL" sz="2200" dirty="0" smtClean="0"/>
              <a:t>g</a:t>
            </a:r>
            <a:r>
              <a:rPr lang="hr-HR" sz="2200" dirty="0" smtClean="0"/>
              <a:t>gerheads </a:t>
            </a:r>
            <a:r>
              <a:rPr lang="hr-HR" sz="2200" dirty="0" smtClean="0"/>
              <a:t>are living at the edge of their capabilities</a:t>
            </a:r>
          </a:p>
          <a:p>
            <a:pPr marL="342900" indent="-342900">
              <a:spcBef>
                <a:spcPct val="20000"/>
              </a:spcBef>
              <a:buFont typeface="Arial" pitchFamily="34" charset="0"/>
              <a:buChar char="•"/>
              <a:defRPr/>
            </a:pPr>
            <a:endParaRPr lang="hr-H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11560" y="915566"/>
            <a:ext cx="7488832" cy="792088"/>
          </a:xfrm>
          <a:prstGeom prst="rect">
            <a:avLst/>
          </a:prstGeom>
        </p:spPr>
        <p:txBody>
          <a:bodyPr vert="horz" wrap="square"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slower maturation and lower reproduction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slower growth and smaller size of adults</a:t>
            </a:r>
            <a:endParaRPr kumimoji="0" lang="hr-H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151972"/>
            <a:ext cx="8229600" cy="421556"/>
          </a:xfrm>
        </p:spPr>
        <p:txBody>
          <a:bodyPr/>
          <a:lstStyle/>
          <a:p>
            <a:pPr algn="l"/>
            <a:r>
              <a:rPr lang="nl-NL" dirty="0" smtClean="0"/>
              <a:t>At</a:t>
            </a:r>
            <a:r>
              <a:rPr lang="hr-HR" dirty="0" smtClean="0"/>
              <a:t> </a:t>
            </a:r>
            <a:r>
              <a:rPr lang="hr-HR" dirty="0" smtClean="0"/>
              <a:t>lower food availability</a:t>
            </a: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1972"/>
            <a:ext cx="8229600" cy="421556"/>
          </a:xfrm>
        </p:spPr>
        <p:txBody>
          <a:bodyPr/>
          <a:lstStyle/>
          <a:p>
            <a:pPr algn="l"/>
            <a:r>
              <a:rPr lang="nl-NL" dirty="0" smtClean="0"/>
              <a:t>At </a:t>
            </a:r>
            <a:r>
              <a:rPr lang="hr-HR" dirty="0" smtClean="0"/>
              <a:t>lower </a:t>
            </a:r>
            <a:r>
              <a:rPr lang="hr-HR" dirty="0" smtClean="0"/>
              <a:t>food availability</a:t>
            </a:r>
            <a:endParaRPr lang="hr-HR" dirty="0"/>
          </a:p>
        </p:txBody>
      </p:sp>
      <p:sp>
        <p:nvSpPr>
          <p:cNvPr id="6" name="Content Placeholder 2"/>
          <p:cNvSpPr txBox="1">
            <a:spLocks/>
          </p:cNvSpPr>
          <p:nvPr/>
        </p:nvSpPr>
        <p:spPr>
          <a:xfrm>
            <a:off x="611560" y="915566"/>
            <a:ext cx="7488832" cy="792088"/>
          </a:xfrm>
          <a:prstGeom prst="rect">
            <a:avLst/>
          </a:prstGeom>
        </p:spPr>
        <p:txBody>
          <a:bodyPr vert="horz" wrap="square"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slower maturation and lower reproduction </a:t>
            </a:r>
            <a:r>
              <a:rPr kumimoji="0" lang="hr-HR" sz="3200" b="1" i="0" u="sng" strike="noStrike" kern="1200" cap="none" spc="0" normalizeH="0" baseline="0" noProof="0" dirty="0" smtClean="0">
                <a:ln>
                  <a:noFill/>
                </a:ln>
                <a:effectLst/>
                <a:uLnTx/>
                <a:uFillTx/>
                <a:latin typeface="+mn-lt"/>
                <a:ea typeface="+mn-ea"/>
                <a:cs typeface="+mn-cs"/>
              </a:rPr>
              <a:t>quantified</a:t>
            </a:r>
            <a:r>
              <a:rPr kumimoji="0" lang="hr-HR" sz="3200" b="0" i="0" u="sng" strike="noStrike" kern="1200" cap="none" spc="0" normalizeH="0" baseline="0" noProof="0" dirty="0" smtClean="0">
                <a:ln>
                  <a:noFill/>
                </a:ln>
                <a:effectLst/>
                <a:uLnTx/>
                <a:uFillTx/>
                <a:latin typeface="+mn-lt"/>
                <a:ea typeface="+mn-ea"/>
                <a:cs typeface="+mn-cs"/>
              </a:rPr>
              <a:t> </a:t>
            </a:r>
          </a:p>
          <a:p>
            <a:pPr marL="342900" lvl="0" indent="-342900">
              <a:spcBef>
                <a:spcPct val="20000"/>
              </a:spcBef>
              <a:buFont typeface="Arial" pitchFamily="34" charset="0"/>
              <a:buChar cha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slower growth and smaller size of adults </a:t>
            </a:r>
            <a:r>
              <a:rPr lang="hr-HR" sz="3200" b="1" u="sng" dirty="0" smtClean="0"/>
              <a:t>quantified</a:t>
            </a:r>
            <a:endParaRPr kumimoji="0" lang="hr-HR" sz="3200" b="0" i="0" u="sng"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323528" y="1851670"/>
            <a:ext cx="4320480" cy="289989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640882" y="1851670"/>
            <a:ext cx="4107582" cy="2931790"/>
          </a:xfrm>
          <a:prstGeom prst="rect">
            <a:avLst/>
          </a:prstGeom>
          <a:noFill/>
          <a:ln w="9525">
            <a:noFill/>
            <a:miter lim="800000"/>
            <a:headEnd/>
            <a:tailEnd/>
          </a:ln>
          <a:effectLst/>
        </p:spPr>
      </p:pic>
      <p:sp>
        <p:nvSpPr>
          <p:cNvPr id="2" name="TextBox 1"/>
          <p:cNvSpPr txBox="1"/>
          <p:nvPr/>
        </p:nvSpPr>
        <p:spPr>
          <a:xfrm>
            <a:off x="6156176" y="1923678"/>
            <a:ext cx="1733167" cy="261610"/>
          </a:xfrm>
          <a:prstGeom prst="rect">
            <a:avLst/>
          </a:prstGeom>
          <a:noFill/>
        </p:spPr>
        <p:txBody>
          <a:bodyPr wrap="none" rtlCol="0">
            <a:spAutoFit/>
          </a:bodyPr>
          <a:lstStyle/>
          <a:p>
            <a:r>
              <a:rPr lang="nl-NL" sz="1100" dirty="0"/>
              <a:t>f</a:t>
            </a:r>
            <a:r>
              <a:rPr lang="nl-NL" sz="1100" dirty="0" smtClean="0"/>
              <a:t>or nesting each other year</a:t>
            </a:r>
            <a:endParaRPr lang="nl-NL"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972"/>
            <a:ext cx="8229600" cy="421556"/>
          </a:xfrm>
        </p:spPr>
        <p:txBody>
          <a:bodyPr>
            <a:normAutofit fontScale="90000"/>
          </a:bodyPr>
          <a:lstStyle/>
          <a:p>
            <a:pPr algn="l"/>
            <a:r>
              <a:rPr lang="hr-HR" dirty="0" smtClean="0"/>
              <a:t>How much plastic?</a:t>
            </a:r>
            <a:endParaRPr lang="hr-HR" dirty="0"/>
          </a:p>
        </p:txBody>
      </p:sp>
      <p:sp>
        <p:nvSpPr>
          <p:cNvPr id="3" name="Content Placeholder 2"/>
          <p:cNvSpPr>
            <a:spLocks noGrp="1"/>
          </p:cNvSpPr>
          <p:nvPr>
            <p:ph idx="1"/>
          </p:nvPr>
        </p:nvSpPr>
        <p:spPr>
          <a:xfrm>
            <a:off x="467544" y="1131591"/>
            <a:ext cx="8676456" cy="2016223"/>
          </a:xfrm>
        </p:spPr>
        <p:txBody>
          <a:bodyPr>
            <a:normAutofit fontScale="70000" lnSpcReduction="20000"/>
          </a:bodyPr>
          <a:lstStyle/>
          <a:p>
            <a:r>
              <a:rPr lang="hr-HR" dirty="0" smtClean="0"/>
              <a:t>at 14%</a:t>
            </a:r>
            <a:r>
              <a:rPr lang="nl-NL" dirty="0" smtClean="0"/>
              <a:t> of gut contents occupied by plastic</a:t>
            </a:r>
            <a:r>
              <a:rPr lang="hr-HR" dirty="0" smtClean="0"/>
              <a:t> </a:t>
            </a:r>
            <a:r>
              <a:rPr lang="hr-HR" dirty="0" smtClean="0"/>
              <a:t>reproduction not </a:t>
            </a:r>
            <a:r>
              <a:rPr lang="hr-HR" dirty="0" smtClean="0"/>
              <a:t>likely</a:t>
            </a:r>
            <a:r>
              <a:rPr lang="nl-NL" dirty="0" smtClean="0"/>
              <a:t> </a:t>
            </a:r>
          </a:p>
          <a:p>
            <a:pPr marL="0" indent="0">
              <a:buNone/>
            </a:pPr>
            <a:r>
              <a:rPr lang="nl-NL" sz="1900" dirty="0"/>
              <a:t> </a:t>
            </a:r>
            <a:r>
              <a:rPr lang="nl-NL" sz="1900" dirty="0" smtClean="0"/>
              <a:t>            </a:t>
            </a:r>
            <a:r>
              <a:rPr lang="nl-NL" sz="1900" dirty="0" smtClean="0"/>
              <a:t>even if food and plastic have the same gut residence time</a:t>
            </a:r>
          </a:p>
          <a:p>
            <a:pPr marL="0" indent="0">
              <a:buNone/>
            </a:pPr>
            <a:endParaRPr lang="nl-NL" sz="1900" dirty="0" smtClean="0"/>
          </a:p>
          <a:p>
            <a:r>
              <a:rPr lang="nl-NL" sz="3100" dirty="0" smtClean="0"/>
              <a:t>at 3 % of gut contents occupied by plastic p</a:t>
            </a:r>
            <a:r>
              <a:rPr lang="nl-NL" sz="3100" dirty="0" smtClean="0"/>
              <a:t>uberty cannot be reached</a:t>
            </a:r>
          </a:p>
          <a:p>
            <a:pPr marL="0" indent="0">
              <a:buNone/>
            </a:pPr>
            <a:r>
              <a:rPr lang="nl-NL" sz="2000" dirty="0" smtClean="0"/>
              <a:t>           if plastic remains in the gut 3 times longer than food </a:t>
            </a:r>
          </a:p>
          <a:p>
            <a:pPr marL="0" indent="0">
              <a:buNone/>
            </a:pPr>
            <a:endParaRPr lang="nl-NL" sz="2000" dirty="0" smtClean="0"/>
          </a:p>
          <a:p>
            <a:r>
              <a:rPr lang="nl-NL" sz="3100" dirty="0"/>
              <a:t>t</a:t>
            </a:r>
            <a:r>
              <a:rPr lang="nl-NL" sz="3100" dirty="0" smtClean="0"/>
              <a:t>his level is already frequently seen in practice</a:t>
            </a:r>
            <a:r>
              <a:rPr lang="nl-NL" sz="3100" dirty="0" smtClean="0"/>
              <a:t> </a:t>
            </a:r>
            <a:endParaRPr lang="hr-HR" sz="3100" dirty="0" smtClean="0"/>
          </a:p>
          <a:p>
            <a:endParaRPr lang="hr-HR" dirty="0" smtClean="0"/>
          </a:p>
          <a:p>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915566"/>
            <a:ext cx="8640960" cy="3394472"/>
          </a:xfrm>
        </p:spPr>
        <p:txBody>
          <a:bodyPr>
            <a:normAutofit/>
          </a:bodyPr>
          <a:lstStyle/>
          <a:p>
            <a:endParaRPr lang="hr-HR" sz="1600" dirty="0" smtClean="0"/>
          </a:p>
          <a:p>
            <a:r>
              <a:rPr lang="hr-HR" dirty="0" smtClean="0"/>
              <a:t>mechanistic models </a:t>
            </a:r>
          </a:p>
          <a:p>
            <a:pPr lvl="2"/>
            <a:r>
              <a:rPr lang="hr-HR" dirty="0" smtClean="0"/>
              <a:t>combining different types of data </a:t>
            </a:r>
          </a:p>
          <a:p>
            <a:pPr lvl="2"/>
            <a:r>
              <a:rPr lang="hr-HR" dirty="0" smtClean="0"/>
              <a:t>simulations for various food and temperature scenarios</a:t>
            </a:r>
          </a:p>
          <a:p>
            <a:pPr lvl="2"/>
            <a:r>
              <a:rPr lang="hr-HR" dirty="0" smtClean="0"/>
              <a:t>physiological properties of organisms</a:t>
            </a:r>
          </a:p>
          <a:p>
            <a:pPr lvl="2"/>
            <a:r>
              <a:rPr lang="hr-HR" dirty="0" smtClean="0"/>
              <a:t>daily energy allocation to processes defining the </a:t>
            </a:r>
            <a:r>
              <a:rPr lang="hr-HR" dirty="0" smtClean="0"/>
              <a:t>life-cycle</a:t>
            </a:r>
            <a:endParaRPr lang="nl-NL" dirty="0" smtClean="0"/>
          </a:p>
          <a:p>
            <a:pPr lvl="2"/>
            <a:r>
              <a:rPr lang="nl-NL" dirty="0"/>
              <a:t>d</a:t>
            </a:r>
            <a:r>
              <a:rPr lang="nl-NL" dirty="0" smtClean="0"/>
              <a:t>efining stress as deviations from unstressed performance</a:t>
            </a:r>
            <a:endParaRPr lang="hr-HR" dirty="0" smtClean="0"/>
          </a:p>
          <a:p>
            <a:pPr>
              <a:buNone/>
            </a:pPr>
            <a:endParaRPr lang="hr-HR" dirty="0" smtClean="0"/>
          </a:p>
        </p:txBody>
      </p:sp>
      <p:sp>
        <p:nvSpPr>
          <p:cNvPr id="4" name="Title 1"/>
          <p:cNvSpPr txBox="1">
            <a:spLocks/>
          </p:cNvSpPr>
          <p:nvPr/>
        </p:nvSpPr>
        <p:spPr>
          <a:xfrm>
            <a:off x="590872" y="51470"/>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4000" b="0" i="0" u="none" strike="noStrike" kern="1200" cap="none" spc="0" normalizeH="0" baseline="0" noProof="0" dirty="0" smtClean="0">
                <a:ln>
                  <a:noFill/>
                </a:ln>
                <a:solidFill>
                  <a:schemeClr val="tx1"/>
                </a:solidFill>
                <a:effectLst/>
                <a:uLnTx/>
                <a:uFillTx/>
                <a:latin typeface="+mj-lt"/>
                <a:ea typeface="+mj-ea"/>
                <a:cs typeface="+mj-cs"/>
              </a:rPr>
              <a:t>Conclusions</a:t>
            </a:r>
            <a:endParaRPr kumimoji="0" lang="hr-HR"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9" name="Picture 5"/>
          <p:cNvPicPr>
            <a:picLocks noChangeAspect="1" noChangeArrowheads="1"/>
          </p:cNvPicPr>
          <p:nvPr/>
        </p:nvPicPr>
        <p:blipFill>
          <a:blip r:embed="rId3" cstate="print"/>
          <a:srcRect/>
          <a:stretch>
            <a:fillRect/>
          </a:stretch>
        </p:blipFill>
        <p:spPr bwMode="auto">
          <a:xfrm>
            <a:off x="4572000" y="843558"/>
            <a:ext cx="1718591" cy="10081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Effect transition="in" filter="fade">
                                      <p:cBhvr>
                                        <p:cTn id="25"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5566"/>
            <a:ext cx="8229600" cy="3960440"/>
          </a:xfrm>
        </p:spPr>
        <p:txBody>
          <a:bodyPr/>
          <a:lstStyle/>
          <a:p>
            <a:endParaRPr lang="hr-HR" sz="1600" dirty="0" smtClean="0"/>
          </a:p>
          <a:p>
            <a:r>
              <a:rPr lang="hr-HR" dirty="0" smtClean="0"/>
              <a:t>mechanistic models </a:t>
            </a:r>
          </a:p>
          <a:p>
            <a:endParaRPr lang="hr-HR" sz="1800" dirty="0" smtClean="0"/>
          </a:p>
          <a:p>
            <a:r>
              <a:rPr lang="hr-HR" dirty="0" smtClean="0"/>
              <a:t>plastic waste</a:t>
            </a:r>
          </a:p>
          <a:p>
            <a:pPr lvl="2"/>
            <a:r>
              <a:rPr lang="hr-HR" dirty="0" smtClean="0"/>
              <a:t>lower food availability </a:t>
            </a:r>
            <a:r>
              <a:rPr lang="hr-HR" dirty="0" smtClean="0"/>
              <a:t>lead</a:t>
            </a:r>
            <a:r>
              <a:rPr lang="nl-NL" dirty="0" smtClean="0"/>
              <a:t>s</a:t>
            </a:r>
            <a:r>
              <a:rPr lang="hr-HR" dirty="0" smtClean="0"/>
              <a:t> </a:t>
            </a:r>
            <a:r>
              <a:rPr lang="hr-HR" dirty="0" smtClean="0"/>
              <a:t>to population decline</a:t>
            </a:r>
          </a:p>
          <a:p>
            <a:pPr lvl="2"/>
            <a:r>
              <a:rPr lang="hr-HR" dirty="0" smtClean="0"/>
              <a:t>both residence time </a:t>
            </a:r>
            <a:r>
              <a:rPr lang="hr-HR" i="1" dirty="0" smtClean="0"/>
              <a:t>and</a:t>
            </a:r>
            <a:r>
              <a:rPr lang="hr-HR" dirty="0" smtClean="0"/>
              <a:t> amount of plastics in the gut need to be taken into account</a:t>
            </a:r>
          </a:p>
          <a:p>
            <a:pPr lvl="2"/>
            <a:r>
              <a:rPr lang="hr-HR" dirty="0" smtClean="0"/>
              <a:t>education and better waste management necessary</a:t>
            </a:r>
            <a:endParaRPr lang="hr-HR" dirty="0"/>
          </a:p>
        </p:txBody>
      </p:sp>
      <p:sp>
        <p:nvSpPr>
          <p:cNvPr id="4" name="Title 1"/>
          <p:cNvSpPr txBox="1">
            <a:spLocks/>
          </p:cNvSpPr>
          <p:nvPr/>
        </p:nvSpPr>
        <p:spPr>
          <a:xfrm>
            <a:off x="590872" y="51470"/>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4000" b="0" i="0" u="none" strike="noStrike" kern="1200" cap="none" spc="0" normalizeH="0" baseline="0" noProof="0" dirty="0" smtClean="0">
                <a:ln>
                  <a:noFill/>
                </a:ln>
                <a:solidFill>
                  <a:schemeClr val="tx1"/>
                </a:solidFill>
                <a:effectLst/>
                <a:uLnTx/>
                <a:uFillTx/>
                <a:latin typeface="+mj-lt"/>
                <a:ea typeface="+mj-ea"/>
                <a:cs typeface="+mj-cs"/>
              </a:rPr>
              <a:t>Conclusions</a:t>
            </a:r>
            <a:endParaRPr kumimoji="0" lang="hr-HR"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9" name="Picture 5"/>
          <p:cNvPicPr>
            <a:picLocks noChangeAspect="1" noChangeArrowheads="1"/>
          </p:cNvPicPr>
          <p:nvPr/>
        </p:nvPicPr>
        <p:blipFill>
          <a:blip r:embed="rId3" cstate="print"/>
          <a:srcRect/>
          <a:stretch>
            <a:fillRect/>
          </a:stretch>
        </p:blipFill>
        <p:spPr bwMode="auto">
          <a:xfrm>
            <a:off x="4572000" y="843558"/>
            <a:ext cx="1718591" cy="100811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203848" y="1851670"/>
            <a:ext cx="1765676" cy="10801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ropbox\kornjace\000_Thesis_main\00_prez\offIgo.jpg"/>
          <p:cNvPicPr>
            <a:picLocks noChangeAspect="1" noChangeArrowheads="1"/>
          </p:cNvPicPr>
          <p:nvPr/>
        </p:nvPicPr>
        <p:blipFill>
          <a:blip r:embed="rId3" cstate="print"/>
          <a:srcRect/>
          <a:stretch>
            <a:fillRect/>
          </a:stretch>
        </p:blipFill>
        <p:spPr bwMode="auto">
          <a:xfrm>
            <a:off x="-66477" y="7612"/>
            <a:ext cx="9180512" cy="5400600"/>
          </a:xfrm>
          <a:prstGeom prst="rect">
            <a:avLst/>
          </a:prstGeom>
          <a:noFill/>
        </p:spPr>
      </p:pic>
      <p:sp>
        <p:nvSpPr>
          <p:cNvPr id="4" name="Text Box 3"/>
          <p:cNvSpPr txBox="1">
            <a:spLocks noChangeArrowheads="1"/>
          </p:cNvSpPr>
          <p:nvPr/>
        </p:nvSpPr>
        <p:spPr bwMode="auto">
          <a:xfrm>
            <a:off x="107504" y="1059582"/>
            <a:ext cx="5715743"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nl-NL" sz="1800" dirty="0">
                <a:latin typeface="Arial" charset="0"/>
              </a:rPr>
              <a:t>http://www.bio.vu.nl/thb/deb/</a:t>
            </a:r>
          </a:p>
          <a:p>
            <a:pPr eaLnBrk="1" hangingPunct="1"/>
            <a:endParaRPr lang="en-US" altLang="nl-NL" sz="1800" dirty="0">
              <a:latin typeface="Arial" charset="0"/>
            </a:endParaRPr>
          </a:p>
          <a:p>
            <a:pPr eaLnBrk="1" hangingPunct="1"/>
            <a:r>
              <a:rPr lang="en-US" altLang="nl-NL" sz="1800" b="1" dirty="0">
                <a:latin typeface="Arial" charset="0"/>
              </a:rPr>
              <a:t>Program for </a:t>
            </a:r>
            <a:r>
              <a:rPr lang="en-US" altLang="nl-NL" sz="1800" b="1" dirty="0" smtClean="0">
                <a:latin typeface="Arial" charset="0"/>
              </a:rPr>
              <a:t>2017</a:t>
            </a:r>
            <a:r>
              <a:rPr lang="en-US" altLang="nl-NL" sz="1800" dirty="0" smtClean="0">
                <a:latin typeface="Arial" charset="0"/>
              </a:rPr>
              <a:t> </a:t>
            </a:r>
            <a:r>
              <a:rPr lang="nl-NL" sz="1400" dirty="0" smtClean="0">
                <a:latin typeface="+mj-lt"/>
              </a:rPr>
              <a:t>Starrlight.Augustine@akvaplan.niva.no</a:t>
            </a:r>
            <a:endParaRPr lang="en-US" altLang="nl-NL" sz="1400" dirty="0">
              <a:latin typeface="+mj-lt"/>
            </a:endParaRPr>
          </a:p>
          <a:p>
            <a:pPr eaLnBrk="1" hangingPunct="1"/>
            <a:r>
              <a:rPr lang="en-US" altLang="nl-NL" sz="1800" dirty="0">
                <a:latin typeface="Arial" charset="0"/>
              </a:rPr>
              <a:t>  </a:t>
            </a:r>
            <a:r>
              <a:rPr lang="en-US" altLang="nl-NL" sz="1400" dirty="0" smtClean="0">
                <a:latin typeface="Arial" charset="0"/>
              </a:rPr>
              <a:t>general </a:t>
            </a:r>
            <a:r>
              <a:rPr lang="en-US" altLang="nl-NL" sz="1400" dirty="0">
                <a:latin typeface="Arial" charset="0"/>
              </a:rPr>
              <a:t>theory (</a:t>
            </a:r>
            <a:r>
              <a:rPr lang="en-US" altLang="nl-NL" sz="1400" dirty="0" smtClean="0">
                <a:latin typeface="Arial" charset="0"/>
              </a:rPr>
              <a:t>5w, tele mode): 2017/03/02-04/06</a:t>
            </a:r>
          </a:p>
          <a:p>
            <a:pPr eaLnBrk="1" hangingPunct="1"/>
            <a:r>
              <a:rPr lang="en-US" altLang="nl-NL" sz="1400" dirty="0">
                <a:latin typeface="Arial" charset="0"/>
              </a:rPr>
              <a:t> </a:t>
            </a:r>
            <a:r>
              <a:rPr lang="en-US" altLang="nl-NL" sz="1400" dirty="0" smtClean="0">
                <a:latin typeface="Arial" charset="0"/>
              </a:rPr>
              <a:t>    free of financial costs; 108 or 216 h effort investment</a:t>
            </a:r>
            <a:endParaRPr lang="en-US" altLang="nl-NL" sz="1400" dirty="0">
              <a:latin typeface="Arial" charset="0"/>
            </a:endParaRPr>
          </a:p>
          <a:p>
            <a:pPr eaLnBrk="1" hangingPunct="1"/>
            <a:r>
              <a:rPr lang="en-US" altLang="nl-NL" sz="1400" dirty="0">
                <a:latin typeface="Arial" charset="0"/>
              </a:rPr>
              <a:t>  </a:t>
            </a:r>
            <a:r>
              <a:rPr lang="en-US" altLang="nl-NL" sz="1400" dirty="0" smtClean="0">
                <a:latin typeface="Arial" charset="0"/>
              </a:rPr>
              <a:t> school &amp; </a:t>
            </a:r>
            <a:r>
              <a:rPr lang="en-US" altLang="nl-NL" sz="1400" dirty="0" err="1" smtClean="0">
                <a:latin typeface="Arial" charset="0"/>
              </a:rPr>
              <a:t>symp</a:t>
            </a:r>
            <a:r>
              <a:rPr lang="en-US" altLang="nl-NL" sz="1400" dirty="0" smtClean="0">
                <a:latin typeface="Arial" charset="0"/>
              </a:rPr>
              <a:t> in </a:t>
            </a:r>
            <a:r>
              <a:rPr lang="en-US" altLang="nl-NL" sz="1400" dirty="0" err="1" smtClean="0">
                <a:latin typeface="Arial" charset="0"/>
              </a:rPr>
              <a:t>Tromsø</a:t>
            </a:r>
            <a:r>
              <a:rPr lang="en-US" altLang="nl-NL" sz="1400" dirty="0" smtClean="0">
                <a:latin typeface="Arial" charset="0"/>
              </a:rPr>
              <a:t> </a:t>
            </a:r>
            <a:r>
              <a:rPr lang="en-US" altLang="nl-NL" sz="1400" dirty="0">
                <a:latin typeface="Arial" charset="0"/>
              </a:rPr>
              <a:t>(N</a:t>
            </a:r>
            <a:r>
              <a:rPr lang="en-US" altLang="nl-NL" sz="1400" dirty="0" smtClean="0">
                <a:latin typeface="Arial" charset="0"/>
              </a:rPr>
              <a:t>): 2017/05/21-30</a:t>
            </a:r>
          </a:p>
          <a:p>
            <a:pPr eaLnBrk="1" hangingPunct="1"/>
            <a:r>
              <a:rPr lang="en-US" altLang="nl-NL" sz="1600" dirty="0">
                <a:latin typeface="Arial" charset="0"/>
              </a:rPr>
              <a:t> </a:t>
            </a:r>
            <a:r>
              <a:rPr lang="en-US" altLang="nl-NL" sz="1600" dirty="0" smtClean="0">
                <a:latin typeface="Arial" charset="0"/>
              </a:rPr>
              <a:t> </a:t>
            </a:r>
            <a:r>
              <a:rPr lang="en-US" altLang="nl-NL" sz="1800" dirty="0" smtClean="0">
                <a:latin typeface="Arial" charset="0"/>
              </a:rPr>
              <a:t>  </a:t>
            </a:r>
            <a:endParaRPr lang="en-US" altLang="nl-NL" sz="1800" dirty="0">
              <a:latin typeface="Arial" charset="0"/>
            </a:endParaRPr>
          </a:p>
          <a:p>
            <a:pPr eaLnBrk="1" hangingPunct="1"/>
            <a:r>
              <a:rPr lang="en-US" altLang="nl-NL" sz="1800" dirty="0">
                <a:latin typeface="Arial" charset="0"/>
              </a:rPr>
              <a:t>Target audience: PhD students</a:t>
            </a:r>
          </a:p>
          <a:p>
            <a:pPr eaLnBrk="1" hangingPunct="1"/>
            <a:r>
              <a:rPr lang="en-US" altLang="nl-NL" sz="1800" dirty="0" smtClean="0">
                <a:latin typeface="Arial" charset="0"/>
              </a:rPr>
              <a:t>  </a:t>
            </a:r>
            <a:r>
              <a:rPr lang="en-US" altLang="nl-NL" sz="1400" dirty="0" smtClean="0">
                <a:latin typeface="Arial" charset="0"/>
              </a:rPr>
              <a:t>We </a:t>
            </a:r>
            <a:r>
              <a:rPr lang="en-US" altLang="nl-NL" sz="1400" dirty="0">
                <a:latin typeface="Arial" charset="0"/>
              </a:rPr>
              <a:t>encourage participation in groups</a:t>
            </a:r>
          </a:p>
          <a:p>
            <a:pPr eaLnBrk="1" hangingPunct="1"/>
            <a:r>
              <a:rPr lang="en-US" altLang="nl-NL" sz="1400" dirty="0">
                <a:latin typeface="Arial" charset="0"/>
              </a:rPr>
              <a:t>   who organize local meetings weekly</a:t>
            </a:r>
          </a:p>
          <a:p>
            <a:pPr eaLnBrk="1" hangingPunct="1"/>
            <a:r>
              <a:rPr lang="en-US" altLang="nl-NL" sz="1800" dirty="0">
                <a:latin typeface="Arial" charset="0"/>
              </a:rPr>
              <a:t>Software package </a:t>
            </a:r>
            <a:r>
              <a:rPr lang="en-US" altLang="nl-NL" dirty="0" err="1">
                <a:latin typeface="Arial" charset="0"/>
              </a:rPr>
              <a:t>DEBtool</a:t>
            </a:r>
            <a:r>
              <a:rPr lang="en-US" altLang="nl-NL" dirty="0">
                <a:latin typeface="Arial" charset="0"/>
              </a:rPr>
              <a:t> </a:t>
            </a:r>
            <a:r>
              <a:rPr lang="en-US" altLang="nl-NL" sz="1800" dirty="0" smtClean="0">
                <a:latin typeface="Arial" charset="0"/>
              </a:rPr>
              <a:t> </a:t>
            </a:r>
            <a:r>
              <a:rPr lang="en-US" altLang="nl-NL" sz="1400" dirty="0" err="1" smtClean="0">
                <a:latin typeface="Arial" charset="0"/>
              </a:rPr>
              <a:t>Matlab</a:t>
            </a:r>
            <a:r>
              <a:rPr lang="en-US" altLang="nl-NL" sz="1400" dirty="0" smtClean="0">
                <a:latin typeface="Arial" charset="0"/>
              </a:rPr>
              <a:t> freely </a:t>
            </a:r>
            <a:r>
              <a:rPr lang="en-US" altLang="nl-NL" sz="1400" dirty="0">
                <a:latin typeface="Arial" charset="0"/>
              </a:rPr>
              <a:t>downloadable</a:t>
            </a:r>
          </a:p>
          <a:p>
            <a:pPr eaLnBrk="1" hangingPunct="1"/>
            <a:endParaRPr lang="en-US" altLang="nl-NL" sz="1800" dirty="0">
              <a:latin typeface="Arial" charset="0"/>
            </a:endParaRPr>
          </a:p>
          <a:p>
            <a:pPr eaLnBrk="1" hangingPunct="1"/>
            <a:r>
              <a:rPr lang="en-US" altLang="nl-NL" sz="1800" dirty="0">
                <a:solidFill>
                  <a:srgbClr val="FFFF00"/>
                </a:solidFill>
                <a:latin typeface="Arial" charset="0"/>
              </a:rPr>
              <a:t>Slides of this </a:t>
            </a:r>
            <a:r>
              <a:rPr lang="en-US" altLang="nl-NL" sz="1800" dirty="0" smtClean="0">
                <a:solidFill>
                  <a:srgbClr val="FFFF00"/>
                </a:solidFill>
                <a:latin typeface="Arial" charset="0"/>
              </a:rPr>
              <a:t>presentation: http</a:t>
            </a:r>
            <a:r>
              <a:rPr lang="en-US" altLang="nl-NL" sz="1800" dirty="0">
                <a:solidFill>
                  <a:srgbClr val="FFFF00"/>
                </a:solidFill>
                <a:latin typeface="Arial" charset="0"/>
              </a:rPr>
              <a:t>://www.bio.vu.nl/thb/users/bas/lectures/</a:t>
            </a:r>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987574"/>
            <a:ext cx="232876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6"/>
          <p:cNvSpPr txBox="1">
            <a:spLocks noChangeArrowheads="1"/>
          </p:cNvSpPr>
          <p:nvPr/>
        </p:nvSpPr>
        <p:spPr bwMode="auto">
          <a:xfrm>
            <a:off x="5508104" y="4155926"/>
            <a:ext cx="349807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nl-NL" b="1" dirty="0">
                <a:solidFill>
                  <a:srgbClr val="FFFF00"/>
                </a:solidFill>
                <a:latin typeface="Arial" charset="0"/>
              </a:rPr>
              <a:t>Audience</a:t>
            </a:r>
            <a:r>
              <a:rPr lang="en-US" altLang="nl-NL" sz="2000" dirty="0">
                <a:solidFill>
                  <a:srgbClr val="FFFF00"/>
                </a:solidFill>
                <a:latin typeface="Arial" charset="0"/>
              </a:rPr>
              <a:t>:</a:t>
            </a:r>
          </a:p>
          <a:p>
            <a:pPr eaLnBrk="1" hangingPunct="1"/>
            <a:r>
              <a:rPr lang="en-US" altLang="nl-NL" sz="2000" dirty="0">
                <a:solidFill>
                  <a:srgbClr val="FFFF00"/>
                </a:solidFill>
                <a:latin typeface="Arial" charset="0"/>
              </a:rPr>
              <a:t>   thank you for your attention</a:t>
            </a:r>
          </a:p>
        </p:txBody>
      </p:sp>
      <p:sp>
        <p:nvSpPr>
          <p:cNvPr id="7" name="Rectangle 2"/>
          <p:cNvSpPr txBox="1">
            <a:spLocks noChangeArrowheads="1"/>
          </p:cNvSpPr>
          <p:nvPr/>
        </p:nvSpPr>
        <p:spPr>
          <a:xfrm>
            <a:off x="684213" y="778396"/>
            <a:ext cx="77724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endParaRPr lang="en-US" altLang="nl-NL" dirty="0" smtClean="0">
              <a:solidFill>
                <a:schemeClr val="accent2"/>
              </a:solidFill>
              <a:latin typeface="Arial" charset="0"/>
            </a:endParaRPr>
          </a:p>
        </p:txBody>
      </p:sp>
      <p:sp>
        <p:nvSpPr>
          <p:cNvPr id="3" name="Title 2"/>
          <p:cNvSpPr>
            <a:spLocks noGrp="1"/>
          </p:cNvSpPr>
          <p:nvPr>
            <p:ph type="title"/>
          </p:nvPr>
        </p:nvSpPr>
        <p:spPr>
          <a:xfrm>
            <a:off x="457200" y="494010"/>
            <a:ext cx="8229600" cy="421556"/>
          </a:xfrm>
        </p:spPr>
        <p:txBody>
          <a:bodyPr/>
          <a:lstStyle/>
          <a:p>
            <a:r>
              <a:rPr lang="en-US" altLang="nl-NL" dirty="0">
                <a:solidFill>
                  <a:schemeClr val="accent2"/>
                </a:solidFill>
                <a:latin typeface="Arial" charset="0"/>
              </a:rPr>
              <a:t>DEB tele course 2017</a:t>
            </a:r>
            <a:br>
              <a:rPr lang="en-US" altLang="nl-NL" dirty="0">
                <a:solidFill>
                  <a:schemeClr val="accent2"/>
                </a:solidFill>
                <a:latin typeface="Arial" charset="0"/>
              </a:rPr>
            </a:b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2040" y="1977684"/>
            <a:ext cx="3848472" cy="1314450"/>
          </a:xfrm>
        </p:spPr>
        <p:txBody>
          <a:bodyPr>
            <a:normAutofit fontScale="92500" lnSpcReduction="20000"/>
          </a:bodyPr>
          <a:lstStyle/>
          <a:p>
            <a:r>
              <a:rPr lang="hr-HR" dirty="0" smtClean="0">
                <a:solidFill>
                  <a:schemeClr val="bg1"/>
                </a:solidFill>
              </a:rPr>
              <a:t>Exploring the effects of plastic ingestion on the energy budget</a:t>
            </a:r>
            <a:endParaRPr lang="hr-HR" dirty="0">
              <a:solidFill>
                <a:schemeClr val="bg1"/>
              </a:solidFill>
            </a:endParaRPr>
          </a:p>
        </p:txBody>
      </p:sp>
      <p:sp>
        <p:nvSpPr>
          <p:cNvPr id="5" name="Title 1"/>
          <p:cNvSpPr txBox="1">
            <a:spLocks/>
          </p:cNvSpPr>
          <p:nvPr/>
        </p:nvSpPr>
        <p:spPr>
          <a:xfrm>
            <a:off x="5868144" y="3921900"/>
            <a:ext cx="2664296" cy="48605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3000" b="0" i="1" u="none" strike="noStrike" kern="1200" cap="none" spc="0" normalizeH="0" baseline="0" noProof="0" dirty="0" smtClean="0">
                <a:ln>
                  <a:noFill/>
                </a:ln>
                <a:solidFill>
                  <a:schemeClr val="bg1"/>
                </a:solidFill>
                <a:effectLst/>
                <a:uLnTx/>
                <a:uFillTx/>
                <a:latin typeface="+mj-lt"/>
                <a:ea typeface="+mj-ea"/>
                <a:cs typeface="+mj-cs"/>
              </a:rPr>
              <a:t>Nina Marn</a:t>
            </a:r>
            <a:endParaRPr kumimoji="0" lang="hr-HR" sz="3000" b="0" i="1" u="none" strike="noStrike" kern="1200" cap="none" spc="0" normalizeH="0" baseline="0" noProof="0" dirty="0">
              <a:ln>
                <a:noFill/>
              </a:ln>
              <a:solidFill>
                <a:schemeClr val="bg1"/>
              </a:solidFill>
              <a:effectLst/>
              <a:uLnTx/>
              <a:uFillTx/>
              <a:latin typeface="+mj-lt"/>
              <a:ea typeface="+mj-ea"/>
              <a:cs typeface="+mj-cs"/>
            </a:endParaRPr>
          </a:p>
        </p:txBody>
      </p:sp>
      <p:sp>
        <p:nvSpPr>
          <p:cNvPr id="6" name="Title 1"/>
          <p:cNvSpPr txBox="1">
            <a:spLocks/>
          </p:cNvSpPr>
          <p:nvPr/>
        </p:nvSpPr>
        <p:spPr>
          <a:xfrm>
            <a:off x="5183560" y="4677984"/>
            <a:ext cx="3960440" cy="29242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b="0" u="none" strike="noStrike" kern="1200" cap="none" spc="0" normalizeH="0" noProof="0" dirty="0" smtClean="0">
                <a:ln>
                  <a:noFill/>
                </a:ln>
                <a:solidFill>
                  <a:schemeClr val="bg1"/>
                </a:solidFill>
                <a:effectLst/>
                <a:uLnTx/>
                <a:uFillTx/>
                <a:latin typeface="+mj-lt"/>
                <a:ea typeface="+mj-ea"/>
                <a:cs typeface="+mj-cs"/>
              </a:rPr>
              <a:t>Amsterdam, 30th May 2016</a:t>
            </a:r>
            <a:endParaRPr kumimoji="0" lang="hr-HR" b="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36512" y="3939902"/>
            <a:ext cx="1900366" cy="436811"/>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79512" y="4371950"/>
            <a:ext cx="1243905" cy="652835"/>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5685" t="11639" r="12824" b="10583"/>
          <a:stretch>
            <a:fillRect/>
          </a:stretch>
        </p:blipFill>
        <p:spPr bwMode="auto">
          <a:xfrm>
            <a:off x="1486396" y="1779662"/>
            <a:ext cx="3517652" cy="3435846"/>
          </a:xfrm>
          <a:prstGeom prst="rect">
            <a:avLst/>
          </a:prstGeom>
          <a:noFill/>
          <a:ln w="9525">
            <a:noFill/>
            <a:miter lim="800000"/>
            <a:headEnd/>
            <a:tailEnd/>
          </a:ln>
          <a:effectLst/>
        </p:spPr>
      </p:pic>
      <p:pic>
        <p:nvPicPr>
          <p:cNvPr id="7" name="Picture 2" descr="C:\Users\Bas\Documents\Nina\174 - 407 - DSC_6435.jpg"/>
          <p:cNvPicPr>
            <a:picLocks noChangeAspect="1" noChangeArrowheads="1"/>
          </p:cNvPicPr>
          <p:nvPr/>
        </p:nvPicPr>
        <p:blipFill rotWithShape="1">
          <a:blip r:embed="rId6">
            <a:extLst>
              <a:ext uri="{28A0092B-C50C-407E-A947-70E740481C1C}">
                <a14:useLocalDpi xmlns:a14="http://schemas.microsoft.com/office/drawing/2010/main" val="0"/>
              </a:ext>
            </a:extLst>
          </a:blip>
          <a:srcRect l="28399" t="10606" r="9387"/>
          <a:stretch/>
        </p:blipFill>
        <p:spPr bwMode="auto">
          <a:xfrm>
            <a:off x="5021826" y="123478"/>
            <a:ext cx="3942662" cy="37797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as\Documents\Nina\IMG_14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23478"/>
            <a:ext cx="4736524" cy="26642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504" y="2922498"/>
            <a:ext cx="1300356" cy="369332"/>
          </a:xfrm>
          <a:prstGeom prst="rect">
            <a:avLst/>
          </a:prstGeom>
          <a:solidFill>
            <a:schemeClr val="bg2"/>
          </a:solidFill>
        </p:spPr>
        <p:txBody>
          <a:bodyPr wrap="none" rtlCol="0">
            <a:spAutoFit/>
          </a:bodyPr>
          <a:lstStyle/>
          <a:p>
            <a:r>
              <a:rPr lang="nl-NL" dirty="0" smtClean="0"/>
              <a:t>2016/05/30</a:t>
            </a:r>
            <a:endParaRPr lang="nl-NL" dirty="0"/>
          </a:p>
        </p:txBody>
      </p:sp>
      <p:sp>
        <p:nvSpPr>
          <p:cNvPr id="13" name="TextBox 12"/>
          <p:cNvSpPr txBox="1"/>
          <p:nvPr/>
        </p:nvSpPr>
        <p:spPr>
          <a:xfrm>
            <a:off x="4999836" y="4002618"/>
            <a:ext cx="1300356" cy="369332"/>
          </a:xfrm>
          <a:prstGeom prst="rect">
            <a:avLst/>
          </a:prstGeom>
          <a:solidFill>
            <a:schemeClr val="bg2"/>
          </a:solidFill>
          <a:ln>
            <a:solidFill>
              <a:schemeClr val="accent1"/>
            </a:solidFill>
          </a:ln>
        </p:spPr>
        <p:txBody>
          <a:bodyPr wrap="none" rtlCol="0">
            <a:spAutoFit/>
          </a:bodyPr>
          <a:lstStyle/>
          <a:p>
            <a:r>
              <a:rPr lang="nl-NL" dirty="0" smtClean="0"/>
              <a:t>2016/09/17</a:t>
            </a:r>
            <a:endParaRPr lang="nl-NL" dirty="0"/>
          </a:p>
        </p:txBody>
      </p:sp>
      <p:sp>
        <p:nvSpPr>
          <p:cNvPr id="14" name="TextBox 13"/>
          <p:cNvSpPr txBox="1"/>
          <p:nvPr/>
        </p:nvSpPr>
        <p:spPr>
          <a:xfrm>
            <a:off x="105779" y="3291830"/>
            <a:ext cx="3441776" cy="646331"/>
          </a:xfrm>
          <a:prstGeom prst="rect">
            <a:avLst/>
          </a:prstGeom>
          <a:solidFill>
            <a:schemeClr val="bg2"/>
          </a:solidFill>
        </p:spPr>
        <p:txBody>
          <a:bodyPr wrap="none" rtlCol="0">
            <a:spAutoFit/>
          </a:bodyPr>
          <a:lstStyle/>
          <a:p>
            <a:r>
              <a:rPr lang="nl-NL" dirty="0" smtClean="0"/>
              <a:t>Presently: honeymoon in Thailand</a:t>
            </a:r>
          </a:p>
          <a:p>
            <a:r>
              <a:rPr lang="nl-NL" dirty="0" smtClean="0"/>
              <a:t>Then: family visit in New Zealand</a:t>
            </a:r>
            <a:endParaRPr lang="nl-NL" dirty="0"/>
          </a:p>
        </p:txBody>
      </p:sp>
    </p:spTree>
    <p:extLst>
      <p:ext uri="{BB962C8B-B14F-4D97-AF65-F5344CB8AC3E}">
        <p14:creationId xmlns:p14="http://schemas.microsoft.com/office/powerpoint/2010/main" val="3996202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3568" y="771550"/>
            <a:ext cx="7416824" cy="4000500"/>
          </a:xfrm>
        </p:spPr>
        <p:txBody>
          <a:bodyPr>
            <a:normAutofit/>
          </a:bodyPr>
          <a:lstStyle/>
          <a:p>
            <a:r>
              <a:rPr lang="hr-HR" sz="2800" dirty="0" smtClean="0"/>
              <a:t>100 mi</a:t>
            </a:r>
            <a:r>
              <a:rPr lang="nl-NL" sz="2800" dirty="0" smtClean="0"/>
              <a:t>l</a:t>
            </a:r>
            <a:r>
              <a:rPr lang="hr-HR" sz="2800" dirty="0" smtClean="0"/>
              <a:t>lions tons of plastics in the ocean </a:t>
            </a:r>
          </a:p>
          <a:p>
            <a:r>
              <a:rPr lang="hr-HR" sz="2800" dirty="0" smtClean="0"/>
              <a:t>around 80% marine debris is plastic</a:t>
            </a:r>
          </a:p>
          <a:p>
            <a:endParaRPr lang="hr-HR" sz="2800" dirty="0" smtClean="0"/>
          </a:p>
          <a:p>
            <a:endParaRPr lang="hr-HR" dirty="0"/>
          </a:p>
        </p:txBody>
      </p:sp>
      <p:sp>
        <p:nvSpPr>
          <p:cNvPr id="10" name="Title 1"/>
          <p:cNvSpPr>
            <a:spLocks noGrp="1"/>
          </p:cNvSpPr>
          <p:nvPr>
            <p:ph type="title"/>
          </p:nvPr>
        </p:nvSpPr>
        <p:spPr>
          <a:xfrm>
            <a:off x="323528" y="141480"/>
            <a:ext cx="8373616" cy="432048"/>
          </a:xfrm>
        </p:spPr>
        <p:txBody>
          <a:bodyPr>
            <a:noAutofit/>
          </a:bodyPr>
          <a:lstStyle/>
          <a:p>
            <a:pPr algn="l"/>
            <a:r>
              <a:rPr lang="hr-HR" sz="3600" dirty="0" smtClean="0"/>
              <a:t>Wh</a:t>
            </a:r>
            <a:r>
              <a:rPr lang="nl-NL" sz="3600" dirty="0" smtClean="0"/>
              <a:t>y effects of plastic</a:t>
            </a:r>
            <a:r>
              <a:rPr lang="nl-NL" sz="3600" dirty="0"/>
              <a:t>?</a:t>
            </a:r>
            <a:endParaRPr lang="hr-HR" sz="3600" dirty="0"/>
          </a:p>
        </p:txBody>
      </p:sp>
      <p:grpSp>
        <p:nvGrpSpPr>
          <p:cNvPr id="2" name="Group 19"/>
          <p:cNvGrpSpPr/>
          <p:nvPr/>
        </p:nvGrpSpPr>
        <p:grpSpPr>
          <a:xfrm>
            <a:off x="658024" y="1923678"/>
            <a:ext cx="6722288" cy="2880320"/>
            <a:chOff x="658024" y="1923678"/>
            <a:chExt cx="6722288" cy="2880320"/>
          </a:xfrm>
        </p:grpSpPr>
        <p:pic>
          <p:nvPicPr>
            <p:cNvPr id="15" name="Picture 2" descr="http://www.presentationzen.com/.a/6a00d83451b64669e20112790304e928a4-450wi"/>
            <p:cNvPicPr>
              <a:picLocks noChangeAspect="1" noChangeArrowheads="1"/>
            </p:cNvPicPr>
            <p:nvPr/>
          </p:nvPicPr>
          <p:blipFill>
            <a:blip r:embed="rId3" cstate="print"/>
            <a:srcRect r="20894"/>
            <a:stretch>
              <a:fillRect/>
            </a:stretch>
          </p:blipFill>
          <p:spPr bwMode="auto">
            <a:xfrm>
              <a:off x="2555776" y="1923678"/>
              <a:ext cx="1944216" cy="1399034"/>
            </a:xfrm>
            <a:prstGeom prst="rect">
              <a:avLst/>
            </a:prstGeom>
            <a:noFill/>
          </p:spPr>
        </p:pic>
        <p:pic>
          <p:nvPicPr>
            <p:cNvPr id="11" name="Picture 2" descr="http://www.sea.edu/plastics2012/uploads/gallery_new/oct23_ans3.jpg"/>
            <p:cNvPicPr>
              <a:picLocks noChangeAspect="1" noChangeArrowheads="1"/>
            </p:cNvPicPr>
            <p:nvPr/>
          </p:nvPicPr>
          <p:blipFill>
            <a:blip r:embed="rId4" cstate="print"/>
            <a:srcRect/>
            <a:stretch>
              <a:fillRect/>
            </a:stretch>
          </p:blipFill>
          <p:spPr bwMode="auto">
            <a:xfrm rot="5400000">
              <a:off x="152878" y="2473108"/>
              <a:ext cx="2764028" cy="1753736"/>
            </a:xfrm>
            <a:prstGeom prst="rect">
              <a:avLst/>
            </a:prstGeom>
            <a:noFill/>
          </p:spPr>
        </p:pic>
        <p:pic>
          <p:nvPicPr>
            <p:cNvPr id="12" name="Picture 4" descr="http://5gyres.org/wp-content/themes/5gyres_theme/images/photos/problem/300_plastic_fish.jpg"/>
            <p:cNvPicPr>
              <a:picLocks noChangeAspect="1" noChangeArrowheads="1"/>
            </p:cNvPicPr>
            <p:nvPr/>
          </p:nvPicPr>
          <p:blipFill>
            <a:blip r:embed="rId5" cstate="print"/>
            <a:srcRect r="24401"/>
            <a:stretch>
              <a:fillRect/>
            </a:stretch>
          </p:blipFill>
          <p:spPr bwMode="auto">
            <a:xfrm>
              <a:off x="4177415" y="3435846"/>
              <a:ext cx="1784728" cy="1368152"/>
            </a:xfrm>
            <a:prstGeom prst="rect">
              <a:avLst/>
            </a:prstGeom>
            <a:noFill/>
          </p:spPr>
        </p:pic>
        <p:pic>
          <p:nvPicPr>
            <p:cNvPr id="17" name="Picture 6" descr="http://www.plasticsnews.com/apps/pbcsi.dll/storyimage/PN/20130826/NEWS/130829950/AR/0/turtles-sea-waste-plastic-jpg.jpg&amp;ExactW=298"/>
            <p:cNvPicPr>
              <a:picLocks noChangeAspect="1" noChangeArrowheads="1"/>
            </p:cNvPicPr>
            <p:nvPr/>
          </p:nvPicPr>
          <p:blipFill>
            <a:blip r:embed="rId6" cstate="print"/>
            <a:srcRect/>
            <a:stretch>
              <a:fillRect/>
            </a:stretch>
          </p:blipFill>
          <p:spPr bwMode="auto">
            <a:xfrm>
              <a:off x="2555776" y="3363838"/>
              <a:ext cx="1517019" cy="1423525"/>
            </a:xfrm>
            <a:prstGeom prst="rect">
              <a:avLst/>
            </a:prstGeom>
            <a:noFill/>
          </p:spPr>
        </p:pic>
        <p:sp>
          <p:nvSpPr>
            <p:cNvPr id="19" name="Content Placeholder 4"/>
            <p:cNvSpPr txBox="1">
              <a:spLocks/>
            </p:cNvSpPr>
            <p:nvPr/>
          </p:nvSpPr>
          <p:spPr>
            <a:xfrm rot="20702347">
              <a:off x="911553" y="3061077"/>
              <a:ext cx="2611835" cy="733760"/>
            </a:xfrm>
            <a:prstGeom prst="rect">
              <a:avLst/>
            </a:prstGeom>
            <a:solidFill>
              <a:schemeClr val="bg1"/>
            </a:solidFill>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almost 300 marine species affected</a:t>
              </a:r>
            </a:p>
          </p:txBody>
        </p:sp>
        <p:pic>
          <p:nvPicPr>
            <p:cNvPr id="13" name="Picture 2"/>
            <p:cNvPicPr>
              <a:picLocks noChangeAspect="1" noChangeArrowheads="1"/>
            </p:cNvPicPr>
            <p:nvPr/>
          </p:nvPicPr>
          <p:blipFill>
            <a:blip r:embed="rId7" cstate="print"/>
            <a:srcRect l="7860" t="13000" r="41716" b="44383"/>
            <a:stretch>
              <a:fillRect/>
            </a:stretch>
          </p:blipFill>
          <p:spPr bwMode="auto">
            <a:xfrm>
              <a:off x="4716016" y="1983684"/>
              <a:ext cx="2520280" cy="1380153"/>
            </a:xfrm>
            <a:prstGeom prst="rect">
              <a:avLst/>
            </a:prstGeom>
            <a:noFill/>
            <a:ln w="9525">
              <a:noFill/>
              <a:miter lim="800000"/>
              <a:headEnd/>
              <a:tailEnd/>
            </a:ln>
          </p:spPr>
        </p:pic>
        <p:pic>
          <p:nvPicPr>
            <p:cNvPr id="14" name="Picture 3"/>
            <p:cNvPicPr>
              <a:picLocks noChangeAspect="1" noChangeArrowheads="1"/>
            </p:cNvPicPr>
            <p:nvPr/>
          </p:nvPicPr>
          <p:blipFill>
            <a:blip r:embed="rId8" cstate="print"/>
            <a:srcRect t="22908" r="45817" b="19896"/>
            <a:stretch>
              <a:fillRect/>
            </a:stretch>
          </p:blipFill>
          <p:spPr bwMode="auto">
            <a:xfrm>
              <a:off x="6012160" y="3487316"/>
              <a:ext cx="1368152" cy="1298429"/>
            </a:xfrm>
            <a:prstGeom prst="rect">
              <a:avLst/>
            </a:prstGeom>
            <a:noFill/>
            <a:ln w="9525">
              <a:noFill/>
              <a:miter lim="800000"/>
              <a:headEnd/>
              <a:tailEnd/>
            </a:ln>
          </p:spPr>
        </p:pic>
      </p:grpSp>
      <p:sp>
        <p:nvSpPr>
          <p:cNvPr id="18" name="Rectangle 17"/>
          <p:cNvSpPr/>
          <p:nvPr/>
        </p:nvSpPr>
        <p:spPr>
          <a:xfrm>
            <a:off x="7236296" y="483518"/>
            <a:ext cx="1800200" cy="31547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r-HR" sz="199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p:nvPr/>
        </p:nvGrpSpPr>
        <p:grpSpPr>
          <a:xfrm>
            <a:off x="6300192" y="1131590"/>
            <a:ext cx="2448272" cy="1476164"/>
            <a:chOff x="3707904" y="1707654"/>
            <a:chExt cx="5089840" cy="3132348"/>
          </a:xfrm>
        </p:grpSpPr>
        <p:pic>
          <p:nvPicPr>
            <p:cNvPr id="4" name="Picture 1"/>
            <p:cNvPicPr>
              <a:picLocks noChangeAspect="1" noChangeArrowheads="1"/>
            </p:cNvPicPr>
            <p:nvPr/>
          </p:nvPicPr>
          <p:blipFill>
            <a:blip r:embed="rId3" cstate="print"/>
            <a:srcRect/>
            <a:stretch>
              <a:fillRect/>
            </a:stretch>
          </p:blipFill>
          <p:spPr bwMode="auto">
            <a:xfrm rot="19077313">
              <a:off x="7226391" y="2167365"/>
              <a:ext cx="1571353" cy="753296"/>
            </a:xfrm>
            <a:prstGeom prst="rect">
              <a:avLst/>
            </a:prstGeom>
            <a:noFill/>
            <a:ln w="9525">
              <a:noFill/>
              <a:miter lim="800000"/>
              <a:headEnd/>
              <a:tailEnd/>
            </a:ln>
            <a:effectLst/>
          </p:spPr>
        </p:pic>
        <p:pic>
          <p:nvPicPr>
            <p:cNvPr id="25602" name="Picture 2"/>
            <p:cNvPicPr>
              <a:picLocks noChangeAspect="1" noChangeArrowheads="1"/>
            </p:cNvPicPr>
            <p:nvPr/>
          </p:nvPicPr>
          <p:blipFill>
            <a:blip r:embed="rId4" cstate="print"/>
            <a:srcRect/>
            <a:stretch>
              <a:fillRect/>
            </a:stretch>
          </p:blipFill>
          <p:spPr bwMode="auto">
            <a:xfrm>
              <a:off x="4499993" y="1707654"/>
              <a:ext cx="1800225" cy="900113"/>
            </a:xfrm>
            <a:prstGeom prst="rect">
              <a:avLst/>
            </a:prstGeom>
            <a:noFill/>
            <a:ln w="9525">
              <a:noFill/>
              <a:miter lim="800000"/>
              <a:headEnd/>
              <a:tailEnd/>
            </a:ln>
            <a:effectLst/>
          </p:spPr>
        </p:pic>
        <p:pic>
          <p:nvPicPr>
            <p:cNvPr id="25603" name="Picture 3"/>
            <p:cNvPicPr>
              <a:picLocks noChangeAspect="1" noChangeArrowheads="1"/>
            </p:cNvPicPr>
            <p:nvPr/>
          </p:nvPicPr>
          <p:blipFill>
            <a:blip r:embed="rId5" cstate="print"/>
            <a:srcRect l="10679" t="17133" r="5857" b="14335"/>
            <a:stretch>
              <a:fillRect/>
            </a:stretch>
          </p:blipFill>
          <p:spPr bwMode="auto">
            <a:xfrm flipH="1">
              <a:off x="3707904" y="2895786"/>
              <a:ext cx="4104456" cy="1944216"/>
            </a:xfrm>
            <a:prstGeom prst="rect">
              <a:avLst/>
            </a:prstGeom>
            <a:noFill/>
            <a:ln w="9525">
              <a:noFill/>
              <a:miter lim="800000"/>
              <a:headEnd/>
              <a:tailEnd/>
            </a:ln>
            <a:effectLst/>
          </p:spPr>
        </p:pic>
        <p:cxnSp>
          <p:nvCxnSpPr>
            <p:cNvPr id="13" name="Curved Connector 12"/>
            <p:cNvCxnSpPr>
              <a:stCxn id="25602" idx="0"/>
              <a:endCxn id="4" idx="0"/>
            </p:cNvCxnSpPr>
            <p:nvPr/>
          </p:nvCxnSpPr>
          <p:spPr>
            <a:xfrm rot="16200000" flipH="1">
              <a:off x="6259597" y="848162"/>
              <a:ext cx="556651" cy="2275635"/>
            </a:xfrm>
            <a:prstGeom prst="curvedConnector3">
              <a:avLst>
                <a:gd name="adj1" fmla="val -30800"/>
              </a:avLst>
            </a:prstGeom>
            <a:ln w="47625">
              <a:solidFill>
                <a:schemeClr val="tx2">
                  <a:lumMod val="75000"/>
                </a:schemeClr>
              </a:solidFill>
              <a:headEnd type="none" w="med" len="med"/>
              <a:tailEnd type="triangle" w="med" len="med"/>
            </a:ln>
            <a:scene3d>
              <a:camera prst="orthographicFront"/>
              <a:lightRig rig="threePt" dir="t">
                <a:rot lat="0" lon="0" rev="1800000"/>
              </a:lightRig>
            </a:scene3d>
            <a:sp3d extrusionH="76200">
              <a:bevelT w="38100" h="101600"/>
              <a:extrusionClr>
                <a:schemeClr val="bg1"/>
              </a:extrusionClr>
            </a:sp3d>
          </p:spPr>
          <p:style>
            <a:lnRef idx="1">
              <a:schemeClr val="dk1"/>
            </a:lnRef>
            <a:fillRef idx="0">
              <a:schemeClr val="dk1"/>
            </a:fillRef>
            <a:effectRef idx="0">
              <a:schemeClr val="dk1"/>
            </a:effectRef>
            <a:fontRef idx="minor">
              <a:schemeClr val="tx1"/>
            </a:fontRef>
          </p:style>
        </p:cxnSp>
        <p:cxnSp>
          <p:nvCxnSpPr>
            <p:cNvPr id="17" name="Curved Connector 16"/>
            <p:cNvCxnSpPr>
              <a:stCxn id="4" idx="2"/>
              <a:endCxn id="25603" idx="1"/>
            </p:cNvCxnSpPr>
            <p:nvPr/>
          </p:nvCxnSpPr>
          <p:spPr>
            <a:xfrm rot="5400000">
              <a:off x="7558291" y="3077789"/>
              <a:ext cx="1044175" cy="536034"/>
            </a:xfrm>
            <a:prstGeom prst="curvedConnector2">
              <a:avLst/>
            </a:prstGeom>
            <a:ln w="47625">
              <a:solidFill>
                <a:schemeClr val="tx2">
                  <a:lumMod val="75000"/>
                </a:schemeClr>
              </a:solidFill>
              <a:headEnd type="none" w="med" len="med"/>
              <a:tailEnd type="triangle" w="med" len="med"/>
            </a:ln>
            <a:scene3d>
              <a:camera prst="orthographicFront"/>
              <a:lightRig rig="threePt" dir="t">
                <a:rot lat="0" lon="0" rev="1800000"/>
              </a:lightRig>
            </a:scene3d>
            <a:sp3d extrusionH="76200">
              <a:bevelT w="38100" h="101600"/>
              <a:extrusionClr>
                <a:schemeClr val="bg1"/>
              </a:extrusionClr>
            </a:sp3d>
          </p:spPr>
          <p:style>
            <a:lnRef idx="1">
              <a:schemeClr val="dk1"/>
            </a:lnRef>
            <a:fillRef idx="0">
              <a:schemeClr val="dk1"/>
            </a:fillRef>
            <a:effectRef idx="0">
              <a:schemeClr val="dk1"/>
            </a:effectRef>
            <a:fontRef idx="minor">
              <a:schemeClr val="tx1"/>
            </a:fontRef>
          </p:style>
        </p:cxnSp>
        <p:cxnSp>
          <p:nvCxnSpPr>
            <p:cNvPr id="36" name="Curved Connector 16"/>
            <p:cNvCxnSpPr>
              <a:stCxn id="25603" idx="3"/>
              <a:endCxn id="25602" idx="1"/>
            </p:cNvCxnSpPr>
            <p:nvPr/>
          </p:nvCxnSpPr>
          <p:spPr>
            <a:xfrm rot="10800000" flipH="1">
              <a:off x="3707904" y="2157711"/>
              <a:ext cx="792088" cy="1710184"/>
            </a:xfrm>
            <a:prstGeom prst="curvedConnector3">
              <a:avLst>
                <a:gd name="adj1" fmla="val -28860"/>
              </a:avLst>
            </a:prstGeom>
            <a:ln w="47625">
              <a:solidFill>
                <a:schemeClr val="tx2">
                  <a:lumMod val="75000"/>
                </a:schemeClr>
              </a:solidFill>
              <a:headEnd type="none" w="med" len="med"/>
              <a:tailEnd type="triangle" w="med" len="med"/>
            </a:ln>
            <a:scene3d>
              <a:camera prst="orthographicFront"/>
              <a:lightRig rig="threePt" dir="t">
                <a:rot lat="0" lon="0" rev="1800000"/>
              </a:lightRig>
            </a:scene3d>
            <a:sp3d extrusionH="76200">
              <a:bevelT w="38100" h="101600"/>
              <a:extrusionClr>
                <a:schemeClr val="bg1"/>
              </a:extrusionClr>
            </a:sp3d>
          </p:spPr>
          <p:style>
            <a:lnRef idx="1">
              <a:schemeClr val="dk1"/>
            </a:lnRef>
            <a:fillRef idx="0">
              <a:schemeClr val="dk1"/>
            </a:fillRef>
            <a:effectRef idx="0">
              <a:schemeClr val="dk1"/>
            </a:effectRef>
            <a:fontRef idx="minor">
              <a:schemeClr val="tx1"/>
            </a:fontRef>
          </p:style>
        </p:cxnSp>
      </p:grpSp>
      <p:sp>
        <p:nvSpPr>
          <p:cNvPr id="12" name="Title 1"/>
          <p:cNvSpPr txBox="1">
            <a:spLocks/>
          </p:cNvSpPr>
          <p:nvPr/>
        </p:nvSpPr>
        <p:spPr>
          <a:xfrm>
            <a:off x="518864" y="87474"/>
            <a:ext cx="8373616" cy="432048"/>
          </a:xfrm>
          <a:prstGeom prst="rect">
            <a:avLst/>
          </a:prstGeom>
        </p:spPr>
        <p:txBody>
          <a:bodyPr vert="horz" lIns="91440" tIns="45720" rIns="91440" bIns="45720" rtlCol="0" anchor="ctr">
            <a:noAutofit/>
          </a:bodyPr>
          <a:lstStyle/>
          <a:p>
            <a:pPr lvl="0">
              <a:spcBef>
                <a:spcPct val="0"/>
              </a:spcBef>
            </a:pPr>
            <a:r>
              <a:rPr lang="nl-NL" sz="3200" dirty="0" smtClean="0"/>
              <a:t>Why </a:t>
            </a:r>
            <a:r>
              <a:rPr lang="nl-NL" sz="3200" dirty="0"/>
              <a:t>l</a:t>
            </a:r>
            <a:r>
              <a:rPr lang="hr-HR" sz="3200" dirty="0" smtClean="0"/>
              <a:t>oggerhead </a:t>
            </a:r>
            <a:r>
              <a:rPr lang="hr-HR" sz="3200" dirty="0" smtClean="0"/>
              <a:t>sea </a:t>
            </a:r>
            <a:r>
              <a:rPr lang="hr-HR" sz="3200" dirty="0" smtClean="0"/>
              <a:t>turtles</a:t>
            </a:r>
            <a:r>
              <a:rPr lang="nl-NL" sz="3200" dirty="0" smtClean="0"/>
              <a:t>?</a:t>
            </a:r>
            <a:endParaRPr kumimoji="0" lang="hr-HR"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Content Placeholder 5"/>
          <p:cNvSpPr txBox="1">
            <a:spLocks/>
          </p:cNvSpPr>
          <p:nvPr/>
        </p:nvSpPr>
        <p:spPr>
          <a:xfrm>
            <a:off x="539552" y="843558"/>
            <a:ext cx="5951142" cy="2016224"/>
          </a:xfrm>
          <a:prstGeom prst="rect">
            <a:avLst/>
          </a:prstGeom>
        </p:spPr>
        <p:txBody>
          <a:bodyPr vert="horz" lIns="91440" tIns="45720" rIns="91440" bIns="45720" rtlCol="0">
            <a:normAutofit fontScale="92500" lnSpcReduction="10000"/>
          </a:bodyPr>
          <a:lstStyle/>
          <a:p>
            <a:pPr marL="342900" lvl="0" indent="-342900">
              <a:spcBef>
                <a:spcPct val="20000"/>
              </a:spcBef>
              <a:buFont typeface="Arial" pitchFamily="34" charset="0"/>
              <a:buChar char="•"/>
              <a:defRPr/>
            </a:pPr>
            <a:r>
              <a:rPr lang="hr-HR" sz="3000" dirty="0" smtClean="0"/>
              <a:t>long </a:t>
            </a:r>
            <a:r>
              <a:rPr lang="hr-HR" sz="3000" dirty="0" smtClean="0"/>
              <a:t>lived</a:t>
            </a:r>
            <a:r>
              <a:rPr lang="nl-NL" sz="3000" dirty="0" smtClean="0"/>
              <a:t> </a:t>
            </a:r>
            <a:r>
              <a:rPr lang="nl-NL" sz="2100" dirty="0" smtClean="0"/>
              <a:t>accumulation of effects</a:t>
            </a:r>
            <a:endParaRPr lang="nl-NL" sz="2100" dirty="0"/>
          </a:p>
          <a:p>
            <a:pPr marL="342900" lvl="0" indent="-342900">
              <a:spcBef>
                <a:spcPct val="20000"/>
              </a:spcBef>
              <a:buFont typeface="Arial" pitchFamily="34" charset="0"/>
              <a:buChar char="•"/>
              <a:defRPr/>
            </a:pPr>
            <a:r>
              <a:rPr lang="hr-HR" sz="3000" dirty="0" smtClean="0"/>
              <a:t>migratory</a:t>
            </a:r>
            <a:r>
              <a:rPr lang="nl-NL" sz="3000" dirty="0" smtClean="0"/>
              <a:t> </a:t>
            </a:r>
            <a:r>
              <a:rPr lang="nl-NL" sz="2100" dirty="0" smtClean="0"/>
              <a:t>extreme exposure to plastic</a:t>
            </a:r>
            <a:endParaRPr lang="hr-HR" sz="2100" dirty="0" smtClean="0"/>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0" lang="hr-HR" sz="3000" b="0" i="0" u="none" strike="noStrike" kern="1200" cap="none" spc="0" normalizeH="0" baseline="0" noProof="0" dirty="0" smtClean="0">
                <a:ln>
                  <a:noFill/>
                </a:ln>
                <a:solidFill>
                  <a:schemeClr val="tx1"/>
                </a:solidFill>
                <a:effectLst/>
                <a:uLnTx/>
                <a:uFillTx/>
                <a:latin typeface="+mn-lt"/>
                <a:ea typeface="+mn-ea"/>
                <a:cs typeface="+mn-cs"/>
              </a:rPr>
              <a:t>vulnerable </a:t>
            </a:r>
            <a:r>
              <a:rPr kumimoji="0" lang="hr-HR" sz="2100" b="0" i="0" u="none" strike="noStrike" kern="1200" cap="none" spc="0" normalizeH="0" baseline="0" noProof="0" dirty="0" smtClean="0">
                <a:ln>
                  <a:noFill/>
                </a:ln>
                <a:solidFill>
                  <a:schemeClr val="tx1"/>
                </a:solidFill>
                <a:effectLst/>
                <a:uLnTx/>
                <a:uFillTx/>
                <a:latin typeface="+mn-lt"/>
                <a:ea typeface="+mn-ea"/>
                <a:cs typeface="+mn-cs"/>
              </a:rPr>
              <a:t>environ</a:t>
            </a:r>
            <a:r>
              <a:rPr kumimoji="0" lang="nl-NL" sz="2100" b="0" i="0" u="none" strike="noStrike" kern="1200" cap="none" spc="0" normalizeH="0" baseline="0" noProof="0" dirty="0" smtClean="0">
                <a:ln>
                  <a:noFill/>
                </a:ln>
                <a:solidFill>
                  <a:schemeClr val="tx1"/>
                </a:solidFill>
                <a:effectLst/>
                <a:uLnTx/>
                <a:uFillTx/>
                <a:latin typeface="+mn-lt"/>
                <a:ea typeface="+mn-ea"/>
                <a:cs typeface="+mn-cs"/>
              </a:rPr>
              <a:t>.</a:t>
            </a:r>
            <a:r>
              <a:rPr kumimoji="0" lang="nl-NL" sz="2100" b="0" i="0" u="none" strike="noStrike" kern="1200" cap="none" spc="0" normalizeH="0" noProof="0" dirty="0" smtClean="0">
                <a:ln>
                  <a:noFill/>
                </a:ln>
                <a:solidFill>
                  <a:schemeClr val="tx1"/>
                </a:solidFill>
                <a:effectLst/>
                <a:uLnTx/>
                <a:uFillTx/>
                <a:latin typeface="+mn-lt"/>
                <a:ea typeface="+mn-ea"/>
                <a:cs typeface="+mn-cs"/>
              </a:rPr>
              <a:t> &amp;</a:t>
            </a:r>
            <a:r>
              <a:rPr kumimoji="0" lang="hr-HR" sz="21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2100" b="0" i="0" u="none" strike="noStrike" kern="1200" cap="none" spc="0" normalizeH="0" baseline="0" noProof="0" dirty="0" smtClean="0">
                <a:ln>
                  <a:noFill/>
                </a:ln>
                <a:solidFill>
                  <a:schemeClr val="tx1"/>
                </a:solidFill>
                <a:effectLst/>
                <a:uLnTx/>
                <a:uFillTx/>
                <a:latin typeface="+mn-lt"/>
                <a:ea typeface="+mn-ea"/>
                <a:cs typeface="+mn-cs"/>
              </a:rPr>
              <a:t> </a:t>
            </a:r>
            <a:r>
              <a:rPr kumimoji="0" lang="hr-HR" sz="2100" b="0" i="0" u="none" strike="noStrike" kern="1200" cap="none" spc="0" normalizeH="0" baseline="0" noProof="0" dirty="0" smtClean="0">
                <a:ln>
                  <a:noFill/>
                </a:ln>
                <a:solidFill>
                  <a:schemeClr val="tx1"/>
                </a:solidFill>
                <a:effectLst/>
                <a:uLnTx/>
                <a:uFillTx/>
                <a:latin typeface="+mn-lt"/>
                <a:ea typeface="+mn-ea"/>
                <a:cs typeface="+mn-cs"/>
              </a:rPr>
              <a:t>anthropogenic </a:t>
            </a:r>
            <a:r>
              <a:rPr kumimoji="0" lang="hr-HR" sz="2100" b="0" i="0" u="none" strike="noStrike" kern="1200" cap="none" spc="0" normalizeH="0" baseline="0" noProof="0" dirty="0" smtClean="0">
                <a:ln>
                  <a:noFill/>
                </a:ln>
                <a:solidFill>
                  <a:schemeClr val="tx1"/>
                </a:solidFill>
                <a:effectLst/>
                <a:uLnTx/>
                <a:uFillTx/>
                <a:latin typeface="+mn-lt"/>
                <a:ea typeface="+mn-ea"/>
                <a:cs typeface="+mn-cs"/>
              </a:rPr>
              <a:t>pressures</a:t>
            </a:r>
          </a:p>
          <a:p>
            <a:pPr marL="342900" indent="-342900">
              <a:spcBef>
                <a:spcPct val="20000"/>
              </a:spcBef>
              <a:buFont typeface="Arial" pitchFamily="34" charset="0"/>
              <a:buChar char="•"/>
              <a:defRPr/>
            </a:pPr>
            <a:r>
              <a:rPr lang="hr-HR" sz="3000" dirty="0" smtClean="0"/>
              <a:t>endangered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descr="E:\Dropbox\postdipl\ekologija mora-Solic\slike\log_distribucija.png"/>
          <p:cNvPicPr>
            <a:picLocks noGrp="1" noChangeAspect="1" noChangeArrowheads="1"/>
          </p:cNvPicPr>
          <p:nvPr>
            <p:ph idx="1"/>
          </p:nvPr>
        </p:nvPicPr>
        <p:blipFill>
          <a:blip r:embed="rId6" cstate="print"/>
          <a:srcRect/>
          <a:stretch>
            <a:fillRect/>
          </a:stretch>
        </p:blipFill>
        <p:spPr bwMode="auto">
          <a:xfrm>
            <a:off x="5148064" y="2787774"/>
            <a:ext cx="3686810" cy="1944216"/>
          </a:xfrm>
          <a:prstGeom prst="rect">
            <a:avLst/>
          </a:prstGeom>
          <a:noFill/>
        </p:spPr>
      </p:pic>
      <p:sp>
        <p:nvSpPr>
          <p:cNvPr id="3" name="Rectangle 2"/>
          <p:cNvSpPr/>
          <p:nvPr/>
        </p:nvSpPr>
        <p:spPr>
          <a:xfrm>
            <a:off x="576064" y="2806704"/>
            <a:ext cx="4572000" cy="1471172"/>
          </a:xfrm>
          <a:prstGeom prst="rect">
            <a:avLst/>
          </a:prstGeom>
        </p:spPr>
        <p:txBody>
          <a:bodyPr>
            <a:spAutoFit/>
          </a:bodyPr>
          <a:lstStyle/>
          <a:p>
            <a:pPr marL="342900" lvl="0" indent="-342900">
              <a:spcBef>
                <a:spcPct val="20000"/>
              </a:spcBef>
              <a:buFont typeface="Arial" pitchFamily="34" charset="0"/>
              <a:buChar char="•"/>
              <a:defRPr/>
            </a:pPr>
            <a:r>
              <a:rPr lang="nl-NL" sz="2800" dirty="0"/>
              <a:t>d</a:t>
            </a:r>
            <a:r>
              <a:rPr lang="nl-NL" sz="2800" dirty="0" smtClean="0"/>
              <a:t>ifferent (sub)</a:t>
            </a:r>
            <a:r>
              <a:rPr lang="hr-HR" sz="2800" dirty="0" smtClean="0"/>
              <a:t>populations</a:t>
            </a:r>
            <a:endParaRPr lang="hr-HR" sz="2800" dirty="0"/>
          </a:p>
          <a:p>
            <a:pPr marL="342900" lvl="0" indent="-342900">
              <a:spcBef>
                <a:spcPct val="20000"/>
              </a:spcBef>
              <a:buFont typeface="Arial" pitchFamily="34" charset="0"/>
              <a:buChar char="•"/>
              <a:defRPr/>
            </a:pPr>
            <a:r>
              <a:rPr lang="hr-HR" sz="2800" dirty="0" smtClean="0"/>
              <a:t>disjointed </a:t>
            </a:r>
            <a:r>
              <a:rPr lang="hr-HR" sz="2800" dirty="0"/>
              <a:t>conflicting data </a:t>
            </a:r>
            <a:br>
              <a:rPr lang="hr-HR" sz="2800" dirty="0"/>
            </a:br>
            <a:r>
              <a:rPr lang="nl-NL" sz="2800" dirty="0" smtClean="0"/>
              <a:t>  </a:t>
            </a:r>
            <a:r>
              <a:rPr lang="hr-HR" dirty="0" smtClean="0"/>
              <a:t>age</a:t>
            </a:r>
            <a:r>
              <a:rPr lang="hr-HR" dirty="0"/>
              <a:t>, growth, maturation, </a:t>
            </a:r>
            <a:r>
              <a:rPr lang="hr-HR" dirty="0" smtClean="0"/>
              <a:t>size</a:t>
            </a:r>
            <a:endParaRPr lang="hr-H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3528" y="141480"/>
            <a:ext cx="8373616" cy="432048"/>
          </a:xfrm>
        </p:spPr>
        <p:txBody>
          <a:bodyPr>
            <a:noAutofit/>
          </a:bodyPr>
          <a:lstStyle/>
          <a:p>
            <a:pPr algn="l"/>
            <a:r>
              <a:rPr lang="nl-NL" sz="3600" dirty="0" smtClean="0"/>
              <a:t>Ecotox PhD’s at Theoretical </a:t>
            </a:r>
            <a:r>
              <a:rPr lang="nl-NL" sz="3600" dirty="0"/>
              <a:t>B</a:t>
            </a:r>
            <a:r>
              <a:rPr lang="nl-NL" sz="3600" dirty="0" smtClean="0"/>
              <a:t>iology VU</a:t>
            </a:r>
            <a:r>
              <a:rPr lang="hr-HR" sz="3600" dirty="0" smtClean="0"/>
              <a:t>:</a:t>
            </a:r>
            <a:endParaRPr lang="hr-HR" sz="3600" dirty="0"/>
          </a:p>
        </p:txBody>
      </p:sp>
      <p:sp>
        <p:nvSpPr>
          <p:cNvPr id="2" name="Content Placeholder 1"/>
          <p:cNvSpPr>
            <a:spLocks noGrp="1"/>
          </p:cNvSpPr>
          <p:nvPr>
            <p:ph idx="1"/>
          </p:nvPr>
        </p:nvSpPr>
        <p:spPr>
          <a:xfrm>
            <a:off x="457200" y="771550"/>
            <a:ext cx="8229600" cy="3394472"/>
          </a:xfrm>
        </p:spPr>
        <p:txBody>
          <a:bodyPr>
            <a:noAutofit/>
          </a:bodyPr>
          <a:lstStyle/>
          <a:p>
            <a:r>
              <a:rPr lang="nl-NL" sz="1600" dirty="0" smtClean="0"/>
              <a:t>2016/05/30 Nina Marn: Effects of plastic on seaturtles</a:t>
            </a:r>
          </a:p>
          <a:p>
            <a:r>
              <a:rPr lang="nl-NL" sz="1600" dirty="0" smtClean="0"/>
              <a:t>2014/02/10 Natnael Hamda: Toxicant and food stress in springtails</a:t>
            </a:r>
          </a:p>
          <a:p>
            <a:r>
              <a:rPr lang="nl-NL" sz="1600" dirty="0" smtClean="0"/>
              <a:t>2013/06/13 Elke Zimmer: Toxicant and food stress in pond snails</a:t>
            </a:r>
          </a:p>
          <a:p>
            <a:r>
              <a:rPr lang="nl-NL" sz="1600" dirty="0" smtClean="0"/>
              <a:t>2013/06/13 Bill Martin: Consequences of effects on individuals for populations</a:t>
            </a:r>
          </a:p>
          <a:p>
            <a:r>
              <a:rPr lang="nl-NL" sz="1600" dirty="0" smtClean="0"/>
              <a:t>2012/04/23 Starrlight Augustine: Effects of uranium on development</a:t>
            </a:r>
          </a:p>
          <a:p>
            <a:r>
              <a:rPr lang="nl-NL" sz="1600" dirty="0" smtClean="0"/>
              <a:t>2010/06/29 Daniel Bontje: Toxicant and nutrient stress in ecosystems </a:t>
            </a:r>
          </a:p>
          <a:p>
            <a:r>
              <a:rPr lang="nl-NL" sz="1600" dirty="0" smtClean="0"/>
              <a:t>2010/01/18 Jan Baas: Effects of mixtures</a:t>
            </a:r>
          </a:p>
          <a:p>
            <a:r>
              <a:rPr lang="nl-NL" sz="1600" dirty="0" smtClean="0"/>
              <a:t>2005/09/20 Peter Hobbelen: Effect of metals on ecosystems</a:t>
            </a:r>
          </a:p>
          <a:p>
            <a:r>
              <a:rPr lang="nl-NL" sz="1600" dirty="0" smtClean="0"/>
              <a:t>2003/12/09 Ineborg van Leeuwen: Cancer risk assessment and aging</a:t>
            </a:r>
          </a:p>
          <a:p>
            <a:r>
              <a:rPr lang="nl-NL" sz="1600" dirty="0" smtClean="0"/>
              <a:t>1998/09/24 </a:t>
            </a:r>
            <a:r>
              <a:rPr lang="nl-NL" sz="1600" dirty="0" smtClean="0"/>
              <a:t>Gineke </a:t>
            </a:r>
            <a:r>
              <a:rPr lang="nl-NL" sz="1600" dirty="0" smtClean="0"/>
              <a:t>van der Molen: Kinetics of dioxine in humans</a:t>
            </a:r>
          </a:p>
          <a:p>
            <a:r>
              <a:rPr lang="nl-NL" sz="1600" dirty="0" smtClean="0"/>
              <a:t>1995/06/12 Rob van Haren: Kinetics of xenobiotics</a:t>
            </a:r>
          </a:p>
          <a:p>
            <a:r>
              <a:rPr lang="nl-NL" sz="1600" dirty="0" smtClean="0"/>
              <a:t>1993/11/04 Janneke Hoestra: Statistics in ecotoxicology</a:t>
            </a:r>
          </a:p>
          <a:p>
            <a:r>
              <a:rPr lang="nl-NL" sz="1600" dirty="0" smtClean="0"/>
              <a:t>1992/09/17 Joke van Wensem: Effects on decomposing leaf litter</a:t>
            </a:r>
            <a:endParaRPr lang="nl-NL" sz="1600" dirty="0"/>
          </a:p>
        </p:txBody>
      </p:sp>
      <p:sp>
        <p:nvSpPr>
          <p:cNvPr id="3" name="TextBox 2"/>
          <p:cNvSpPr txBox="1"/>
          <p:nvPr/>
        </p:nvSpPr>
        <p:spPr>
          <a:xfrm>
            <a:off x="789793" y="4650690"/>
            <a:ext cx="7380418" cy="369332"/>
          </a:xfrm>
          <a:prstGeom prst="rect">
            <a:avLst/>
          </a:prstGeom>
          <a:noFill/>
        </p:spPr>
        <p:txBody>
          <a:bodyPr wrap="none" rtlCol="0">
            <a:spAutoFit/>
          </a:bodyPr>
          <a:lstStyle/>
          <a:p>
            <a:r>
              <a:rPr lang="nl-NL" dirty="0" smtClean="0"/>
              <a:t>13 of 50 theses on ecotoxicology, all on Dynamic Energy Budget (DEB) theory </a:t>
            </a:r>
            <a:endParaRPr lang="nl-NL" dirty="0"/>
          </a:p>
        </p:txBody>
      </p:sp>
    </p:spTree>
    <p:extLst>
      <p:ext uri="{BB962C8B-B14F-4D97-AF65-F5344CB8AC3E}">
        <p14:creationId xmlns:p14="http://schemas.microsoft.com/office/powerpoint/2010/main" val="167713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3568" y="1019522"/>
            <a:ext cx="7416824" cy="4000500"/>
          </a:xfrm>
        </p:spPr>
        <p:txBody>
          <a:bodyPr>
            <a:normAutofit fontScale="70000" lnSpcReduction="20000"/>
          </a:bodyPr>
          <a:lstStyle/>
          <a:p>
            <a:r>
              <a:rPr lang="nl-NL" sz="2800" dirty="0" smtClean="0"/>
              <a:t>Environment affects performance of </a:t>
            </a:r>
            <a:r>
              <a:rPr lang="nl-NL" sz="2800" dirty="0" smtClean="0"/>
              <a:t>individuals</a:t>
            </a:r>
            <a:endParaRPr lang="nl-NL" sz="2800" dirty="0" smtClean="0"/>
          </a:p>
          <a:p>
            <a:pPr marL="0" indent="0">
              <a:buNone/>
            </a:pPr>
            <a:r>
              <a:rPr lang="nl-NL" sz="1800" dirty="0" smtClean="0"/>
              <a:t>          </a:t>
            </a:r>
            <a:r>
              <a:rPr lang="nl-NL" sz="1800" dirty="0" smtClean="0"/>
              <a:t>   food </a:t>
            </a:r>
            <a:r>
              <a:rPr lang="nl-NL" sz="1800" dirty="0" smtClean="0"/>
              <a:t>(nutrients/light),  temperature (global change), chemicals (ecotox)</a:t>
            </a:r>
          </a:p>
          <a:p>
            <a:r>
              <a:rPr lang="nl-NL" sz="2800" dirty="0" smtClean="0"/>
              <a:t>Population dynamics depends on individuals</a:t>
            </a:r>
          </a:p>
          <a:p>
            <a:r>
              <a:rPr lang="nl-NL" sz="2800" dirty="0" smtClean="0"/>
              <a:t>Ecosystem dynamics depends on populations</a:t>
            </a:r>
          </a:p>
          <a:p>
            <a:endParaRPr lang="hr-HR" sz="2800" dirty="0" smtClean="0"/>
          </a:p>
          <a:p>
            <a:r>
              <a:rPr lang="nl-NL" sz="2800" dirty="0" smtClean="0"/>
              <a:t>Effects </a:t>
            </a:r>
            <a:r>
              <a:rPr lang="nl-NL" sz="2800" dirty="0" smtClean="0"/>
              <a:t>of compounds</a:t>
            </a:r>
          </a:p>
          <a:p>
            <a:pPr marL="0" indent="0">
              <a:buNone/>
            </a:pPr>
            <a:r>
              <a:rPr lang="nl-NL" sz="2800" dirty="0" smtClean="0"/>
              <a:t>       exposure </a:t>
            </a:r>
            <a:r>
              <a:rPr lang="nl-NL" sz="1800" dirty="0" smtClean="0"/>
              <a:t>transport, transformation (</a:t>
            </a:r>
            <a:r>
              <a:rPr lang="nl-NL" sz="1800" dirty="0" smtClean="0"/>
              <a:t>degradation, co-metabolism)</a:t>
            </a:r>
            <a:r>
              <a:rPr lang="nl-NL" sz="1800" dirty="0" smtClean="0"/>
              <a:t>  </a:t>
            </a:r>
          </a:p>
          <a:p>
            <a:pPr marL="0" indent="0">
              <a:buNone/>
            </a:pPr>
            <a:r>
              <a:rPr lang="nl-NL" sz="1800" dirty="0"/>
              <a:t> </a:t>
            </a:r>
            <a:r>
              <a:rPr lang="nl-NL" sz="1800" dirty="0" smtClean="0"/>
              <a:t>     </a:t>
            </a:r>
            <a:r>
              <a:rPr lang="nl-NL" dirty="0" smtClean="0"/>
              <a:t>   </a:t>
            </a:r>
            <a:r>
              <a:rPr lang="nl-NL" sz="2800" dirty="0" smtClean="0"/>
              <a:t>kinetics</a:t>
            </a:r>
            <a:r>
              <a:rPr lang="nl-NL" sz="3600" dirty="0" smtClean="0"/>
              <a:t> </a:t>
            </a:r>
            <a:r>
              <a:rPr lang="nl-NL" sz="1900" dirty="0"/>
              <a:t>uptake, </a:t>
            </a:r>
            <a:r>
              <a:rPr lang="nl-NL" sz="1900" dirty="0" smtClean="0"/>
              <a:t>elimination</a:t>
            </a:r>
            <a:r>
              <a:rPr lang="nl-NL" sz="1900" dirty="0"/>
              <a:t>, </a:t>
            </a:r>
            <a:r>
              <a:rPr lang="nl-NL" sz="1900" dirty="0" smtClean="0"/>
              <a:t>transformation</a:t>
            </a:r>
          </a:p>
          <a:p>
            <a:pPr marL="0" indent="0">
              <a:buNone/>
            </a:pPr>
            <a:r>
              <a:rPr lang="nl-NL" sz="2800" dirty="0" smtClean="0"/>
              <a:t>       </a:t>
            </a:r>
            <a:r>
              <a:rPr lang="nl-NL" sz="2800" dirty="0" smtClean="0"/>
              <a:t>change in DEB parameters </a:t>
            </a:r>
            <a:r>
              <a:rPr lang="nl-NL" sz="1900" dirty="0" smtClean="0"/>
              <a:t>linked to internal </a:t>
            </a:r>
            <a:r>
              <a:rPr lang="nl-NL" sz="1900" dirty="0" smtClean="0"/>
              <a:t>conc’s</a:t>
            </a:r>
          </a:p>
          <a:p>
            <a:pPr marL="0" indent="0">
              <a:buNone/>
            </a:pPr>
            <a:endParaRPr lang="nl-NL" sz="1900" dirty="0" smtClean="0"/>
          </a:p>
          <a:p>
            <a:r>
              <a:rPr lang="nl-NL" sz="2800" dirty="0" smtClean="0"/>
              <a:t>Key</a:t>
            </a:r>
            <a:r>
              <a:rPr lang="nl-NL" sz="1900" dirty="0" smtClean="0"/>
              <a:t>:</a:t>
            </a:r>
          </a:p>
          <a:p>
            <a:pPr marL="0" indent="0">
              <a:buNone/>
            </a:pPr>
            <a:r>
              <a:rPr lang="nl-NL" sz="1900" dirty="0" smtClean="0"/>
              <a:t>            </a:t>
            </a:r>
            <a:r>
              <a:rPr lang="nl-NL" sz="2900" dirty="0" smtClean="0"/>
              <a:t>one model that applies for all species on earth </a:t>
            </a:r>
            <a:r>
              <a:rPr lang="nl-NL" sz="1900" dirty="0" smtClean="0"/>
              <a:t>micro’s, animals, plants</a:t>
            </a:r>
          </a:p>
          <a:p>
            <a:pPr marL="0" indent="0">
              <a:buNone/>
            </a:pPr>
            <a:r>
              <a:rPr lang="nl-NL" sz="2900" dirty="0" smtClean="0"/>
              <a:t>        parameter ↔ single underlying physiological process</a:t>
            </a:r>
          </a:p>
        </p:txBody>
      </p:sp>
      <p:sp>
        <p:nvSpPr>
          <p:cNvPr id="10" name="Title 1"/>
          <p:cNvSpPr>
            <a:spLocks noGrp="1"/>
          </p:cNvSpPr>
          <p:nvPr>
            <p:ph type="title"/>
          </p:nvPr>
        </p:nvSpPr>
        <p:spPr>
          <a:xfrm>
            <a:off x="323528" y="141480"/>
            <a:ext cx="8373616" cy="432048"/>
          </a:xfrm>
        </p:spPr>
        <p:txBody>
          <a:bodyPr>
            <a:noAutofit/>
          </a:bodyPr>
          <a:lstStyle/>
          <a:p>
            <a:pPr algn="l"/>
            <a:r>
              <a:rPr lang="nl-NL" sz="3600" dirty="0" smtClean="0"/>
              <a:t>Effects in DEB </a:t>
            </a:r>
            <a:r>
              <a:rPr lang="nl-NL" sz="3600" dirty="0" smtClean="0"/>
              <a:t>context</a:t>
            </a:r>
            <a:r>
              <a:rPr lang="hr-HR" sz="3600" dirty="0" smtClean="0"/>
              <a:t>:</a:t>
            </a:r>
            <a:endParaRPr lang="hr-H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10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10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10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1000"/>
                                        <p:tgtEl>
                                          <p:spTgt spid="8">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10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1000"/>
                                        <p:tgtEl>
                                          <p:spTgt spid="8">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1000"/>
                                        <p:tgtEl>
                                          <p:spTgt spid="8">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animEffect transition="in" filter="fade">
                                      <p:cBhvr>
                                        <p:cTn id="31" dur="1000"/>
                                        <p:tgtEl>
                                          <p:spTgt spid="8">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11" end="11"/>
                                            </p:txEl>
                                          </p:spTgt>
                                        </p:tgtEl>
                                        <p:attrNameLst>
                                          <p:attrName>style.visibility</p:attrName>
                                        </p:attrNameLst>
                                      </p:cBhvr>
                                      <p:to>
                                        <p:strVal val="visible"/>
                                      </p:to>
                                    </p:set>
                                    <p:animEffect transition="in" filter="fade">
                                      <p:cBhvr>
                                        <p:cTn id="34" dur="1000"/>
                                        <p:tgtEl>
                                          <p:spTgt spid="8">
                                            <p:txEl>
                                              <p:pRg st="11" end="1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
                                            <p:txEl>
                                              <p:pRg st="12" end="12"/>
                                            </p:txEl>
                                          </p:spTgt>
                                        </p:tgtEl>
                                        <p:attrNameLst>
                                          <p:attrName>style.visibility</p:attrName>
                                        </p:attrNameLst>
                                      </p:cBhvr>
                                      <p:to>
                                        <p:strVal val="visible"/>
                                      </p:to>
                                    </p:set>
                                    <p:animEffect transition="in" filter="fade">
                                      <p:cBhvr>
                                        <p:cTn id="37" dur="10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3528" y="141480"/>
            <a:ext cx="8373616" cy="432048"/>
          </a:xfrm>
        </p:spPr>
        <p:txBody>
          <a:bodyPr>
            <a:noAutofit/>
          </a:bodyPr>
          <a:lstStyle/>
          <a:p>
            <a:pPr algn="l"/>
            <a:r>
              <a:rPr lang="nl-NL" sz="3600" dirty="0" smtClean="0"/>
              <a:t>What needed to be done</a:t>
            </a:r>
            <a:r>
              <a:rPr lang="nl-NL" sz="3600" dirty="0"/>
              <a:t>?</a:t>
            </a:r>
            <a:endParaRPr lang="hr-HR" sz="3600" dirty="0"/>
          </a:p>
        </p:txBody>
      </p:sp>
      <p:sp>
        <p:nvSpPr>
          <p:cNvPr id="2" name="Content Placeholder 1"/>
          <p:cNvSpPr>
            <a:spLocks noGrp="1"/>
          </p:cNvSpPr>
          <p:nvPr>
            <p:ph idx="1"/>
          </p:nvPr>
        </p:nvSpPr>
        <p:spPr/>
        <p:txBody>
          <a:bodyPr>
            <a:normAutofit fontScale="92500" lnSpcReduction="10000"/>
          </a:bodyPr>
          <a:lstStyle/>
          <a:p>
            <a:r>
              <a:rPr lang="nl-NL" sz="2800" dirty="0" smtClean="0"/>
              <a:t>Estimate parameters for Loggerheads from data</a:t>
            </a:r>
          </a:p>
          <a:p>
            <a:pPr marL="0" indent="0">
              <a:buNone/>
            </a:pPr>
            <a:r>
              <a:rPr lang="nl-NL" sz="2800" dirty="0"/>
              <a:t> </a:t>
            </a:r>
            <a:r>
              <a:rPr lang="nl-NL" sz="2800" dirty="0" smtClean="0"/>
              <a:t>      </a:t>
            </a:r>
            <a:r>
              <a:rPr lang="nl-NL" sz="1800" dirty="0" smtClean="0"/>
              <a:t>make sense of confusing data in lit; need to delineate life stages</a:t>
            </a:r>
          </a:p>
          <a:p>
            <a:pPr marL="0" indent="0">
              <a:buNone/>
            </a:pPr>
            <a:r>
              <a:rPr lang="nl-NL" sz="1800" dirty="0"/>
              <a:t> </a:t>
            </a:r>
            <a:r>
              <a:rPr lang="nl-NL" sz="1800" dirty="0" smtClean="0"/>
              <a:t>          North Atlantic &amp; Mediterranean populations appeared to differ</a:t>
            </a:r>
          </a:p>
          <a:p>
            <a:r>
              <a:rPr lang="nl-NL" sz="2800" dirty="0" smtClean="0"/>
              <a:t>Analyse implied eco-physiological properties</a:t>
            </a:r>
          </a:p>
          <a:p>
            <a:pPr marL="0" indent="0">
              <a:buNone/>
            </a:pPr>
            <a:r>
              <a:rPr lang="nl-NL" sz="2800" dirty="0"/>
              <a:t> </a:t>
            </a:r>
            <a:r>
              <a:rPr lang="nl-NL" sz="2800" dirty="0" smtClean="0"/>
              <a:t>      </a:t>
            </a:r>
            <a:r>
              <a:rPr lang="nl-NL" sz="1900" dirty="0" smtClean="0"/>
              <a:t>comparison of populations, with other species</a:t>
            </a:r>
          </a:p>
          <a:p>
            <a:r>
              <a:rPr lang="nl-NL" sz="2800" dirty="0" smtClean="0"/>
              <a:t>Study effects of food intake reduction by eating plastic</a:t>
            </a:r>
          </a:p>
          <a:p>
            <a:pPr marL="0" indent="0">
              <a:buNone/>
            </a:pPr>
            <a:r>
              <a:rPr lang="nl-NL" sz="1800" dirty="0" smtClean="0"/>
              <a:t>          quantify using theory for Synthesizing Units (one of the DEB modules)</a:t>
            </a:r>
          </a:p>
          <a:p>
            <a:pPr marL="0" indent="0">
              <a:buNone/>
            </a:pPr>
            <a:r>
              <a:rPr lang="nl-NL" sz="1800" dirty="0" smtClean="0"/>
              <a:t>          similarity with speudo-faces production in bivalves</a:t>
            </a:r>
          </a:p>
          <a:p>
            <a:pPr marL="0" indent="0">
              <a:buNone/>
            </a:pPr>
            <a:r>
              <a:rPr lang="nl-NL" sz="1800" dirty="0" smtClean="0"/>
              <a:t>          scenario analysis</a:t>
            </a:r>
            <a:endParaRPr lang="nl-NL" sz="1800" dirty="0"/>
          </a:p>
        </p:txBody>
      </p:sp>
    </p:spTree>
    <p:extLst>
      <p:ext uri="{BB962C8B-B14F-4D97-AF65-F5344CB8AC3E}">
        <p14:creationId xmlns:p14="http://schemas.microsoft.com/office/powerpoint/2010/main" val="1687008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323528" y="87474"/>
            <a:ext cx="8373616" cy="432048"/>
          </a:xfrm>
          <a:prstGeom prst="rect">
            <a:avLst/>
          </a:prstGeom>
        </p:spPr>
        <p:txBody>
          <a:bodyPr vert="horz" lIns="91440" tIns="45720" rIns="91440" bIns="45720" rtlCol="0" anchor="ctr">
            <a:noAutofit/>
          </a:bodyPr>
          <a:lstStyle/>
          <a:p>
            <a:pPr lvl="0">
              <a:spcBef>
                <a:spcPct val="0"/>
              </a:spcBef>
            </a:pPr>
            <a:r>
              <a:rPr lang="hr-HR" sz="3200" dirty="0" smtClean="0"/>
              <a:t>Results:</a:t>
            </a:r>
            <a:endParaRPr kumimoji="0" lang="hr-HR" sz="4000" b="0" i="0"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a:spLocks noGrp="1"/>
          </p:cNvSpPr>
          <p:nvPr>
            <p:ph idx="1"/>
          </p:nvPr>
        </p:nvSpPr>
        <p:spPr>
          <a:xfrm>
            <a:off x="323528" y="843558"/>
            <a:ext cx="8363272" cy="3960440"/>
          </a:xfrm>
        </p:spPr>
        <p:txBody>
          <a:bodyPr>
            <a:normAutofit/>
          </a:bodyPr>
          <a:lstStyle/>
          <a:p>
            <a:r>
              <a:rPr lang="hr-HR" sz="2400" dirty="0" smtClean="0"/>
              <a:t>parameter values consistent with those for other species</a:t>
            </a:r>
          </a:p>
          <a:p>
            <a:pPr>
              <a:buNone/>
            </a:pPr>
            <a:endParaRPr lang="nl-NL" sz="2400" dirty="0"/>
          </a:p>
          <a:p>
            <a:pPr>
              <a:buNone/>
            </a:pPr>
            <a:endParaRPr lang="nl-NL" sz="2400" dirty="0" smtClean="0"/>
          </a:p>
          <a:p>
            <a:pPr>
              <a:buNone/>
            </a:pPr>
            <a:endParaRPr lang="nl-NL" sz="2400" dirty="0" smtClean="0"/>
          </a:p>
          <a:p>
            <a:pPr>
              <a:buNone/>
            </a:pPr>
            <a:endParaRPr lang="nl-NL" sz="2400" dirty="0"/>
          </a:p>
          <a:p>
            <a:r>
              <a:rPr lang="hr-HR" sz="2400" dirty="0"/>
              <a:t>model predictions describe data well</a:t>
            </a:r>
          </a:p>
          <a:p>
            <a:r>
              <a:rPr lang="hr-HR" sz="2400" dirty="0"/>
              <a:t>possible to describe the whole life cycle</a:t>
            </a:r>
          </a:p>
          <a:p>
            <a:endParaRPr lang="hr-HR" sz="2400" dirty="0"/>
          </a:p>
          <a:p>
            <a:pPr marL="0" indent="0">
              <a:buNone/>
            </a:pPr>
            <a:endParaRPr lang="hr-HR" sz="2400" dirty="0" smtClean="0"/>
          </a:p>
        </p:txBody>
      </p:sp>
      <p:pic>
        <p:nvPicPr>
          <p:cNvPr id="5" name="Picture 9" descr="http://www.scubazoo.com/wp-content/uploads/2009/01/jas6242.jpg"/>
          <p:cNvPicPr>
            <a:picLocks noChangeAspect="1" noChangeArrowheads="1"/>
          </p:cNvPicPr>
          <p:nvPr/>
        </p:nvPicPr>
        <p:blipFill>
          <a:blip r:embed="rId3" cstate="print"/>
          <a:srcRect l="19482" r="3982"/>
          <a:stretch>
            <a:fillRect/>
          </a:stretch>
        </p:blipFill>
        <p:spPr bwMode="auto">
          <a:xfrm flipH="1">
            <a:off x="5940152" y="1330410"/>
            <a:ext cx="2015670" cy="1210727"/>
          </a:xfrm>
          <a:prstGeom prst="rect">
            <a:avLst/>
          </a:prstGeom>
          <a:noFill/>
        </p:spPr>
      </p:pic>
      <p:pic>
        <p:nvPicPr>
          <p:cNvPr id="5122" name="Picture 2" descr="Image result for Lepidochelys kempi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0005" y="1320785"/>
            <a:ext cx="1816091" cy="12107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9912" y="2552005"/>
            <a:ext cx="1623714" cy="307777"/>
          </a:xfrm>
          <a:prstGeom prst="rect">
            <a:avLst/>
          </a:prstGeom>
          <a:noFill/>
        </p:spPr>
        <p:txBody>
          <a:bodyPr wrap="none" rtlCol="0">
            <a:spAutoFit/>
          </a:bodyPr>
          <a:lstStyle/>
          <a:p>
            <a:r>
              <a:rPr lang="nl-NL" sz="1400" dirty="0" smtClean="0"/>
              <a:t>Kemps Ridley Turtle</a:t>
            </a:r>
            <a:endParaRPr lang="nl-NL" sz="1400" dirty="0"/>
          </a:p>
        </p:txBody>
      </p:sp>
      <p:sp>
        <p:nvSpPr>
          <p:cNvPr id="8" name="TextBox 7"/>
          <p:cNvSpPr txBox="1"/>
          <p:nvPr/>
        </p:nvSpPr>
        <p:spPr>
          <a:xfrm>
            <a:off x="6156176" y="2552005"/>
            <a:ext cx="1547218" cy="307777"/>
          </a:xfrm>
          <a:prstGeom prst="rect">
            <a:avLst/>
          </a:prstGeom>
          <a:noFill/>
        </p:spPr>
        <p:txBody>
          <a:bodyPr wrap="none" rtlCol="0">
            <a:spAutoFit/>
          </a:bodyPr>
          <a:lstStyle/>
          <a:p>
            <a:r>
              <a:rPr lang="nl-NL" sz="1400" dirty="0" smtClean="0"/>
              <a:t>Leatherback Turtle</a:t>
            </a:r>
            <a:endParaRPr lang="nl-NL" sz="1400" dirty="0"/>
          </a:p>
        </p:txBody>
      </p:sp>
      <p:sp>
        <p:nvSpPr>
          <p:cNvPr id="10" name="TextBox 9"/>
          <p:cNvSpPr txBox="1"/>
          <p:nvPr/>
        </p:nvSpPr>
        <p:spPr>
          <a:xfrm>
            <a:off x="1334805" y="2552005"/>
            <a:ext cx="1509003" cy="307777"/>
          </a:xfrm>
          <a:prstGeom prst="rect">
            <a:avLst/>
          </a:prstGeom>
          <a:noFill/>
        </p:spPr>
        <p:txBody>
          <a:bodyPr wrap="none" rtlCol="0">
            <a:spAutoFit/>
          </a:bodyPr>
          <a:lstStyle/>
          <a:p>
            <a:r>
              <a:rPr lang="nl-NL" sz="1400" dirty="0" smtClean="0"/>
              <a:t>Loggerhead Turtle</a:t>
            </a:r>
            <a:endParaRPr lang="nl-NL" sz="1400" dirty="0"/>
          </a:p>
        </p:txBody>
      </p:sp>
      <p:pic>
        <p:nvPicPr>
          <p:cNvPr id="11" name="Picture 2" descr="http://i.telegraph.co.uk/multimedia/archive/02651/loggerheadTurtle_2651448b.jpg"/>
          <p:cNvPicPr>
            <a:picLocks noChangeAspect="1" noChangeArrowheads="1"/>
          </p:cNvPicPr>
          <p:nvPr/>
        </p:nvPicPr>
        <p:blipFill>
          <a:blip r:embed="rId5" cstate="print"/>
          <a:srcRect l="14632" t="5860" r="15866" b="10141"/>
          <a:stretch>
            <a:fillRect/>
          </a:stretch>
        </p:blipFill>
        <p:spPr bwMode="auto">
          <a:xfrm>
            <a:off x="6228184" y="3219822"/>
            <a:ext cx="2425420" cy="1372277"/>
          </a:xfrm>
          <a:prstGeom prst="rect">
            <a:avLst/>
          </a:prstGeom>
          <a:noFill/>
        </p:spPr>
      </p:pic>
      <p:sp>
        <p:nvSpPr>
          <p:cNvPr id="12" name="Content Placeholder 8"/>
          <p:cNvSpPr txBox="1">
            <a:spLocks/>
          </p:cNvSpPr>
          <p:nvPr/>
        </p:nvSpPr>
        <p:spPr>
          <a:xfrm>
            <a:off x="4139952" y="4011910"/>
            <a:ext cx="3456384" cy="115212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b="0" i="0" u="none" strike="noStrike" kern="1200" cap="none" spc="0" normalizeH="0" baseline="0" noProof="0" dirty="0" smtClean="0">
                <a:ln>
                  <a:noFill/>
                </a:ln>
                <a:solidFill>
                  <a:schemeClr val="tx1"/>
                </a:solidFill>
                <a:effectLst/>
                <a:uLnTx/>
                <a:uFillTx/>
              </a:rPr>
              <a:t>North Atlantic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r-HR" dirty="0" smtClean="0"/>
              <a:t>Mediterranean</a:t>
            </a:r>
            <a:endParaRPr kumimoji="0" lang="hr-HR"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b="0" i="0" u="none" strike="noStrike" kern="1200" cap="none" spc="0" normalizeH="0" baseline="0" noProof="0" dirty="0" smtClean="0">
              <a:ln>
                <a:noFill/>
              </a:ln>
              <a:solidFill>
                <a:schemeClr val="tx1"/>
              </a:solidFill>
              <a:effectLst/>
              <a:uLnTx/>
              <a:uFillTx/>
            </a:endParaRPr>
          </a:p>
        </p:txBody>
      </p:sp>
      <p:pic>
        <p:nvPicPr>
          <p:cNvPr id="13" name="Picture 2" descr="Image result for caretta tur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53" r="4853" b="6381"/>
          <a:stretch/>
        </p:blipFill>
        <p:spPr bwMode="auto">
          <a:xfrm>
            <a:off x="1331640" y="1310139"/>
            <a:ext cx="1584176" cy="1261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1000"/>
                                        <p:tgtEl>
                                          <p:spTgt spid="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animEffect transition="in" filter="fade">
                                      <p:cBhvr>
                                        <p:cTn id="17" dur="1000"/>
                                        <p:tgtEl>
                                          <p:spTgt spid="9">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97966"/>
            <a:ext cx="8229600" cy="4215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r-HR" sz="3200" b="0" i="0" u="none" strike="noStrike" kern="1200" cap="none" spc="0" normalizeH="0" baseline="0" noProof="0" dirty="0" smtClean="0">
                <a:ln>
                  <a:noFill/>
                </a:ln>
                <a:solidFill>
                  <a:schemeClr val="tx1"/>
                </a:solidFill>
                <a:effectLst/>
                <a:uLnTx/>
                <a:uFillTx/>
                <a:latin typeface="+mj-lt"/>
                <a:ea typeface="+mj-ea"/>
                <a:cs typeface="+mj-cs"/>
              </a:rPr>
              <a:t>DEB parameters (Med)</a:t>
            </a:r>
            <a:endParaRPr kumimoji="0" lang="hr-HR"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Content Placeholder 2"/>
          <p:cNvSpPr txBox="1">
            <a:spLocks/>
          </p:cNvSpPr>
          <p:nvPr/>
        </p:nvSpPr>
        <p:spPr>
          <a:xfrm>
            <a:off x="529208" y="1059583"/>
            <a:ext cx="4258816" cy="122413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r>
              <a:rPr kumimoji="0" lang="hr-HR" sz="2600" b="0" i="0" u="none" strike="noStrike" kern="1200" cap="none" spc="0" normalizeH="0" baseline="0" noProof="0" dirty="0" smtClean="0">
                <a:ln>
                  <a:noFill/>
                </a:ln>
                <a:solidFill>
                  <a:schemeClr val="tx1"/>
                </a:solidFill>
                <a:effectLst/>
                <a:uLnTx/>
                <a:uFillTx/>
                <a:latin typeface="+mn-lt"/>
                <a:ea typeface="+mn-ea"/>
                <a:cs typeface="+mn-cs"/>
              </a:rPr>
              <a:t>smaller size of adults</a:t>
            </a:r>
            <a:endParaRPr lang="hr-HR" sz="2000" dirty="0" smtClean="0"/>
          </a:p>
          <a:p>
            <a:pPr marL="342900" indent="-342900">
              <a:spcBef>
                <a:spcPct val="20000"/>
              </a:spcBef>
              <a:defRPr/>
            </a:pPr>
            <a:r>
              <a:rPr lang="hr-HR" sz="2600" dirty="0" smtClean="0"/>
              <a:t>  </a:t>
            </a:r>
            <a:endParaRPr kumimoji="0" lang="hr-HR"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 name="Straight Arrow Connector 6"/>
          <p:cNvCxnSpPr/>
          <p:nvPr/>
        </p:nvCxnSpPr>
        <p:spPr>
          <a:xfrm flipV="1">
            <a:off x="539552" y="1995686"/>
            <a:ext cx="0"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ight Brace 9"/>
          <p:cNvSpPr/>
          <p:nvPr/>
        </p:nvSpPr>
        <p:spPr>
          <a:xfrm rot="5400000">
            <a:off x="1979711" y="411509"/>
            <a:ext cx="360041" cy="2808312"/>
          </a:xfrm>
          <a:prstGeom prst="rightBrace">
            <a:avLst>
              <a:gd name="adj1" fmla="val 80896"/>
              <a:gd name="adj2" fmla="val 50953"/>
            </a:avLst>
          </a:prstGeom>
          <a:ln>
            <a:solidFill>
              <a:schemeClr val="accent1">
                <a:lumMod val="50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hr-HR"/>
          </a:p>
        </p:txBody>
      </p:sp>
      <p:sp>
        <p:nvSpPr>
          <p:cNvPr id="11" name="Content Placeholder 8"/>
          <p:cNvSpPr txBox="1">
            <a:spLocks/>
          </p:cNvSpPr>
          <p:nvPr/>
        </p:nvSpPr>
        <p:spPr>
          <a:xfrm>
            <a:off x="611560" y="1995686"/>
            <a:ext cx="4248472" cy="1728192"/>
          </a:xfrm>
          <a:prstGeom prst="rect">
            <a:avLst/>
          </a:prstGeom>
        </p:spPr>
        <p:txBody>
          <a:bodyPr vert="horz" lIns="91440" tIns="45720" rIns="91440" bIns="45720" rtlCol="0">
            <a:normAutofit/>
          </a:bodyPr>
          <a:lstStyle/>
          <a:p>
            <a:pPr marL="342900" indent="-342900">
              <a:spcBef>
                <a:spcPct val="20000"/>
              </a:spcBef>
              <a:defRPr/>
            </a:pPr>
            <a:r>
              <a:rPr lang="hr-HR" sz="2800" dirty="0" smtClean="0"/>
              <a:t>maintenance cost </a:t>
            </a:r>
            <a:br>
              <a:rPr lang="hr-HR" sz="2800" dirty="0" smtClean="0"/>
            </a:br>
            <a:r>
              <a:rPr lang="hr-HR" sz="2400" dirty="0" smtClean="0"/>
              <a:t>(volume-specific)</a:t>
            </a:r>
          </a:p>
        </p:txBody>
      </p:sp>
      <p:cxnSp>
        <p:nvCxnSpPr>
          <p:cNvPr id="12" name="Straight Arrow Connector 11"/>
          <p:cNvCxnSpPr/>
          <p:nvPr/>
        </p:nvCxnSpPr>
        <p:spPr>
          <a:xfrm>
            <a:off x="539552" y="1131590"/>
            <a:ext cx="0"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3" descr="E:\Dropbox\kornjace\000_Thesis_main\00_prez\Map-of-ocean-salinity.jpg"/>
          <p:cNvPicPr>
            <a:picLocks noChangeAspect="1" noChangeArrowheads="1"/>
          </p:cNvPicPr>
          <p:nvPr/>
        </p:nvPicPr>
        <p:blipFill>
          <a:blip r:embed="rId3" cstate="print"/>
          <a:srcRect/>
          <a:stretch>
            <a:fillRect/>
          </a:stretch>
        </p:blipFill>
        <p:spPr bwMode="auto">
          <a:xfrm>
            <a:off x="5110827" y="2517744"/>
            <a:ext cx="3565629" cy="1782198"/>
          </a:xfrm>
          <a:prstGeom prst="rect">
            <a:avLst/>
          </a:prstGeom>
          <a:noFill/>
        </p:spPr>
      </p:pic>
      <p:sp>
        <p:nvSpPr>
          <p:cNvPr id="15" name="Content Placeholder 8"/>
          <p:cNvSpPr txBox="1">
            <a:spLocks/>
          </p:cNvSpPr>
          <p:nvPr/>
        </p:nvSpPr>
        <p:spPr>
          <a:xfrm>
            <a:off x="5580112" y="1131590"/>
            <a:ext cx="2304256" cy="136815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hr-HR" sz="2400" b="0" i="0" u="none" strike="noStrike" kern="1200" cap="none" spc="0" normalizeH="0" baseline="0" noProof="0" dirty="0" smtClean="0">
                <a:ln>
                  <a:noFill/>
                </a:ln>
                <a:solidFill>
                  <a:schemeClr val="tx1"/>
                </a:solidFill>
                <a:effectLst/>
                <a:uLnTx/>
                <a:uFillTx/>
                <a:latin typeface="+mn-lt"/>
                <a:ea typeface="+mn-ea"/>
                <a:cs typeface="+mn-cs"/>
              </a:rPr>
              <a:t>Related to higher salinity?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C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7349</TotalTime>
  <Words>2523</Words>
  <Application>Microsoft Office PowerPoint</Application>
  <PresentationFormat>On-screen Show (16:9)</PresentationFormat>
  <Paragraphs>272</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Life cycle and ecology of the loggerhead turtle (Caretta caretta): Development and application of the Dynamic Energy Budget model </vt:lpstr>
      <vt:lpstr>PowerPoint Presentation</vt:lpstr>
      <vt:lpstr>Why effects of plastic?</vt:lpstr>
      <vt:lpstr>PowerPoint Presentation</vt:lpstr>
      <vt:lpstr>Ecotox PhD’s at Theoretical Biology VU:</vt:lpstr>
      <vt:lpstr>Effects in DEB context:</vt:lpstr>
      <vt:lpstr>What needed to be done?</vt:lpstr>
      <vt:lpstr>PowerPoint Presentation</vt:lpstr>
      <vt:lpstr>PowerPoint Presentation</vt:lpstr>
      <vt:lpstr>PowerPoint Presentation</vt:lpstr>
      <vt:lpstr>PowerPoint Presentation</vt:lpstr>
      <vt:lpstr>PowerPoint Presentation</vt:lpstr>
      <vt:lpstr>PowerPoint Presentation</vt:lpstr>
      <vt:lpstr>At lower food availability</vt:lpstr>
      <vt:lpstr>At lower food availability</vt:lpstr>
      <vt:lpstr>How much plastic?</vt:lpstr>
      <vt:lpstr>PowerPoint Presentation</vt:lpstr>
      <vt:lpstr>PowerPoint Presentation</vt:lpstr>
      <vt:lpstr>DEB tele course 2017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LIMO</dc:creator>
  <cp:lastModifiedBy>Bas</cp:lastModifiedBy>
  <cp:revision>415</cp:revision>
  <dcterms:created xsi:type="dcterms:W3CDTF">2015-04-26T11:18:17Z</dcterms:created>
  <dcterms:modified xsi:type="dcterms:W3CDTF">2016-10-31T15:04:53Z</dcterms:modified>
</cp:coreProperties>
</file>