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7"/>
  </p:notes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328" r:id="rId16"/>
    <p:sldId id="299" r:id="rId17"/>
    <p:sldId id="302" r:id="rId18"/>
    <p:sldId id="306" r:id="rId19"/>
    <p:sldId id="307"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25" r:id="rId35"/>
    <p:sldId id="282" r:id="rId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66"/>
    <a:srgbClr val="FFCC99"/>
    <a:srgbClr val="33CC33"/>
    <a:srgbClr val="3333FF"/>
    <a:srgbClr val="00CCFF"/>
    <a:srgbClr val="33C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2" autoAdjust="0"/>
    <p:restoredTop sz="94660"/>
  </p:normalViewPr>
  <p:slideViewPr>
    <p:cSldViewPr snapToGrid="0">
      <p:cViewPr varScale="1">
        <p:scale>
          <a:sx n="73" d="100"/>
          <a:sy n="73" d="100"/>
        </p:scale>
        <p:origin x="-8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1641A7-2B61-416A-B877-31D74C76F2FC}" type="datetimeFigureOut">
              <a:rPr lang="en-GB"/>
              <a:pPr>
                <a:defRPr/>
              </a:pPr>
              <a:t>02/09/2011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97FBA59-77B4-4CAD-92B1-F15BBA4C348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27.wm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27.wmf"/></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69925E4-56EC-4D4E-9EEF-E4728EB6167F}" type="slidenum">
              <a:rPr lang="en-US"/>
              <a:pPr/>
              <a:t>9</a:t>
            </a:fld>
            <a:endParaRPr lang="en-US"/>
          </a:p>
        </p:txBody>
      </p:sp>
      <p:sp>
        <p:nvSpPr>
          <p:cNvPr id="945154" name="Rectangle 2"/>
          <p:cNvSpPr>
            <a:spLocks noGrp="1" noRot="1" noChangeAspect="1" noChangeArrowheads="1" noTextEdit="1"/>
          </p:cNvSpPr>
          <p:nvPr>
            <p:ph type="sldImg"/>
          </p:nvPr>
        </p:nvSpPr>
        <p:spPr>
          <a:xfrm>
            <a:off x="827088" y="434975"/>
            <a:ext cx="4570412" cy="3427413"/>
          </a:xfrm>
          <a:ln/>
        </p:spPr>
      </p:sp>
      <p:sp>
        <p:nvSpPr>
          <p:cNvPr id="945155" name="Rectangle 3"/>
          <p:cNvSpPr>
            <a:spLocks noGrp="1" noChangeArrowheads="1"/>
          </p:cNvSpPr>
          <p:nvPr>
            <p:ph type="body" idx="1"/>
          </p:nvPr>
        </p:nvSpPr>
        <p:spPr/>
        <p:txBody>
          <a:bodyPr/>
          <a:lstStyle/>
          <a:p>
            <a:r>
              <a:rPr lang="en-GB"/>
              <a:t>Now we turn to the sub-lethal effects, and try to answer the question: how is reproduction affected by a toxicant? When we observe that a toxicant decreases the number of offspring, we should not start with questions about the significance of the effect, or estimate an ECx, we first have to ask WHY!</a:t>
            </a:r>
          </a:p>
          <a:p>
            <a:endParaRPr lang="en-GB"/>
          </a:p>
          <a:p>
            <a:r>
              <a:rPr lang="en-GB"/>
              <a:t>Offspring are not made out of thin air; the organism has to feed to produce juveniles. So when less resources are used for offspring, the reason could be that the toxicant is decreasing the feeding rate.</a:t>
            </a:r>
          </a:p>
          <a:p>
            <a:r>
              <a:rPr lang="en-GB"/>
              <a:t>---------------------------------------------------------------------------------------------------</a:t>
            </a:r>
          </a:p>
          <a:p>
            <a:r>
              <a:rPr lang="en-GB"/>
              <a:t>It is also possible that the feeding rate is still the same, but that the organism needs resources to detoxify the chemical, or to repair damage, and that less resources are available to reproduce.</a:t>
            </a:r>
            <a:endParaRPr lang="en-US"/>
          </a:p>
          <a:p>
            <a:r>
              <a:rPr lang="en-GB"/>
              <a:t>---------------------------------------------------------------------------------------------------</a:t>
            </a:r>
          </a:p>
          <a:p>
            <a:r>
              <a:rPr lang="en-GB"/>
              <a:t>And it is also possible that the investment in juveniles is the same, but that the toxicant kills the developing embryos.</a:t>
            </a:r>
            <a:endParaRPr lang="en-US"/>
          </a:p>
          <a:p>
            <a:endParaRPr lang="en-US"/>
          </a:p>
        </p:txBody>
      </p:sp>
      <p:pic>
        <p:nvPicPr>
          <p:cNvPr id="945156" name="Picture 4"/>
          <p:cNvPicPr>
            <a:picLocks noRot="1" noChangeAspect="1" noChangeArrowheads="1"/>
          </p:cNvPicPr>
          <p:nvPr/>
        </p:nvPicPr>
        <p:blipFill>
          <a:blip r:embed="rId3"/>
          <a:srcRect/>
          <a:stretch>
            <a:fillRect/>
          </a:stretch>
        </p:blipFill>
        <p:spPr bwMode="auto">
          <a:xfrm>
            <a:off x="889357" y="636627"/>
            <a:ext cx="4877014" cy="3427536"/>
          </a:xfrm>
          <a:prstGeom prst="rect">
            <a:avLst/>
          </a:prstGeom>
          <a:noFill/>
          <a:ln w="9525">
            <a:solidFill>
              <a:srgbClr val="000000"/>
            </a:solidFill>
            <a:miter lim="800000"/>
            <a:headEnd/>
            <a:tailEnd/>
          </a:ln>
          <a:effectLst/>
        </p:spPr>
      </p:pic>
      <p:pic>
        <p:nvPicPr>
          <p:cNvPr id="945157" name="Picture 5"/>
          <p:cNvPicPr>
            <a:picLocks noRot="1" noChangeAspect="1" noChangeArrowheads="1"/>
          </p:cNvPicPr>
          <p:nvPr/>
        </p:nvPicPr>
        <p:blipFill>
          <a:blip r:embed="rId4"/>
          <a:srcRect/>
          <a:stretch>
            <a:fillRect/>
          </a:stretch>
        </p:blipFill>
        <p:spPr bwMode="auto">
          <a:xfrm>
            <a:off x="1133370" y="834200"/>
            <a:ext cx="4877014" cy="3429000"/>
          </a:xfrm>
          <a:prstGeom prst="rect">
            <a:avLst/>
          </a:prstGeom>
          <a:noFill/>
          <a:ln w="9525">
            <a:solidFill>
              <a:srgbClr val="000000"/>
            </a:solidFill>
            <a:miter lim="800000"/>
            <a:headEnd/>
            <a:tailEnd/>
          </a:ln>
          <a:effec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547F89D-586B-425F-8F59-1B3B984B694E}" type="slidenum">
              <a:rPr lang="en-US"/>
              <a:pPr/>
              <a:t>10</a:t>
            </a:fld>
            <a:endParaRPr lang="en-US"/>
          </a:p>
        </p:txBody>
      </p:sp>
      <p:sp>
        <p:nvSpPr>
          <p:cNvPr id="947202" name="Rectangle 2"/>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BAD8CF0-B874-4A4C-BB0A-0D7BA007C082}" type="slidenum">
              <a:rPr lang="en-US"/>
              <a:pPr/>
              <a:t>11</a:t>
            </a:fld>
            <a:endParaRPr lang="en-US"/>
          </a:p>
        </p:txBody>
      </p:sp>
      <p:sp>
        <p:nvSpPr>
          <p:cNvPr id="949250" name="Rectangle 2"/>
          <p:cNvSpPr>
            <a:spLocks noGrp="1" noRot="1" noChangeAspect="1" noChangeArrowheads="1" noTextEdit="1"/>
          </p:cNvSpPr>
          <p:nvPr>
            <p:ph type="sldImg"/>
          </p:nvPr>
        </p:nvSpPr>
        <p:spPr>
          <a:xfrm>
            <a:off x="827088" y="434975"/>
            <a:ext cx="4570412" cy="3427413"/>
          </a:xfrm>
          <a:ln/>
        </p:spPr>
      </p:sp>
      <p:sp>
        <p:nvSpPr>
          <p:cNvPr id="949251" name="Rectangle 3"/>
          <p:cNvSpPr>
            <a:spLocks noGrp="1" noChangeArrowheads="1"/>
          </p:cNvSpPr>
          <p:nvPr>
            <p:ph type="body" idx="1"/>
          </p:nvPr>
        </p:nvSpPr>
        <p:spPr/>
        <p:txBody>
          <a:bodyPr/>
          <a:lstStyle/>
          <a:p>
            <a:r>
              <a:rPr lang="en-GB"/>
              <a:t>Now we turn to the sub-lethal effects, and try to answer the question: how is reproduction affected by a toxicant? When we observe that a toxicant decreases the number of offspring, we should not start with questions about the significance of the effect, or estimate an ECx, we first have to ask WHY!</a:t>
            </a:r>
          </a:p>
          <a:p>
            <a:endParaRPr lang="en-GB"/>
          </a:p>
          <a:p>
            <a:r>
              <a:rPr lang="en-GB"/>
              <a:t>Offspring are not made out of thin air; the organism has to feed to produce juveniles. So when less resources are used for offspring, the reason could be that the toxicant is decreasing the feeding rate.</a:t>
            </a:r>
          </a:p>
          <a:p>
            <a:r>
              <a:rPr lang="en-GB"/>
              <a:t>---------------------------------------------------------------------------------------------------</a:t>
            </a:r>
          </a:p>
          <a:p>
            <a:r>
              <a:rPr lang="en-GB"/>
              <a:t>It is also possible that the feeding rate is still the same, but that the organism needs resources to detoxify the chemical, or to repair damage, and that less resources are available to reproduce.</a:t>
            </a:r>
            <a:endParaRPr lang="en-US"/>
          </a:p>
          <a:p>
            <a:r>
              <a:rPr lang="en-GB"/>
              <a:t>---------------------------------------------------------------------------------------------------</a:t>
            </a:r>
          </a:p>
          <a:p>
            <a:r>
              <a:rPr lang="en-GB"/>
              <a:t>And it is also possible that the investment in juveniles is the same, but that the toxicant kills the developing embryos.</a:t>
            </a:r>
            <a:endParaRPr lang="en-US"/>
          </a:p>
          <a:p>
            <a:endParaRPr lang="en-US"/>
          </a:p>
        </p:txBody>
      </p:sp>
      <p:pic>
        <p:nvPicPr>
          <p:cNvPr id="949252" name="Picture 4"/>
          <p:cNvPicPr>
            <a:picLocks noRot="1" noChangeAspect="1" noChangeArrowheads="1"/>
          </p:cNvPicPr>
          <p:nvPr/>
        </p:nvPicPr>
        <p:blipFill>
          <a:blip r:embed="rId3"/>
          <a:srcRect/>
          <a:stretch>
            <a:fillRect/>
          </a:stretch>
        </p:blipFill>
        <p:spPr bwMode="auto">
          <a:xfrm>
            <a:off x="889357" y="636627"/>
            <a:ext cx="4877014" cy="3427536"/>
          </a:xfrm>
          <a:prstGeom prst="rect">
            <a:avLst/>
          </a:prstGeom>
          <a:noFill/>
          <a:ln w="9525">
            <a:solidFill>
              <a:srgbClr val="000000"/>
            </a:solidFill>
            <a:miter lim="800000"/>
            <a:headEnd/>
            <a:tailEnd/>
          </a:ln>
          <a:effectLst/>
        </p:spPr>
      </p:pic>
      <p:pic>
        <p:nvPicPr>
          <p:cNvPr id="949253" name="Picture 5"/>
          <p:cNvPicPr>
            <a:picLocks noRot="1" noChangeAspect="1" noChangeArrowheads="1"/>
          </p:cNvPicPr>
          <p:nvPr/>
        </p:nvPicPr>
        <p:blipFill>
          <a:blip r:embed="rId4"/>
          <a:srcRect/>
          <a:stretch>
            <a:fillRect/>
          </a:stretch>
        </p:blipFill>
        <p:spPr bwMode="auto">
          <a:xfrm>
            <a:off x="1133370" y="834200"/>
            <a:ext cx="4877014" cy="3429000"/>
          </a:xfrm>
          <a:prstGeom prst="rect">
            <a:avLst/>
          </a:prstGeom>
          <a:noFill/>
          <a:ln w="9525">
            <a:solidFill>
              <a:srgbClr val="000000"/>
            </a:solidFill>
            <a:miter lim="800000"/>
            <a:headEnd/>
            <a:tailEnd/>
          </a:ln>
          <a:effec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3767972-19DD-4ED3-9B1B-B2CC805985CE}" type="slidenum">
              <a:rPr lang="en-US"/>
              <a:pPr/>
              <a:t>12</a:t>
            </a:fld>
            <a:endParaRPr lang="en-US"/>
          </a:p>
        </p:txBody>
      </p:sp>
      <p:sp>
        <p:nvSpPr>
          <p:cNvPr id="951298" name="Rectangle 2"/>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9DFA63-0B95-4847-894B-DD60CD49699F}" type="slidenum">
              <a:rPr lang="en-US"/>
              <a:pPr/>
              <a:t>13</a:t>
            </a:fld>
            <a:endParaRPr lang="en-US"/>
          </a:p>
        </p:txBody>
      </p:sp>
      <p:sp>
        <p:nvSpPr>
          <p:cNvPr id="953346" name="Rectangle 2"/>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2130425"/>
            <a:ext cx="7772400" cy="1470025"/>
          </a:xfrm>
        </p:spPr>
        <p:txBody>
          <a:bodyPr/>
          <a:lstStyle>
            <a:lvl1pPr>
              <a:defRPr b="1"/>
            </a:lvl1pPr>
          </a:lstStyle>
          <a:p>
            <a:r>
              <a:rPr lang="en-GB"/>
              <a:t>Click to edit Master title style</a:t>
            </a:r>
          </a:p>
        </p:txBody>
      </p:sp>
      <p:sp>
        <p:nvSpPr>
          <p:cNvPr id="5325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F2473DC5-5376-4EF2-8393-BA927980E90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41BF2F4-3A1C-453F-BADD-F6360D709E8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F054EF8-C884-4E8C-B079-424CAF9C76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a:xfrm>
            <a:off x="457200" y="1700011"/>
            <a:ext cx="8229600" cy="4426152"/>
          </a:xfr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695666D-00FA-47BA-BF60-02562BDAEDD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C5BD111-3857-4967-90A7-C7AB6349630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E6C8B4C-A64D-44C7-8E68-234ACB24BE0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2765340C-38CB-4C0C-8A40-066104C554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E506906-5A96-45A2-9331-5AFCBF289C8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D858F7E7-70BC-4303-AC83-6CE941AD3EA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4DB1969-8F56-444D-A74C-EDA784D6F31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823167E-360B-4A18-B03D-FCB7231F19C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94E3482-3530-4CA1-8B9A-7E95F16FE246}" type="slidenum">
              <a:rPr lang="en-GB"/>
              <a:pPr>
                <a:defRPr/>
              </a:pPr>
              <a:t>‹#›</a:t>
            </a:fld>
            <a:endParaRPr lang="en-GB"/>
          </a:p>
        </p:txBody>
      </p:sp>
      <p:sp>
        <p:nvSpPr>
          <p:cNvPr id="51207" name="Rectangle 7"/>
          <p:cNvSpPr>
            <a:spLocks noChangeArrowheads="1"/>
          </p:cNvSpPr>
          <p:nvPr userDrawn="1"/>
        </p:nvSpPr>
        <p:spPr bwMode="auto">
          <a:xfrm>
            <a:off x="323850" y="1412875"/>
            <a:ext cx="7993063" cy="71438"/>
          </a:xfrm>
          <a:prstGeom prst="rect">
            <a:avLst/>
          </a:prstGeom>
          <a:gradFill rotWithShape="1">
            <a:gsLst>
              <a:gs pos="0">
                <a:srgbClr val="33CC33"/>
              </a:gs>
              <a:gs pos="50000">
                <a:srgbClr val="009900"/>
              </a:gs>
              <a:gs pos="100000">
                <a:srgbClr val="33CC33"/>
              </a:gs>
            </a:gsLst>
            <a:lin ang="0" scaled="1"/>
          </a:gradFill>
          <a:ln w="9525">
            <a:noFill/>
            <a:miter lim="800000"/>
            <a:headEnd/>
            <a:tailEnd/>
          </a:ln>
          <a:effectLst/>
        </p:spPr>
        <p:txBody>
          <a:bodyPr wrap="none" anchor="ctr"/>
          <a:lstStyle/>
          <a:p>
            <a:pPr>
              <a:defRPr/>
            </a:pPr>
            <a:endParaRPr lang="nl-NL"/>
          </a:p>
        </p:txBody>
      </p:sp>
    </p:spTree>
  </p:cSld>
  <p:clrMap bg1="lt1" tx1="dk1" bg2="lt2" tx2="dk2" accent1="accent1" accent2="accent2" accent3="accent3" accent4="accent4" accent5="accent5" accent6="accent6" hlink="hlink" folHlink="folHlink"/>
  <p:sldLayoutIdLst>
    <p:sldLayoutId id="2147483990"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ctr" rtl="0" eaLnBrk="0" fontAlgn="base" hangingPunct="0">
        <a:spcBef>
          <a:spcPct val="0"/>
        </a:spcBef>
        <a:spcAft>
          <a:spcPct val="0"/>
        </a:spcAft>
        <a:defRPr sz="4400" i="1">
          <a:solidFill>
            <a:srgbClr val="3333FF"/>
          </a:solidFill>
          <a:latin typeface="+mj-lt"/>
          <a:ea typeface="+mj-ea"/>
          <a:cs typeface="+mj-cs"/>
        </a:defRPr>
      </a:lvl1pPr>
      <a:lvl2pPr algn="ctr" rtl="0" eaLnBrk="0" fontAlgn="base" hangingPunct="0">
        <a:spcBef>
          <a:spcPct val="0"/>
        </a:spcBef>
        <a:spcAft>
          <a:spcPct val="0"/>
        </a:spcAft>
        <a:defRPr sz="4400" i="1">
          <a:solidFill>
            <a:srgbClr val="3333FF"/>
          </a:solidFill>
          <a:latin typeface="Arial" charset="0"/>
        </a:defRPr>
      </a:lvl2pPr>
      <a:lvl3pPr algn="ctr" rtl="0" eaLnBrk="0" fontAlgn="base" hangingPunct="0">
        <a:spcBef>
          <a:spcPct val="0"/>
        </a:spcBef>
        <a:spcAft>
          <a:spcPct val="0"/>
        </a:spcAft>
        <a:defRPr sz="4400" i="1">
          <a:solidFill>
            <a:srgbClr val="3333FF"/>
          </a:solidFill>
          <a:latin typeface="Arial" charset="0"/>
        </a:defRPr>
      </a:lvl3pPr>
      <a:lvl4pPr algn="ctr" rtl="0" eaLnBrk="0" fontAlgn="base" hangingPunct="0">
        <a:spcBef>
          <a:spcPct val="0"/>
        </a:spcBef>
        <a:spcAft>
          <a:spcPct val="0"/>
        </a:spcAft>
        <a:defRPr sz="4400" i="1">
          <a:solidFill>
            <a:srgbClr val="3333FF"/>
          </a:solidFill>
          <a:latin typeface="Arial" charset="0"/>
        </a:defRPr>
      </a:lvl4pPr>
      <a:lvl5pPr algn="ctr" rtl="0" eaLnBrk="0" fontAlgn="base" hangingPunct="0">
        <a:spcBef>
          <a:spcPct val="0"/>
        </a:spcBef>
        <a:spcAft>
          <a:spcPct val="0"/>
        </a:spcAft>
        <a:defRPr sz="4400" i="1">
          <a:solidFill>
            <a:srgbClr val="3333FF"/>
          </a:solidFill>
          <a:latin typeface="Arial" charset="0"/>
        </a:defRPr>
      </a:lvl5pPr>
      <a:lvl6pPr marL="457200" algn="ctr" rtl="0" fontAlgn="base">
        <a:spcBef>
          <a:spcPct val="0"/>
        </a:spcBef>
        <a:spcAft>
          <a:spcPct val="0"/>
        </a:spcAft>
        <a:defRPr sz="4400" i="1">
          <a:solidFill>
            <a:srgbClr val="3333FF"/>
          </a:solidFill>
          <a:latin typeface="Arial" charset="0"/>
        </a:defRPr>
      </a:lvl6pPr>
      <a:lvl7pPr marL="914400" algn="ctr" rtl="0" fontAlgn="base">
        <a:spcBef>
          <a:spcPct val="0"/>
        </a:spcBef>
        <a:spcAft>
          <a:spcPct val="0"/>
        </a:spcAft>
        <a:defRPr sz="4400" i="1">
          <a:solidFill>
            <a:srgbClr val="3333FF"/>
          </a:solidFill>
          <a:latin typeface="Arial" charset="0"/>
        </a:defRPr>
      </a:lvl7pPr>
      <a:lvl8pPr marL="1371600" algn="ctr" rtl="0" fontAlgn="base">
        <a:spcBef>
          <a:spcPct val="0"/>
        </a:spcBef>
        <a:spcAft>
          <a:spcPct val="0"/>
        </a:spcAft>
        <a:defRPr sz="4400" i="1">
          <a:solidFill>
            <a:srgbClr val="3333FF"/>
          </a:solidFill>
          <a:latin typeface="Arial" charset="0"/>
        </a:defRPr>
      </a:lvl8pPr>
      <a:lvl9pPr marL="1828800" algn="ctr" rtl="0" fontAlgn="base">
        <a:spcBef>
          <a:spcPct val="0"/>
        </a:spcBef>
        <a:spcAft>
          <a:spcPct val="0"/>
        </a:spcAft>
        <a:defRPr sz="4400" i="1">
          <a:solidFill>
            <a:srgbClr val="3333FF"/>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1.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3.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emf"/><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subTitle" idx="1"/>
          </p:nvPr>
        </p:nvSpPr>
        <p:spPr>
          <a:xfrm>
            <a:off x="683705" y="5877188"/>
            <a:ext cx="3510790" cy="1752600"/>
          </a:xfrm>
        </p:spPr>
        <p:txBody>
          <a:bodyPr/>
          <a:lstStyle/>
          <a:p>
            <a:pPr eaLnBrk="1" hangingPunct="1"/>
            <a:r>
              <a:rPr lang="nl-NL" sz="2000" dirty="0" smtClean="0"/>
              <a:t>Tjalling Jager</a:t>
            </a:r>
          </a:p>
          <a:p>
            <a:pPr eaLnBrk="1" hangingPunct="1"/>
            <a:r>
              <a:rPr lang="nl-NL" sz="2000" dirty="0" smtClean="0"/>
              <a:t>Dept. Theoretical Biology</a:t>
            </a:r>
            <a:endParaRPr lang="en-GB" sz="2000" dirty="0" smtClean="0"/>
          </a:p>
        </p:txBody>
      </p:sp>
      <p:pic>
        <p:nvPicPr>
          <p:cNvPr id="3077" name="Picture 5" descr="VUlogo_EN_Wit_HR_RGB_tcm9-201385"/>
          <p:cNvPicPr>
            <a:picLocks noChangeAspect="1" noChangeArrowheads="1"/>
          </p:cNvPicPr>
          <p:nvPr/>
        </p:nvPicPr>
        <p:blipFill>
          <a:blip r:embed="rId2" cstate="print"/>
          <a:srcRect/>
          <a:stretch>
            <a:fillRect/>
          </a:stretch>
        </p:blipFill>
        <p:spPr bwMode="auto">
          <a:xfrm>
            <a:off x="5624921" y="5730380"/>
            <a:ext cx="3341687" cy="1027113"/>
          </a:xfrm>
          <a:prstGeom prst="rect">
            <a:avLst/>
          </a:prstGeom>
          <a:noFill/>
          <a:ln w="9525">
            <a:noFill/>
            <a:miter lim="800000"/>
            <a:headEnd/>
            <a:tailEnd/>
          </a:ln>
        </p:spPr>
      </p:pic>
      <p:pic>
        <p:nvPicPr>
          <p:cNvPr id="3078" name="Picture 7" descr="equation art"/>
          <p:cNvPicPr>
            <a:picLocks noChangeAspect="1" noChangeArrowheads="1"/>
          </p:cNvPicPr>
          <p:nvPr/>
        </p:nvPicPr>
        <p:blipFill>
          <a:blip r:embed="rId3" cstate="print"/>
          <a:srcRect/>
          <a:stretch>
            <a:fillRect/>
          </a:stretch>
        </p:blipFill>
        <p:spPr bwMode="auto">
          <a:xfrm>
            <a:off x="-38100" y="902"/>
            <a:ext cx="9274175" cy="1044575"/>
          </a:xfrm>
          <a:prstGeom prst="rect">
            <a:avLst/>
          </a:prstGeom>
          <a:noFill/>
          <a:ln w="9525">
            <a:noFill/>
            <a:miter lim="800000"/>
            <a:headEnd/>
            <a:tailEnd/>
          </a:ln>
        </p:spPr>
      </p:pic>
      <p:sp>
        <p:nvSpPr>
          <p:cNvPr id="7" name="Rectangle 4"/>
          <p:cNvSpPr>
            <a:spLocks noGrp="1" noChangeArrowheads="1"/>
          </p:cNvSpPr>
          <p:nvPr>
            <p:ph type="ctrTitle"/>
          </p:nvPr>
        </p:nvSpPr>
        <p:spPr>
          <a:xfrm>
            <a:off x="685800" y="1241191"/>
            <a:ext cx="7772400" cy="1470025"/>
          </a:xfrm>
        </p:spPr>
        <p:txBody>
          <a:bodyPr/>
          <a:lstStyle/>
          <a:p>
            <a:r>
              <a:rPr lang="en-GB" dirty="0"/>
              <a:t>How to simplify biology</a:t>
            </a:r>
            <a:br>
              <a:rPr lang="en-GB" dirty="0"/>
            </a:br>
            <a:r>
              <a:rPr lang="en-GB" sz="3600" dirty="0" smtClean="0"/>
              <a:t>to </a:t>
            </a:r>
            <a:r>
              <a:rPr lang="en-GB" sz="3600" dirty="0"/>
              <a:t>interpret effects of </a:t>
            </a:r>
            <a:r>
              <a:rPr lang="en-GB" sz="3600" dirty="0" smtClean="0"/>
              <a:t>stressors</a:t>
            </a:r>
            <a:endParaRPr lang="en-GB" sz="3600" dirty="0"/>
          </a:p>
        </p:txBody>
      </p:sp>
      <p:pic>
        <p:nvPicPr>
          <p:cNvPr id="10" name="Picture 9" descr="Deiker_Jagdbare_Tiere_1093218.jpg"/>
          <p:cNvPicPr>
            <a:picLocks noChangeAspect="1"/>
          </p:cNvPicPr>
          <p:nvPr/>
        </p:nvPicPr>
        <p:blipFill>
          <a:blip r:embed="rId4" cstate="print"/>
          <a:stretch>
            <a:fillRect/>
          </a:stretch>
        </p:blipFill>
        <p:spPr>
          <a:xfrm>
            <a:off x="540670" y="2838356"/>
            <a:ext cx="3436535" cy="2993862"/>
          </a:xfrm>
          <a:prstGeom prst="rect">
            <a:avLst/>
          </a:prstGeom>
        </p:spPr>
      </p:pic>
      <p:pic>
        <p:nvPicPr>
          <p:cNvPr id="11" name="Picture 10" descr="Duck_of_Vaucanson.jpg"/>
          <p:cNvPicPr>
            <a:picLocks noChangeAspect="1"/>
          </p:cNvPicPr>
          <p:nvPr/>
        </p:nvPicPr>
        <p:blipFill>
          <a:blip r:embed="rId5" cstate="print"/>
          <a:stretch>
            <a:fillRect/>
          </a:stretch>
        </p:blipFill>
        <p:spPr>
          <a:xfrm>
            <a:off x="5360916" y="2944536"/>
            <a:ext cx="2906434" cy="2615791"/>
          </a:xfrm>
          <a:prstGeom prst="rect">
            <a:avLst/>
          </a:prstGeom>
        </p:spPr>
      </p:pic>
      <p:sp>
        <p:nvSpPr>
          <p:cNvPr id="12" name="Right Arrow 11"/>
          <p:cNvSpPr/>
          <p:nvPr/>
        </p:nvSpPr>
        <p:spPr>
          <a:xfrm>
            <a:off x="4228052" y="3926048"/>
            <a:ext cx="1233181" cy="788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210" name="AutoShape 34"/>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46211" name="AutoShape 35"/>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46212" name="AutoShape 36"/>
          <p:cNvSpPr>
            <a:spLocks noChangeArrowheads="1"/>
          </p:cNvSpPr>
          <p:nvPr/>
        </p:nvSpPr>
        <p:spPr bwMode="auto">
          <a:xfrm rot="-2941696">
            <a:off x="5193019" y="4665910"/>
            <a:ext cx="1231900" cy="317500"/>
          </a:xfrm>
          <a:prstGeom prst="curvedUpArrow">
            <a:avLst>
              <a:gd name="adj1" fmla="val 77600"/>
              <a:gd name="adj2" fmla="val 155200"/>
              <a:gd name="adj3" fmla="val 33333"/>
            </a:avLst>
          </a:prstGeom>
          <a:solidFill>
            <a:srgbClr val="FF0000"/>
          </a:solidFill>
          <a:ln w="9525">
            <a:solidFill>
              <a:schemeClr val="tx1"/>
            </a:solidFill>
            <a:miter lim="800000"/>
            <a:headEnd/>
            <a:tailEnd/>
          </a:ln>
          <a:effectLst/>
        </p:spPr>
        <p:txBody>
          <a:bodyPr wrap="none" anchor="ctr"/>
          <a:lstStyle/>
          <a:p>
            <a:endParaRPr lang="en-GB"/>
          </a:p>
        </p:txBody>
      </p:sp>
      <p:pic>
        <p:nvPicPr>
          <p:cNvPr id="39" name="Picture 2"/>
          <p:cNvPicPr>
            <a:picLocks noChangeAspect="1" noChangeArrowheads="1"/>
          </p:cNvPicPr>
          <p:nvPr/>
        </p:nvPicPr>
        <p:blipFill>
          <a:blip r:embed="rId3"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40" name="Picture 3"/>
          <p:cNvPicPr>
            <a:picLocks noChangeAspect="1" noChangeArrowheads="1"/>
          </p:cNvPicPr>
          <p:nvPr/>
        </p:nvPicPr>
        <p:blipFill>
          <a:blip r:embed="rId4" cstate="print"/>
          <a:srcRect/>
          <a:stretch>
            <a:fillRect/>
          </a:stretch>
        </p:blipFill>
        <p:spPr bwMode="auto">
          <a:xfrm>
            <a:off x="2981850" y="4497142"/>
            <a:ext cx="2378716" cy="1735544"/>
          </a:xfrm>
          <a:prstGeom prst="rect">
            <a:avLst/>
          </a:prstGeom>
          <a:noFill/>
          <a:ln w="9525">
            <a:noFill/>
            <a:miter lim="800000"/>
            <a:headEnd/>
            <a:tailEnd/>
          </a:ln>
          <a:effectLst/>
        </p:spPr>
      </p:pic>
      <p:pic>
        <p:nvPicPr>
          <p:cNvPr id="42" name="Picture 6"/>
          <p:cNvPicPr>
            <a:picLocks noChangeAspect="1" noChangeArrowheads="1"/>
          </p:cNvPicPr>
          <p:nvPr/>
        </p:nvPicPr>
        <p:blipFill>
          <a:blip r:embed="rId5"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43" name="Picture 6"/>
          <p:cNvPicPr>
            <a:picLocks noChangeAspect="1" noChangeArrowheads="1"/>
          </p:cNvPicPr>
          <p:nvPr/>
        </p:nvPicPr>
        <p:blipFill>
          <a:blip r:embed="rId5"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44" name="Picture 6"/>
          <p:cNvPicPr>
            <a:picLocks noChangeAspect="1" noChangeArrowheads="1"/>
          </p:cNvPicPr>
          <p:nvPr/>
        </p:nvPicPr>
        <p:blipFill>
          <a:blip r:embed="rId5"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45" name="Picture 6"/>
          <p:cNvPicPr>
            <a:picLocks noChangeAspect="1" noChangeArrowheads="1"/>
          </p:cNvPicPr>
          <p:nvPr/>
        </p:nvPicPr>
        <p:blipFill>
          <a:blip r:embed="rId5"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46" name="Picture 6"/>
          <p:cNvPicPr>
            <a:picLocks noChangeAspect="1" noChangeArrowheads="1"/>
          </p:cNvPicPr>
          <p:nvPr/>
        </p:nvPicPr>
        <p:blipFill>
          <a:blip r:embed="rId5" cstate="print"/>
          <a:srcRect/>
          <a:stretch>
            <a:fillRect/>
          </a:stretch>
        </p:blipFill>
        <p:spPr bwMode="auto">
          <a:xfrm>
            <a:off x="6932365" y="5452845"/>
            <a:ext cx="1000648" cy="707354"/>
          </a:xfrm>
          <a:prstGeom prst="rect">
            <a:avLst/>
          </a:prstGeom>
          <a:noFill/>
          <a:ln w="9525">
            <a:noFill/>
            <a:miter lim="800000"/>
            <a:headEnd/>
            <a:tailEnd/>
          </a:ln>
          <a:effectLst/>
        </p:spPr>
      </p:pic>
      <p:pic>
        <p:nvPicPr>
          <p:cNvPr id="47" name="Picture 6"/>
          <p:cNvPicPr>
            <a:picLocks noChangeAspect="1" noChangeArrowheads="1"/>
          </p:cNvPicPr>
          <p:nvPr/>
        </p:nvPicPr>
        <p:blipFill>
          <a:blip r:embed="rId5" cstate="print"/>
          <a:srcRect/>
          <a:stretch>
            <a:fillRect/>
          </a:stretch>
        </p:blipFill>
        <p:spPr bwMode="auto">
          <a:xfrm>
            <a:off x="7368592" y="5075340"/>
            <a:ext cx="1000648" cy="707354"/>
          </a:xfrm>
          <a:prstGeom prst="rect">
            <a:avLst/>
          </a:prstGeom>
          <a:noFill/>
          <a:ln w="9525">
            <a:noFill/>
            <a:miter lim="800000"/>
            <a:headEnd/>
            <a:tailEnd/>
          </a:ln>
          <a:effectLst/>
        </p:spPr>
      </p:pic>
      <p:pic>
        <p:nvPicPr>
          <p:cNvPr id="48" name="Picture 37" descr="thunder"/>
          <p:cNvPicPr>
            <a:picLocks noChangeAspect="1" noChangeArrowheads="1"/>
          </p:cNvPicPr>
          <p:nvPr/>
        </p:nvPicPr>
        <p:blipFill>
          <a:blip r:embed="rId6" cstate="print"/>
          <a:srcRect/>
          <a:stretch>
            <a:fillRect/>
          </a:stretch>
        </p:blipFill>
        <p:spPr bwMode="auto">
          <a:xfrm>
            <a:off x="2781300" y="3921125"/>
            <a:ext cx="1122363" cy="1168400"/>
          </a:xfrm>
          <a:prstGeom prst="rect">
            <a:avLst/>
          </a:prstGeom>
          <a:noFill/>
        </p:spPr>
      </p:pic>
      <p:sp>
        <p:nvSpPr>
          <p:cNvPr id="49"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51" name="AutoShape 13"/>
          <p:cNvSpPr>
            <a:spLocks noChangeArrowheads="1"/>
          </p:cNvSpPr>
          <p:nvPr/>
        </p:nvSpPr>
        <p:spPr bwMode="auto">
          <a:xfrm>
            <a:off x="5319203" y="5397500"/>
            <a:ext cx="1473200" cy="254000"/>
          </a:xfrm>
          <a:prstGeom prst="rightArrow">
            <a:avLst>
              <a:gd name="adj1" fmla="val 50000"/>
              <a:gd name="adj2" fmla="val 145000"/>
            </a:avLst>
          </a:prstGeom>
          <a:solidFill>
            <a:schemeClr val="accent2"/>
          </a:solidFill>
          <a:ln w="9525">
            <a:solidFill>
              <a:schemeClr val="tx1"/>
            </a:solidFill>
            <a:miter lim="800000"/>
            <a:headEnd/>
            <a:tailEnd/>
          </a:ln>
          <a:effectLst/>
        </p:spPr>
        <p:txBody>
          <a:bodyPr wrap="none" anchor="ctr"/>
          <a:lstStyle/>
          <a:p>
            <a:endParaRPr lang="en-GB"/>
          </a:p>
        </p:txBody>
      </p:sp>
      <p:pic>
        <p:nvPicPr>
          <p:cNvPr id="52" name="Picture 2"/>
          <p:cNvPicPr>
            <a:picLocks noChangeAspect="1" noChangeArrowheads="1"/>
          </p:cNvPicPr>
          <p:nvPr/>
        </p:nvPicPr>
        <p:blipFill>
          <a:blip r:embed="rId7"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53" name="Picture 2"/>
          <p:cNvPicPr>
            <a:picLocks noChangeAspect="1" noChangeArrowheads="1"/>
          </p:cNvPicPr>
          <p:nvPr/>
        </p:nvPicPr>
        <p:blipFill>
          <a:blip r:embed="rId7"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54" name="Picture 2"/>
          <p:cNvPicPr>
            <a:picLocks noChangeAspect="1" noChangeArrowheads="1"/>
          </p:cNvPicPr>
          <p:nvPr/>
        </p:nvPicPr>
        <p:blipFill>
          <a:blip r:embed="rId7"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55" name="Picture 2"/>
          <p:cNvPicPr>
            <a:picLocks noChangeAspect="1" noChangeArrowheads="1"/>
          </p:cNvPicPr>
          <p:nvPr/>
        </p:nvPicPr>
        <p:blipFill>
          <a:blip r:embed="rId7"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56" name="Picture 2"/>
          <p:cNvPicPr>
            <a:picLocks noChangeAspect="1" noChangeArrowheads="1"/>
          </p:cNvPicPr>
          <p:nvPr/>
        </p:nvPicPr>
        <p:blipFill>
          <a:blip r:embed="rId7"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57" name="Picture 2"/>
          <p:cNvPicPr>
            <a:picLocks noChangeAspect="1" noChangeArrowheads="1"/>
          </p:cNvPicPr>
          <p:nvPr/>
        </p:nvPicPr>
        <p:blipFill>
          <a:blip r:embed="rId7" cstate="print"/>
          <a:srcRect/>
          <a:stretch>
            <a:fillRect/>
          </a:stretch>
        </p:blipFill>
        <p:spPr bwMode="auto">
          <a:xfrm rot="14577463">
            <a:off x="1198004" y="5575372"/>
            <a:ext cx="455355" cy="445794"/>
          </a:xfrm>
          <a:prstGeom prst="rect">
            <a:avLst/>
          </a:prstGeom>
          <a:noFill/>
          <a:ln w="9525">
            <a:noFill/>
            <a:miter lim="800000"/>
            <a:headEnd/>
            <a:tailEnd/>
          </a:ln>
          <a:effectLst/>
        </p:spPr>
      </p:pic>
      <p:sp>
        <p:nvSpPr>
          <p:cNvPr id="59" name="Rectangle 2"/>
          <p:cNvSpPr>
            <a:spLocks noGrp="1" noChangeArrowheads="1"/>
          </p:cNvSpPr>
          <p:nvPr>
            <p:ph type="title"/>
          </p:nvPr>
        </p:nvSpPr>
        <p:spPr>
          <a:xfrm>
            <a:off x="457200" y="274638"/>
            <a:ext cx="8229600" cy="1143000"/>
          </a:xfrm>
        </p:spPr>
        <p:txBody>
          <a:bodyPr/>
          <a:lstStyle/>
          <a:p>
            <a:r>
              <a:rPr lang="en-GB" dirty="0" smtClean="0"/>
              <a:t>Effect on reproduction</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6212"/>
                                        </p:tgtEl>
                                        <p:attrNameLst>
                                          <p:attrName>style.visibility</p:attrName>
                                        </p:attrNameLst>
                                      </p:cBhvr>
                                      <p:to>
                                        <p:strVal val="visible"/>
                                      </p:to>
                                    </p:set>
                                    <p:animEffect transition="in" filter="dissolve">
                                      <p:cBhvr>
                                        <p:cTn id="7" dur="500"/>
                                        <p:tgtEl>
                                          <p:spTgt spid="946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2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59" name="AutoShape 35"/>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48260" name="AutoShape 36"/>
          <p:cNvSpPr>
            <a:spLocks noChangeArrowheads="1"/>
          </p:cNvSpPr>
          <p:nvPr/>
        </p:nvSpPr>
        <p:spPr bwMode="auto">
          <a:xfrm>
            <a:off x="1778000" y="5346700"/>
            <a:ext cx="1473200" cy="254000"/>
          </a:xfrm>
          <a:prstGeom prst="rightArrow">
            <a:avLst>
              <a:gd name="adj1" fmla="val 50000"/>
              <a:gd name="adj2" fmla="val 145000"/>
            </a:avLst>
          </a:prstGeom>
          <a:solidFill>
            <a:srgbClr val="0000FF"/>
          </a:solidFill>
          <a:ln w="9525">
            <a:solidFill>
              <a:schemeClr val="tx1"/>
            </a:solidFill>
            <a:miter lim="800000"/>
            <a:headEnd/>
            <a:tailEnd/>
          </a:ln>
          <a:effectLst/>
        </p:spPr>
        <p:txBody>
          <a:bodyPr wrap="none" anchor="ctr"/>
          <a:lstStyle/>
          <a:p>
            <a:endParaRPr lang="en-GB"/>
          </a:p>
        </p:txBody>
      </p:sp>
      <p:pic>
        <p:nvPicPr>
          <p:cNvPr id="38" name="Picture 6"/>
          <p:cNvPicPr>
            <a:picLocks noChangeAspect="1" noChangeArrowheads="1"/>
          </p:cNvPicPr>
          <p:nvPr/>
        </p:nvPicPr>
        <p:blipFill>
          <a:blip r:embed="rId3"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39" name="Picture 6"/>
          <p:cNvPicPr>
            <a:picLocks noChangeAspect="1" noChangeArrowheads="1"/>
          </p:cNvPicPr>
          <p:nvPr/>
        </p:nvPicPr>
        <p:blipFill>
          <a:blip r:embed="rId3"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40" name="Picture 6"/>
          <p:cNvPicPr>
            <a:picLocks noChangeAspect="1" noChangeArrowheads="1"/>
          </p:cNvPicPr>
          <p:nvPr/>
        </p:nvPicPr>
        <p:blipFill>
          <a:blip r:embed="rId3"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41" name="Picture 6"/>
          <p:cNvPicPr>
            <a:picLocks noChangeAspect="1" noChangeArrowheads="1"/>
          </p:cNvPicPr>
          <p:nvPr/>
        </p:nvPicPr>
        <p:blipFill>
          <a:blip r:embed="rId3"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42" name="Picture 6"/>
          <p:cNvPicPr>
            <a:picLocks noChangeAspect="1" noChangeArrowheads="1"/>
          </p:cNvPicPr>
          <p:nvPr/>
        </p:nvPicPr>
        <p:blipFill>
          <a:blip r:embed="rId3" cstate="print"/>
          <a:srcRect/>
          <a:stretch>
            <a:fillRect/>
          </a:stretch>
        </p:blipFill>
        <p:spPr bwMode="auto">
          <a:xfrm>
            <a:off x="6932365" y="5452845"/>
            <a:ext cx="1000648" cy="707354"/>
          </a:xfrm>
          <a:prstGeom prst="rect">
            <a:avLst/>
          </a:prstGeom>
          <a:noFill/>
          <a:ln w="9525">
            <a:noFill/>
            <a:miter lim="800000"/>
            <a:headEnd/>
            <a:tailEnd/>
          </a:ln>
          <a:effectLst/>
        </p:spPr>
      </p:pic>
      <p:pic>
        <p:nvPicPr>
          <p:cNvPr id="43" name="Picture 6"/>
          <p:cNvPicPr>
            <a:picLocks noChangeAspect="1" noChangeArrowheads="1"/>
          </p:cNvPicPr>
          <p:nvPr/>
        </p:nvPicPr>
        <p:blipFill>
          <a:blip r:embed="rId3" cstate="print"/>
          <a:srcRect/>
          <a:stretch>
            <a:fillRect/>
          </a:stretch>
        </p:blipFill>
        <p:spPr bwMode="auto">
          <a:xfrm>
            <a:off x="7368592" y="5075340"/>
            <a:ext cx="1000648" cy="707354"/>
          </a:xfrm>
          <a:prstGeom prst="rect">
            <a:avLst/>
          </a:prstGeom>
          <a:noFill/>
          <a:ln w="9525">
            <a:noFill/>
            <a:miter lim="800000"/>
            <a:headEnd/>
            <a:tailEnd/>
          </a:ln>
          <a:effectLst/>
        </p:spPr>
      </p:pic>
      <p:pic>
        <p:nvPicPr>
          <p:cNvPr id="44" name="Picture 2"/>
          <p:cNvPicPr>
            <a:picLocks noChangeAspect="1" noChangeArrowheads="1"/>
          </p:cNvPicPr>
          <p:nvPr/>
        </p:nvPicPr>
        <p:blipFill>
          <a:blip r:embed="rId4"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45" name="Picture 3"/>
          <p:cNvPicPr>
            <a:picLocks noChangeAspect="1" noChangeArrowheads="1"/>
          </p:cNvPicPr>
          <p:nvPr/>
        </p:nvPicPr>
        <p:blipFill>
          <a:blip r:embed="rId5" cstate="print"/>
          <a:srcRect/>
          <a:stretch>
            <a:fillRect/>
          </a:stretch>
        </p:blipFill>
        <p:spPr bwMode="auto">
          <a:xfrm>
            <a:off x="3141241" y="4815281"/>
            <a:ext cx="1873690" cy="1367070"/>
          </a:xfrm>
          <a:prstGeom prst="rect">
            <a:avLst/>
          </a:prstGeom>
          <a:noFill/>
          <a:ln w="9525">
            <a:noFill/>
            <a:miter lim="800000"/>
            <a:headEnd/>
            <a:tailEnd/>
          </a:ln>
          <a:effectLst/>
        </p:spPr>
      </p:pic>
      <p:pic>
        <p:nvPicPr>
          <p:cNvPr id="46" name="Picture 37" descr="thunder"/>
          <p:cNvPicPr>
            <a:picLocks noChangeAspect="1" noChangeArrowheads="1"/>
          </p:cNvPicPr>
          <p:nvPr/>
        </p:nvPicPr>
        <p:blipFill>
          <a:blip r:embed="rId6" cstate="print"/>
          <a:srcRect/>
          <a:stretch>
            <a:fillRect/>
          </a:stretch>
        </p:blipFill>
        <p:spPr bwMode="auto">
          <a:xfrm>
            <a:off x="2781300" y="4055349"/>
            <a:ext cx="1122363" cy="1168400"/>
          </a:xfrm>
          <a:prstGeom prst="rect">
            <a:avLst/>
          </a:prstGeom>
          <a:noFill/>
        </p:spPr>
      </p:pic>
      <p:sp>
        <p:nvSpPr>
          <p:cNvPr id="47"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48" name="AutoShape 13"/>
          <p:cNvSpPr>
            <a:spLocks noChangeArrowheads="1"/>
          </p:cNvSpPr>
          <p:nvPr/>
        </p:nvSpPr>
        <p:spPr bwMode="auto">
          <a:xfrm>
            <a:off x="5319203" y="5397500"/>
            <a:ext cx="1473200" cy="254000"/>
          </a:xfrm>
          <a:prstGeom prst="rightArrow">
            <a:avLst>
              <a:gd name="adj1" fmla="val 50000"/>
              <a:gd name="adj2" fmla="val 145000"/>
            </a:avLst>
          </a:prstGeom>
          <a:solidFill>
            <a:schemeClr val="accent2"/>
          </a:solidFill>
          <a:ln w="9525">
            <a:solidFill>
              <a:schemeClr val="tx1"/>
            </a:solidFill>
            <a:miter lim="800000"/>
            <a:headEnd/>
            <a:tailEnd/>
          </a:ln>
          <a:effectLst/>
        </p:spPr>
        <p:txBody>
          <a:bodyPr wrap="none" anchor="ctr"/>
          <a:lstStyle/>
          <a:p>
            <a:endParaRPr lang="en-GB"/>
          </a:p>
        </p:txBody>
      </p:sp>
      <p:pic>
        <p:nvPicPr>
          <p:cNvPr id="49" name="Picture 2"/>
          <p:cNvPicPr>
            <a:picLocks noChangeAspect="1" noChangeArrowheads="1"/>
          </p:cNvPicPr>
          <p:nvPr/>
        </p:nvPicPr>
        <p:blipFill>
          <a:blip r:embed="rId7"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50" name="Picture 2"/>
          <p:cNvPicPr>
            <a:picLocks noChangeAspect="1" noChangeArrowheads="1"/>
          </p:cNvPicPr>
          <p:nvPr/>
        </p:nvPicPr>
        <p:blipFill>
          <a:blip r:embed="rId7"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51" name="Picture 2"/>
          <p:cNvPicPr>
            <a:picLocks noChangeAspect="1" noChangeArrowheads="1"/>
          </p:cNvPicPr>
          <p:nvPr/>
        </p:nvPicPr>
        <p:blipFill>
          <a:blip r:embed="rId7"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52" name="Picture 2"/>
          <p:cNvPicPr>
            <a:picLocks noChangeAspect="1" noChangeArrowheads="1"/>
          </p:cNvPicPr>
          <p:nvPr/>
        </p:nvPicPr>
        <p:blipFill>
          <a:blip r:embed="rId7"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53" name="Picture 2"/>
          <p:cNvPicPr>
            <a:picLocks noChangeAspect="1" noChangeArrowheads="1"/>
          </p:cNvPicPr>
          <p:nvPr/>
        </p:nvPicPr>
        <p:blipFill>
          <a:blip r:embed="rId7"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54" name="Picture 2"/>
          <p:cNvPicPr>
            <a:picLocks noChangeAspect="1" noChangeArrowheads="1"/>
          </p:cNvPicPr>
          <p:nvPr/>
        </p:nvPicPr>
        <p:blipFill>
          <a:blip r:embed="rId7" cstate="print"/>
          <a:srcRect/>
          <a:stretch>
            <a:fillRect/>
          </a:stretch>
        </p:blipFill>
        <p:spPr bwMode="auto">
          <a:xfrm rot="14577463">
            <a:off x="1198004" y="5575372"/>
            <a:ext cx="455355" cy="445794"/>
          </a:xfrm>
          <a:prstGeom prst="rect">
            <a:avLst/>
          </a:prstGeom>
          <a:noFill/>
          <a:ln w="9525">
            <a:noFill/>
            <a:miter lim="800000"/>
            <a:headEnd/>
            <a:tailEnd/>
          </a:ln>
          <a:effectLst/>
        </p:spPr>
      </p:pic>
      <p:sp>
        <p:nvSpPr>
          <p:cNvPr id="56" name="Rectangle 2"/>
          <p:cNvSpPr>
            <a:spLocks noGrp="1" noChangeArrowheads="1"/>
          </p:cNvSpPr>
          <p:nvPr>
            <p:ph type="title"/>
          </p:nvPr>
        </p:nvSpPr>
        <p:spPr>
          <a:xfrm>
            <a:off x="457200" y="274638"/>
            <a:ext cx="8229600" cy="1143000"/>
          </a:xfrm>
        </p:spPr>
        <p:txBody>
          <a:bodyPr/>
          <a:lstStyle/>
          <a:p>
            <a:r>
              <a:rPr lang="en-GB" dirty="0" smtClean="0"/>
              <a:t>Effect on reproduction</a:t>
            </a:r>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7" descr="thunder"/>
          <p:cNvPicPr>
            <a:picLocks noChangeAspect="1" noChangeArrowheads="1"/>
          </p:cNvPicPr>
          <p:nvPr/>
        </p:nvPicPr>
        <p:blipFill>
          <a:blip r:embed="rId3" cstate="print"/>
          <a:srcRect/>
          <a:stretch>
            <a:fillRect/>
          </a:stretch>
        </p:blipFill>
        <p:spPr bwMode="auto">
          <a:xfrm>
            <a:off x="6204008" y="4197962"/>
            <a:ext cx="1122363" cy="1168400"/>
          </a:xfrm>
          <a:prstGeom prst="rect">
            <a:avLst/>
          </a:prstGeom>
          <a:noFill/>
        </p:spPr>
      </p:pic>
      <p:sp>
        <p:nvSpPr>
          <p:cNvPr id="950303" name="AutoShape 31"/>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50304" name="AutoShape 32"/>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37" name="Picture 6"/>
          <p:cNvPicPr>
            <a:picLocks noChangeAspect="1" noChangeArrowheads="1"/>
          </p:cNvPicPr>
          <p:nvPr/>
        </p:nvPicPr>
        <p:blipFill>
          <a:blip r:embed="rId4"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38" name="Picture 6"/>
          <p:cNvPicPr>
            <a:picLocks noChangeAspect="1" noChangeArrowheads="1"/>
          </p:cNvPicPr>
          <p:nvPr/>
        </p:nvPicPr>
        <p:blipFill>
          <a:blip r:embed="rId4"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39" name="Picture 6"/>
          <p:cNvPicPr>
            <a:picLocks noChangeAspect="1" noChangeArrowheads="1"/>
          </p:cNvPicPr>
          <p:nvPr/>
        </p:nvPicPr>
        <p:blipFill>
          <a:blip r:embed="rId4"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40" name="Picture 6"/>
          <p:cNvPicPr>
            <a:picLocks noChangeAspect="1" noChangeArrowheads="1"/>
          </p:cNvPicPr>
          <p:nvPr/>
        </p:nvPicPr>
        <p:blipFill>
          <a:blip r:embed="rId4"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43" name="Picture 2"/>
          <p:cNvPicPr>
            <a:picLocks noChangeAspect="1" noChangeArrowheads="1"/>
          </p:cNvPicPr>
          <p:nvPr/>
        </p:nvPicPr>
        <p:blipFill>
          <a:blip r:embed="rId5"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45" name="Picture 2"/>
          <p:cNvPicPr>
            <a:picLocks noChangeAspect="1" noChangeArrowheads="1"/>
          </p:cNvPicPr>
          <p:nvPr/>
        </p:nvPicPr>
        <p:blipFill>
          <a:blip r:embed="rId5" cstate="print"/>
          <a:srcRect/>
          <a:stretch>
            <a:fillRect/>
          </a:stretch>
        </p:blipFill>
        <p:spPr bwMode="auto">
          <a:xfrm>
            <a:off x="3020170" y="4527097"/>
            <a:ext cx="2373611" cy="1664080"/>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6" cstate="print"/>
          <a:srcRect/>
          <a:stretch>
            <a:fillRect/>
          </a:stretch>
        </p:blipFill>
        <p:spPr bwMode="auto">
          <a:xfrm flipH="1">
            <a:off x="7298421" y="5084871"/>
            <a:ext cx="998287" cy="728364"/>
          </a:xfrm>
          <a:prstGeom prst="rect">
            <a:avLst/>
          </a:prstGeom>
          <a:noFill/>
          <a:ln w="9525">
            <a:noFill/>
            <a:miter lim="800000"/>
            <a:headEnd/>
            <a:tailEnd/>
          </a:ln>
          <a:effectLst/>
        </p:spPr>
      </p:pic>
      <p:pic>
        <p:nvPicPr>
          <p:cNvPr id="48" name="Picture 3"/>
          <p:cNvPicPr>
            <a:picLocks noChangeAspect="1" noChangeArrowheads="1"/>
          </p:cNvPicPr>
          <p:nvPr/>
        </p:nvPicPr>
        <p:blipFill>
          <a:blip r:embed="rId6" cstate="print"/>
          <a:srcRect/>
          <a:stretch>
            <a:fillRect/>
          </a:stretch>
        </p:blipFill>
        <p:spPr bwMode="auto">
          <a:xfrm flipH="1">
            <a:off x="7013196" y="5453987"/>
            <a:ext cx="998287" cy="728364"/>
          </a:xfrm>
          <a:prstGeom prst="rect">
            <a:avLst/>
          </a:prstGeom>
          <a:noFill/>
          <a:ln w="9525">
            <a:noFill/>
            <a:miter lim="800000"/>
            <a:headEnd/>
            <a:tailEnd/>
          </a:ln>
          <a:effectLst/>
        </p:spPr>
      </p:pic>
      <p:sp>
        <p:nvSpPr>
          <p:cNvPr id="50" name="AutoShape 10"/>
          <p:cNvSpPr>
            <a:spLocks noChangeArrowheads="1"/>
          </p:cNvSpPr>
          <p:nvPr/>
        </p:nvSpPr>
        <p:spPr bwMode="auto">
          <a:xfrm>
            <a:off x="5319203" y="5242656"/>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51"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52" name="Picture 2"/>
          <p:cNvPicPr>
            <a:picLocks noChangeAspect="1" noChangeArrowheads="1"/>
          </p:cNvPicPr>
          <p:nvPr/>
        </p:nvPicPr>
        <p:blipFill>
          <a:blip r:embed="rId7"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53" name="Picture 2"/>
          <p:cNvPicPr>
            <a:picLocks noChangeAspect="1" noChangeArrowheads="1"/>
          </p:cNvPicPr>
          <p:nvPr/>
        </p:nvPicPr>
        <p:blipFill>
          <a:blip r:embed="rId7"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54" name="Picture 2"/>
          <p:cNvPicPr>
            <a:picLocks noChangeAspect="1" noChangeArrowheads="1"/>
          </p:cNvPicPr>
          <p:nvPr/>
        </p:nvPicPr>
        <p:blipFill>
          <a:blip r:embed="rId7"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55" name="Picture 2"/>
          <p:cNvPicPr>
            <a:picLocks noChangeAspect="1" noChangeArrowheads="1"/>
          </p:cNvPicPr>
          <p:nvPr/>
        </p:nvPicPr>
        <p:blipFill>
          <a:blip r:embed="rId7"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56" name="Picture 2"/>
          <p:cNvPicPr>
            <a:picLocks noChangeAspect="1" noChangeArrowheads="1"/>
          </p:cNvPicPr>
          <p:nvPr/>
        </p:nvPicPr>
        <p:blipFill>
          <a:blip r:embed="rId7"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57" name="Picture 2"/>
          <p:cNvPicPr>
            <a:picLocks noChangeAspect="1" noChangeArrowheads="1"/>
          </p:cNvPicPr>
          <p:nvPr/>
        </p:nvPicPr>
        <p:blipFill>
          <a:blip r:embed="rId7" cstate="print"/>
          <a:srcRect/>
          <a:stretch>
            <a:fillRect/>
          </a:stretch>
        </p:blipFill>
        <p:spPr bwMode="auto">
          <a:xfrm rot="14577463">
            <a:off x="1198004" y="5575372"/>
            <a:ext cx="455355" cy="445794"/>
          </a:xfrm>
          <a:prstGeom prst="rect">
            <a:avLst/>
          </a:prstGeom>
          <a:noFill/>
          <a:ln w="9525">
            <a:noFill/>
            <a:miter lim="800000"/>
            <a:headEnd/>
            <a:tailEnd/>
          </a:ln>
          <a:effectLst/>
        </p:spPr>
      </p:pic>
      <p:sp>
        <p:nvSpPr>
          <p:cNvPr id="59" name="Rectangle 2"/>
          <p:cNvSpPr>
            <a:spLocks noGrp="1" noChangeArrowheads="1"/>
          </p:cNvSpPr>
          <p:nvPr>
            <p:ph type="title"/>
          </p:nvPr>
        </p:nvSpPr>
        <p:spPr>
          <a:xfrm>
            <a:off x="457200" y="274638"/>
            <a:ext cx="8229600" cy="1143000"/>
          </a:xfrm>
        </p:spPr>
        <p:txBody>
          <a:bodyPr/>
          <a:lstStyle/>
          <a:p>
            <a:r>
              <a:rPr lang="en-GB" dirty="0" smtClean="0"/>
              <a:t>Effect on reproduction</a:t>
            </a: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0" name="AutoShape 30"/>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52351" name="AutoShape 31"/>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35" name="AutoShape 10"/>
          <p:cNvSpPr>
            <a:spLocks noChangeArrowheads="1"/>
          </p:cNvSpPr>
          <p:nvPr/>
        </p:nvSpPr>
        <p:spPr bwMode="auto">
          <a:xfrm>
            <a:off x="5319203" y="5242656"/>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36"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37" name="Picture 2"/>
          <p:cNvPicPr>
            <a:picLocks noChangeAspect="1" noChangeArrowheads="1"/>
          </p:cNvPicPr>
          <p:nvPr/>
        </p:nvPicPr>
        <p:blipFill>
          <a:blip r:embed="rId3"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38" name="Picture 2"/>
          <p:cNvPicPr>
            <a:picLocks noChangeAspect="1" noChangeArrowheads="1"/>
          </p:cNvPicPr>
          <p:nvPr/>
        </p:nvPicPr>
        <p:blipFill>
          <a:blip r:embed="rId3"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39" name="Picture 2"/>
          <p:cNvPicPr>
            <a:picLocks noChangeAspect="1" noChangeArrowheads="1"/>
          </p:cNvPicPr>
          <p:nvPr/>
        </p:nvPicPr>
        <p:blipFill>
          <a:blip r:embed="rId3"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40" name="Picture 2"/>
          <p:cNvPicPr>
            <a:picLocks noChangeAspect="1" noChangeArrowheads="1"/>
          </p:cNvPicPr>
          <p:nvPr/>
        </p:nvPicPr>
        <p:blipFill>
          <a:blip r:embed="rId3"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41" name="Picture 2"/>
          <p:cNvPicPr>
            <a:picLocks noChangeAspect="1" noChangeArrowheads="1"/>
          </p:cNvPicPr>
          <p:nvPr/>
        </p:nvPicPr>
        <p:blipFill>
          <a:blip r:embed="rId3"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42" name="Picture 2"/>
          <p:cNvPicPr>
            <a:picLocks noChangeAspect="1" noChangeArrowheads="1"/>
          </p:cNvPicPr>
          <p:nvPr/>
        </p:nvPicPr>
        <p:blipFill>
          <a:blip r:embed="rId3" cstate="print"/>
          <a:srcRect/>
          <a:stretch>
            <a:fillRect/>
          </a:stretch>
        </p:blipFill>
        <p:spPr bwMode="auto">
          <a:xfrm rot="14577463">
            <a:off x="1198004" y="5575372"/>
            <a:ext cx="455355" cy="445794"/>
          </a:xfrm>
          <a:prstGeom prst="rect">
            <a:avLst/>
          </a:prstGeom>
          <a:noFill/>
          <a:ln w="9525">
            <a:noFill/>
            <a:miter lim="800000"/>
            <a:headEnd/>
            <a:tailEnd/>
          </a:ln>
          <a:effectLst/>
        </p:spPr>
      </p:pic>
      <p:pic>
        <p:nvPicPr>
          <p:cNvPr id="49" name="Picture 2"/>
          <p:cNvPicPr>
            <a:picLocks noChangeAspect="1" noChangeArrowheads="1"/>
          </p:cNvPicPr>
          <p:nvPr/>
        </p:nvPicPr>
        <p:blipFill>
          <a:blip r:embed="rId4"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50" name="Picture 2"/>
          <p:cNvPicPr>
            <a:picLocks noChangeAspect="1" noChangeArrowheads="1"/>
          </p:cNvPicPr>
          <p:nvPr/>
        </p:nvPicPr>
        <p:blipFill>
          <a:blip r:embed="rId4" cstate="print"/>
          <a:srcRect/>
          <a:stretch>
            <a:fillRect/>
          </a:stretch>
        </p:blipFill>
        <p:spPr bwMode="auto">
          <a:xfrm>
            <a:off x="3020170" y="4527097"/>
            <a:ext cx="2373611" cy="1664080"/>
          </a:xfrm>
          <a:prstGeom prst="rect">
            <a:avLst/>
          </a:prstGeom>
          <a:noFill/>
          <a:ln w="9525">
            <a:noFill/>
            <a:miter lim="800000"/>
            <a:headEnd/>
            <a:tailEnd/>
          </a:ln>
          <a:effectLst/>
        </p:spPr>
      </p:pic>
      <p:pic>
        <p:nvPicPr>
          <p:cNvPr id="51" name="Picture 6"/>
          <p:cNvPicPr>
            <a:picLocks noChangeAspect="1" noChangeArrowheads="1"/>
          </p:cNvPicPr>
          <p:nvPr/>
        </p:nvPicPr>
        <p:blipFill>
          <a:blip r:embed="rId5"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52" name="Picture 6"/>
          <p:cNvPicPr>
            <a:picLocks noChangeAspect="1" noChangeArrowheads="1"/>
          </p:cNvPicPr>
          <p:nvPr/>
        </p:nvPicPr>
        <p:blipFill>
          <a:blip r:embed="rId5"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53" name="Picture 6"/>
          <p:cNvPicPr>
            <a:picLocks noChangeAspect="1" noChangeArrowheads="1"/>
          </p:cNvPicPr>
          <p:nvPr/>
        </p:nvPicPr>
        <p:blipFill>
          <a:blip r:embed="rId5"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54" name="Picture 6"/>
          <p:cNvPicPr>
            <a:picLocks noChangeAspect="1" noChangeArrowheads="1"/>
          </p:cNvPicPr>
          <p:nvPr/>
        </p:nvPicPr>
        <p:blipFill>
          <a:blip r:embed="rId5"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126978" name="Picture 2"/>
          <p:cNvPicPr>
            <a:picLocks noChangeAspect="1" noChangeArrowheads="1"/>
          </p:cNvPicPr>
          <p:nvPr/>
        </p:nvPicPr>
        <p:blipFill>
          <a:blip r:embed="rId6" cstate="print"/>
          <a:srcRect/>
          <a:stretch>
            <a:fillRect/>
          </a:stretch>
        </p:blipFill>
        <p:spPr bwMode="auto">
          <a:xfrm>
            <a:off x="7493291" y="4806891"/>
            <a:ext cx="1247179" cy="952469"/>
          </a:xfrm>
          <a:prstGeom prst="rect">
            <a:avLst/>
          </a:prstGeom>
          <a:noFill/>
          <a:ln w="9525">
            <a:noFill/>
            <a:miter lim="800000"/>
            <a:headEnd/>
            <a:tailEnd/>
          </a:ln>
          <a:effectLst/>
        </p:spPr>
      </p:pic>
      <p:pic>
        <p:nvPicPr>
          <p:cNvPr id="56" name="Picture 2"/>
          <p:cNvPicPr>
            <a:picLocks noChangeAspect="1" noChangeArrowheads="1"/>
          </p:cNvPicPr>
          <p:nvPr/>
        </p:nvPicPr>
        <p:blipFill>
          <a:blip r:embed="rId6" cstate="print"/>
          <a:srcRect/>
          <a:stretch>
            <a:fillRect/>
          </a:stretch>
        </p:blipFill>
        <p:spPr bwMode="auto">
          <a:xfrm>
            <a:off x="7006729" y="5419287"/>
            <a:ext cx="1247179" cy="952469"/>
          </a:xfrm>
          <a:prstGeom prst="rect">
            <a:avLst/>
          </a:prstGeom>
          <a:noFill/>
          <a:ln w="9525">
            <a:noFill/>
            <a:miter lim="800000"/>
            <a:headEnd/>
            <a:tailEnd/>
          </a:ln>
          <a:effectLst/>
        </p:spPr>
      </p:pic>
      <p:sp>
        <p:nvSpPr>
          <p:cNvPr id="59" name="Rectangle 2"/>
          <p:cNvSpPr>
            <a:spLocks noGrp="1" noChangeArrowheads="1"/>
          </p:cNvSpPr>
          <p:nvPr>
            <p:ph type="title"/>
          </p:nvPr>
        </p:nvSpPr>
        <p:spPr>
          <a:xfrm>
            <a:off x="457200" y="274638"/>
            <a:ext cx="8229600" cy="1143000"/>
          </a:xfrm>
        </p:spPr>
        <p:txBody>
          <a:bodyPr/>
          <a:lstStyle/>
          <a:p>
            <a:r>
              <a:rPr lang="en-GB" dirty="0" smtClean="0"/>
              <a:t>Effect on reproduction</a:t>
            </a:r>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nl-NL" dirty="0" smtClean="0"/>
              <a:t>Energy Budget</a:t>
            </a:r>
          </a:p>
        </p:txBody>
      </p:sp>
      <p:sp>
        <p:nvSpPr>
          <p:cNvPr id="9220" name="Content Placeholder 2"/>
          <p:cNvSpPr>
            <a:spLocks noGrp="1"/>
          </p:cNvSpPr>
          <p:nvPr>
            <p:ph idx="1"/>
          </p:nvPr>
        </p:nvSpPr>
        <p:spPr>
          <a:xfrm>
            <a:off x="457200" y="1700213"/>
            <a:ext cx="8229600" cy="2082800"/>
          </a:xfrm>
        </p:spPr>
        <p:txBody>
          <a:bodyPr/>
          <a:lstStyle/>
          <a:p>
            <a:pPr>
              <a:buFont typeface="Wingdings" pitchFamily="2" charset="2"/>
              <a:buNone/>
            </a:pPr>
            <a:r>
              <a:rPr lang="nl-NL" b="1" dirty="0" smtClean="0">
                <a:solidFill>
                  <a:srgbClr val="009900"/>
                </a:solidFill>
              </a:rPr>
              <a:t>To understand effect on reproduction …</a:t>
            </a:r>
          </a:p>
          <a:p>
            <a:pPr lvl="1"/>
            <a:r>
              <a:rPr lang="nl-NL" dirty="0" smtClean="0"/>
              <a:t>we have to consider how food is turned into offspring</a:t>
            </a:r>
          </a:p>
          <a:p>
            <a:pPr>
              <a:buFont typeface="Wingdings" pitchFamily="2" charset="2"/>
              <a:buNone/>
            </a:pPr>
            <a:r>
              <a:rPr lang="nl-NL" sz="800" b="1" dirty="0" smtClean="0">
                <a:solidFill>
                  <a:srgbClr val="009900"/>
                </a:solidFill>
              </a:rPr>
              <a:t>	</a:t>
            </a:r>
          </a:p>
          <a:p>
            <a:pPr>
              <a:buFont typeface="Wingdings" pitchFamily="2" charset="2"/>
              <a:buNone/>
            </a:pPr>
            <a:r>
              <a:rPr lang="nl-NL" b="1" dirty="0" smtClean="0">
                <a:solidFill>
                  <a:srgbClr val="009900"/>
                </a:solidFill>
              </a:rPr>
              <a:t>Challenge</a:t>
            </a:r>
          </a:p>
          <a:p>
            <a:pPr lvl="1"/>
            <a:r>
              <a:rPr lang="nl-NL" dirty="0" smtClean="0"/>
              <a:t>find the simplest set of rules ...</a:t>
            </a:r>
          </a:p>
          <a:p>
            <a:pPr lvl="1"/>
            <a:r>
              <a:rPr lang="nl-NL" dirty="0" smtClean="0"/>
              <a:t>over the entire life cycle ...</a:t>
            </a:r>
          </a:p>
          <a:p>
            <a:pPr lvl="1"/>
            <a:r>
              <a:rPr lang="nl-NL" dirty="0" smtClean="0"/>
              <a:t>for </a:t>
            </a:r>
            <a:r>
              <a:rPr lang="nl-NL" i="1" dirty="0" smtClean="0"/>
              <a:t>all</a:t>
            </a:r>
            <a:r>
              <a:rPr lang="nl-NL" dirty="0" smtClean="0"/>
              <a:t> organisms (related species follow related rules)</a:t>
            </a:r>
          </a:p>
        </p:txBody>
      </p:sp>
      <p:pic>
        <p:nvPicPr>
          <p:cNvPr id="19478" name="Picture 22"/>
          <p:cNvPicPr>
            <a:picLocks noChangeAspect="1" noChangeArrowheads="1"/>
          </p:cNvPicPr>
          <p:nvPr/>
        </p:nvPicPr>
        <p:blipFill>
          <a:blip r:embed="rId2" cstate="print"/>
          <a:srcRect/>
          <a:stretch>
            <a:fillRect/>
          </a:stretch>
        </p:blipFill>
        <p:spPr bwMode="auto">
          <a:xfrm>
            <a:off x="4202885" y="4269146"/>
            <a:ext cx="4806890" cy="2484181"/>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0">
                                            <p:txEl>
                                              <p:pRg st="1" end="1"/>
                                            </p:txEl>
                                          </p:spTgt>
                                        </p:tgtEl>
                                        <p:attrNameLst>
                                          <p:attrName>style.visibility</p:attrName>
                                        </p:attrNameLst>
                                      </p:cBhvr>
                                      <p:to>
                                        <p:strVal val="visible"/>
                                      </p:to>
                                    </p:set>
                                    <p:animEffect transition="in" filter="dissolve">
                                      <p:cBhvr>
                                        <p:cTn id="10" dur="500"/>
                                        <p:tgtEl>
                                          <p:spTgt spid="92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animEffect transition="in" filter="dissolve">
                                      <p:cBhvr>
                                        <p:cTn id="15" dur="500"/>
                                        <p:tgtEl>
                                          <p:spTgt spid="92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220">
                                            <p:txEl>
                                              <p:pRg st="3" end="3"/>
                                            </p:txEl>
                                          </p:spTgt>
                                        </p:tgtEl>
                                        <p:attrNameLst>
                                          <p:attrName>style.visibility</p:attrName>
                                        </p:attrNameLst>
                                      </p:cBhvr>
                                      <p:to>
                                        <p:strVal val="visible"/>
                                      </p:to>
                                    </p:set>
                                    <p:animEffect transition="in" filter="dissolve">
                                      <p:cBhvr>
                                        <p:cTn id="20" dur="500"/>
                                        <p:tgtEl>
                                          <p:spTgt spid="9220">
                                            <p:txEl>
                                              <p:pRg st="3" end="3"/>
                                            </p:txEl>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9220">
                                            <p:txEl>
                                              <p:pRg st="4" end="4"/>
                                            </p:txEl>
                                          </p:spTgt>
                                        </p:tgtEl>
                                        <p:attrNameLst>
                                          <p:attrName>style.visibility</p:attrName>
                                        </p:attrNameLst>
                                      </p:cBhvr>
                                      <p:to>
                                        <p:strVal val="visible"/>
                                      </p:to>
                                    </p:set>
                                    <p:animEffect transition="in" filter="dissolve">
                                      <p:cBhvr>
                                        <p:cTn id="24" dur="500"/>
                                        <p:tgtEl>
                                          <p:spTgt spid="922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220">
                                            <p:txEl>
                                              <p:pRg st="5" end="5"/>
                                            </p:txEl>
                                          </p:spTgt>
                                        </p:tgtEl>
                                        <p:attrNameLst>
                                          <p:attrName>style.visibility</p:attrName>
                                        </p:attrNameLst>
                                      </p:cBhvr>
                                      <p:to>
                                        <p:strVal val="visible"/>
                                      </p:to>
                                    </p:set>
                                    <p:animEffect transition="in" filter="dissolve">
                                      <p:cBhvr>
                                        <p:cTn id="29" dur="500"/>
                                        <p:tgtEl>
                                          <p:spTgt spid="922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220">
                                            <p:txEl>
                                              <p:pRg st="6" end="6"/>
                                            </p:txEl>
                                          </p:spTgt>
                                        </p:tgtEl>
                                        <p:attrNameLst>
                                          <p:attrName>style.visibility</p:attrName>
                                        </p:attrNameLst>
                                      </p:cBhvr>
                                      <p:to>
                                        <p:strVal val="visible"/>
                                      </p:to>
                                    </p:set>
                                    <p:animEffect transition="in" filter="dissolve">
                                      <p:cBhvr>
                                        <p:cTn id="34" dur="500"/>
                                        <p:tgtEl>
                                          <p:spTgt spid="92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6" name="Rectangle 4"/>
          <p:cNvSpPr>
            <a:spLocks noGrp="1" noChangeArrowheads="1"/>
          </p:cNvSpPr>
          <p:nvPr>
            <p:ph type="body" idx="1"/>
          </p:nvPr>
        </p:nvSpPr>
        <p:spPr>
          <a:xfrm>
            <a:off x="646113" y="1742817"/>
            <a:ext cx="5153025" cy="4114800"/>
          </a:xfrm>
        </p:spPr>
        <p:txBody>
          <a:bodyPr/>
          <a:lstStyle/>
          <a:p>
            <a:pPr>
              <a:lnSpc>
                <a:spcPct val="90000"/>
              </a:lnSpc>
              <a:buFont typeface="Wingdings" pitchFamily="2" charset="2"/>
              <a:buNone/>
            </a:pPr>
            <a:r>
              <a:rPr lang="en-US" sz="2000" b="1" dirty="0">
                <a:solidFill>
                  <a:srgbClr val="008000"/>
                </a:solidFill>
              </a:rPr>
              <a:t>Quantitative theory for metabolic </a:t>
            </a:r>
            <a:r>
              <a:rPr lang="en-US" sz="2000" b="1" dirty="0" err="1">
                <a:solidFill>
                  <a:srgbClr val="008000"/>
                </a:solidFill>
              </a:rPr>
              <a:t>organisation</a:t>
            </a:r>
            <a:r>
              <a:rPr lang="en-US" sz="2000" b="1" dirty="0">
                <a:solidFill>
                  <a:srgbClr val="008000"/>
                </a:solidFill>
              </a:rPr>
              <a:t> from ‘first principles’</a:t>
            </a:r>
          </a:p>
          <a:p>
            <a:pPr lvl="1">
              <a:lnSpc>
                <a:spcPct val="90000"/>
              </a:lnSpc>
            </a:pPr>
            <a:r>
              <a:rPr lang="en-US" sz="1800" dirty="0"/>
              <a:t>time, energy and mass </a:t>
            </a:r>
            <a:r>
              <a:rPr lang="en-US" sz="1800" dirty="0" smtClean="0"/>
              <a:t>balance</a:t>
            </a:r>
          </a:p>
          <a:p>
            <a:pPr lvl="1">
              <a:lnSpc>
                <a:spcPct val="90000"/>
              </a:lnSpc>
            </a:pPr>
            <a:r>
              <a:rPr lang="en-US" sz="1800" dirty="0" smtClean="0"/>
              <a:t>consistent with thermodynamics</a:t>
            </a:r>
            <a:endParaRPr lang="en-US" sz="1800" dirty="0" smtClean="0"/>
          </a:p>
          <a:p>
            <a:pPr lvl="1">
              <a:lnSpc>
                <a:spcPct val="90000"/>
              </a:lnSpc>
            </a:pPr>
            <a:endParaRPr lang="en-US" sz="1000" dirty="0"/>
          </a:p>
          <a:p>
            <a:pPr>
              <a:lnSpc>
                <a:spcPct val="90000"/>
              </a:lnSpc>
              <a:buFont typeface="Wingdings" pitchFamily="2" charset="2"/>
              <a:buNone/>
            </a:pPr>
            <a:r>
              <a:rPr lang="en-US" sz="2000" b="1" dirty="0">
                <a:solidFill>
                  <a:srgbClr val="008000"/>
                </a:solidFill>
              </a:rPr>
              <a:t>Life-cycle of the individual</a:t>
            </a:r>
          </a:p>
          <a:p>
            <a:pPr lvl="1">
              <a:lnSpc>
                <a:spcPct val="90000"/>
              </a:lnSpc>
            </a:pPr>
            <a:r>
              <a:rPr lang="en-US" sz="1800" dirty="0"/>
              <a:t>links levels of </a:t>
            </a:r>
            <a:r>
              <a:rPr lang="en-US" sz="1800" dirty="0" err="1"/>
              <a:t>organisation</a:t>
            </a:r>
            <a:r>
              <a:rPr lang="en-US" sz="1800" dirty="0"/>
              <a:t>: molecule </a:t>
            </a:r>
            <a:r>
              <a:rPr lang="en-US" sz="1800" dirty="0">
                <a:sym typeface="Symbol" pitchFamily="18" charset="2"/>
              </a:rPr>
              <a:t> </a:t>
            </a:r>
            <a:r>
              <a:rPr lang="en-US" sz="1800" dirty="0" smtClean="0">
                <a:sym typeface="Symbol" pitchFamily="18" charset="2"/>
              </a:rPr>
              <a:t>ecosystems</a:t>
            </a:r>
          </a:p>
          <a:p>
            <a:pPr lvl="1">
              <a:lnSpc>
                <a:spcPct val="90000"/>
              </a:lnSpc>
            </a:pPr>
            <a:endParaRPr lang="en-US" sz="1000" dirty="0">
              <a:sym typeface="Symbol" pitchFamily="18" charset="2"/>
            </a:endParaRPr>
          </a:p>
          <a:p>
            <a:pPr>
              <a:lnSpc>
                <a:spcPct val="90000"/>
              </a:lnSpc>
              <a:buFont typeface="Wingdings" pitchFamily="2" charset="2"/>
              <a:buNone/>
            </a:pPr>
            <a:r>
              <a:rPr lang="en-US" sz="2000" b="1" dirty="0" smtClean="0">
                <a:solidFill>
                  <a:srgbClr val="008000"/>
                </a:solidFill>
              </a:rPr>
              <a:t>F</a:t>
            </a:r>
            <a:r>
              <a:rPr lang="nl-NL" sz="2000" b="1" dirty="0">
                <a:solidFill>
                  <a:srgbClr val="008000"/>
                </a:solidFill>
              </a:rPr>
              <a:t>undamental; many practical applications</a:t>
            </a:r>
            <a:endParaRPr lang="en-US" sz="2000" b="1" dirty="0">
              <a:solidFill>
                <a:srgbClr val="008000"/>
              </a:solidFill>
            </a:endParaRPr>
          </a:p>
          <a:p>
            <a:pPr lvl="1">
              <a:lnSpc>
                <a:spcPct val="90000"/>
              </a:lnSpc>
            </a:pPr>
            <a:r>
              <a:rPr lang="nl-NL" sz="1800" dirty="0"/>
              <a:t>(bio)production, (eco)toxicity, climate change, evolution …</a:t>
            </a:r>
          </a:p>
          <a:p>
            <a:pPr>
              <a:lnSpc>
                <a:spcPct val="90000"/>
              </a:lnSpc>
            </a:pPr>
            <a:endParaRPr lang="en-US" sz="2000" dirty="0">
              <a:sym typeface="Symbol" pitchFamily="18" charset="2"/>
            </a:endParaRPr>
          </a:p>
          <a:p>
            <a:pPr lvl="1">
              <a:lnSpc>
                <a:spcPct val="90000"/>
              </a:lnSpc>
            </a:pPr>
            <a:endParaRPr lang="en-US" sz="1050" dirty="0">
              <a:sym typeface="Symbol" pitchFamily="18" charset="2"/>
            </a:endParaRPr>
          </a:p>
        </p:txBody>
      </p:sp>
      <p:grpSp>
        <p:nvGrpSpPr>
          <p:cNvPr id="2" name="Group 5"/>
          <p:cNvGrpSpPr>
            <a:grpSpLocks/>
          </p:cNvGrpSpPr>
          <p:nvPr/>
        </p:nvGrpSpPr>
        <p:grpSpPr bwMode="auto">
          <a:xfrm>
            <a:off x="6107113" y="1756898"/>
            <a:ext cx="2732087" cy="4259262"/>
            <a:chOff x="3847" y="499"/>
            <a:chExt cx="1721" cy="2683"/>
          </a:xfrm>
        </p:grpSpPr>
        <p:pic>
          <p:nvPicPr>
            <p:cNvPr id="955398" name="Picture 6" descr="Kooy2000"/>
            <p:cNvPicPr>
              <a:picLocks noChangeAspect="1" noChangeArrowheads="1"/>
            </p:cNvPicPr>
            <p:nvPr/>
          </p:nvPicPr>
          <p:blipFill>
            <a:blip r:embed="rId2" cstate="print"/>
            <a:srcRect/>
            <a:stretch>
              <a:fillRect/>
            </a:stretch>
          </p:blipFill>
          <p:spPr bwMode="auto">
            <a:xfrm>
              <a:off x="3847" y="499"/>
              <a:ext cx="1721" cy="2339"/>
            </a:xfrm>
            <a:prstGeom prst="rect">
              <a:avLst/>
            </a:prstGeom>
            <a:noFill/>
            <a:effectLst>
              <a:outerShdw dist="107763" dir="2700000" algn="ctr" rotWithShape="0">
                <a:srgbClr val="808080"/>
              </a:outerShdw>
            </a:effectLst>
          </p:spPr>
        </p:pic>
        <p:sp>
          <p:nvSpPr>
            <p:cNvPr id="955399" name="Rectangle 7"/>
            <p:cNvSpPr>
              <a:spLocks noChangeArrowheads="1"/>
            </p:cNvSpPr>
            <p:nvPr/>
          </p:nvSpPr>
          <p:spPr bwMode="auto">
            <a:xfrm>
              <a:off x="4183" y="2951"/>
              <a:ext cx="1172" cy="23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1800" i="1"/>
                <a:t>Kooijman (2000)</a:t>
              </a:r>
            </a:p>
          </p:txBody>
        </p:sp>
      </p:grpSp>
      <p:grpSp>
        <p:nvGrpSpPr>
          <p:cNvPr id="3" name="Group 8"/>
          <p:cNvGrpSpPr>
            <a:grpSpLocks/>
          </p:cNvGrpSpPr>
          <p:nvPr/>
        </p:nvGrpSpPr>
        <p:grpSpPr bwMode="auto">
          <a:xfrm>
            <a:off x="5827713" y="2509373"/>
            <a:ext cx="2803525" cy="4068762"/>
            <a:chOff x="3671" y="973"/>
            <a:chExt cx="1766" cy="2563"/>
          </a:xfrm>
        </p:grpSpPr>
        <p:pic>
          <p:nvPicPr>
            <p:cNvPr id="955401" name="Picture 9"/>
            <p:cNvPicPr>
              <a:picLocks noChangeAspect="1" noChangeArrowheads="1"/>
            </p:cNvPicPr>
            <p:nvPr/>
          </p:nvPicPr>
          <p:blipFill>
            <a:blip r:embed="rId3" cstate="print"/>
            <a:srcRect/>
            <a:stretch>
              <a:fillRect/>
            </a:stretch>
          </p:blipFill>
          <p:spPr bwMode="auto">
            <a:xfrm>
              <a:off x="3671" y="973"/>
              <a:ext cx="1766" cy="2298"/>
            </a:xfrm>
            <a:prstGeom prst="rect">
              <a:avLst/>
            </a:prstGeom>
            <a:noFill/>
            <a:ln w="9525">
              <a:noFill/>
              <a:miter lim="800000"/>
              <a:headEnd/>
              <a:tailEnd/>
            </a:ln>
            <a:effectLst>
              <a:outerShdw dist="107763" dir="2700000" algn="ctr" rotWithShape="0">
                <a:schemeClr val="bg2">
                  <a:alpha val="50000"/>
                </a:schemeClr>
              </a:outerShdw>
            </a:effectLst>
          </p:spPr>
        </p:pic>
        <p:sp>
          <p:nvSpPr>
            <p:cNvPr id="955402" name="Rectangle 10"/>
            <p:cNvSpPr>
              <a:spLocks noChangeArrowheads="1"/>
            </p:cNvSpPr>
            <p:nvPr/>
          </p:nvSpPr>
          <p:spPr bwMode="auto">
            <a:xfrm>
              <a:off x="4101" y="3305"/>
              <a:ext cx="1172" cy="23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1800" i="1"/>
                <a:t>Kooijman (2010)</a:t>
              </a:r>
            </a:p>
          </p:txBody>
        </p:sp>
      </p:grpSp>
      <p:sp>
        <p:nvSpPr>
          <p:cNvPr id="11" name="Title 10"/>
          <p:cNvSpPr>
            <a:spLocks noGrp="1"/>
          </p:cNvSpPr>
          <p:nvPr>
            <p:ph type="title"/>
          </p:nvPr>
        </p:nvSpPr>
        <p:spPr/>
        <p:txBody>
          <a:bodyPr/>
          <a:lstStyle/>
          <a:p>
            <a:r>
              <a:rPr lang="nl-NL" dirty="0" smtClean="0"/>
              <a:t>DEB theory</a:t>
            </a:r>
            <a:endParaRPr lang="en-GB"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55396">
                                            <p:txEl>
                                              <p:pRg st="0" end="0"/>
                                            </p:txEl>
                                          </p:spTgt>
                                        </p:tgtEl>
                                        <p:attrNameLst>
                                          <p:attrName>style.visibility</p:attrName>
                                        </p:attrNameLst>
                                      </p:cBhvr>
                                      <p:to>
                                        <p:strVal val="visible"/>
                                      </p:to>
                                    </p:set>
                                    <p:animEffect transition="in" filter="dissolve">
                                      <p:cBhvr>
                                        <p:cTn id="7" dur="500"/>
                                        <p:tgtEl>
                                          <p:spTgt spid="95539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55396">
                                            <p:txEl>
                                              <p:pRg st="1" end="1"/>
                                            </p:txEl>
                                          </p:spTgt>
                                        </p:tgtEl>
                                        <p:attrNameLst>
                                          <p:attrName>style.visibility</p:attrName>
                                        </p:attrNameLst>
                                      </p:cBhvr>
                                      <p:to>
                                        <p:strVal val="visible"/>
                                      </p:to>
                                    </p:set>
                                    <p:animEffect transition="in" filter="dissolve">
                                      <p:cBhvr>
                                        <p:cTn id="10" dur="500"/>
                                        <p:tgtEl>
                                          <p:spTgt spid="95539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55396">
                                            <p:txEl>
                                              <p:pRg st="2" end="2"/>
                                            </p:txEl>
                                          </p:spTgt>
                                        </p:tgtEl>
                                        <p:attrNameLst>
                                          <p:attrName>style.visibility</p:attrName>
                                        </p:attrNameLst>
                                      </p:cBhvr>
                                      <p:to>
                                        <p:strVal val="visible"/>
                                      </p:to>
                                    </p:set>
                                    <p:animEffect transition="in" filter="dissolve">
                                      <p:cBhvr>
                                        <p:cTn id="13" dur="500"/>
                                        <p:tgtEl>
                                          <p:spTgt spid="955396">
                                            <p:txEl>
                                              <p:pRg st="2" end="2"/>
                                            </p:txEl>
                                          </p:spTgt>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55396">
                                            <p:txEl>
                                              <p:pRg st="4" end="4"/>
                                            </p:txEl>
                                          </p:spTgt>
                                        </p:tgtEl>
                                        <p:attrNameLst>
                                          <p:attrName>style.visibility</p:attrName>
                                        </p:attrNameLst>
                                      </p:cBhvr>
                                      <p:to>
                                        <p:strVal val="visible"/>
                                      </p:to>
                                    </p:set>
                                    <p:animEffect transition="in" filter="dissolve">
                                      <p:cBhvr>
                                        <p:cTn id="27" dur="500"/>
                                        <p:tgtEl>
                                          <p:spTgt spid="955396">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55396">
                                            <p:txEl>
                                              <p:pRg st="5" end="5"/>
                                            </p:txEl>
                                          </p:spTgt>
                                        </p:tgtEl>
                                        <p:attrNameLst>
                                          <p:attrName>style.visibility</p:attrName>
                                        </p:attrNameLst>
                                      </p:cBhvr>
                                      <p:to>
                                        <p:strVal val="visible"/>
                                      </p:to>
                                    </p:set>
                                    <p:animEffect transition="in" filter="dissolve">
                                      <p:cBhvr>
                                        <p:cTn id="30" dur="500"/>
                                        <p:tgtEl>
                                          <p:spTgt spid="95539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55396">
                                            <p:txEl>
                                              <p:pRg st="7" end="7"/>
                                            </p:txEl>
                                          </p:spTgt>
                                        </p:tgtEl>
                                        <p:attrNameLst>
                                          <p:attrName>style.visibility</p:attrName>
                                        </p:attrNameLst>
                                      </p:cBhvr>
                                      <p:to>
                                        <p:strVal val="visible"/>
                                      </p:to>
                                    </p:set>
                                    <p:animEffect transition="in" filter="dissolve">
                                      <p:cBhvr>
                                        <p:cTn id="35" dur="500"/>
                                        <p:tgtEl>
                                          <p:spTgt spid="955396">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55396">
                                            <p:txEl>
                                              <p:pRg st="8" end="8"/>
                                            </p:txEl>
                                          </p:spTgt>
                                        </p:tgtEl>
                                        <p:attrNameLst>
                                          <p:attrName>style.visibility</p:attrName>
                                        </p:attrNameLst>
                                      </p:cBhvr>
                                      <p:to>
                                        <p:strVal val="visible"/>
                                      </p:to>
                                    </p:set>
                                    <p:animEffect transition="in" filter="dissolve">
                                      <p:cBhvr>
                                        <p:cTn id="38" dur="500"/>
                                        <p:tgtEl>
                                          <p:spTgt spid="9553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6213475" y="5476875"/>
            <a:ext cx="1852613" cy="457200"/>
            <a:chOff x="3914" y="3450"/>
            <a:chExt cx="1167" cy="288"/>
          </a:xfrm>
        </p:grpSpPr>
        <p:sp>
          <p:nvSpPr>
            <p:cNvPr id="1033249" name="Line 33"/>
            <p:cNvSpPr>
              <a:spLocks noChangeShapeType="1"/>
            </p:cNvSpPr>
            <p:nvPr/>
          </p:nvSpPr>
          <p:spPr bwMode="auto">
            <a:xfrm>
              <a:off x="3914" y="3600"/>
              <a:ext cx="631" cy="0"/>
            </a:xfrm>
            <a:prstGeom prst="line">
              <a:avLst/>
            </a:prstGeom>
            <a:noFill/>
            <a:ln w="38100">
              <a:solidFill>
                <a:schemeClr val="tx1"/>
              </a:solidFill>
              <a:prstDash val="sysDot"/>
              <a:round/>
              <a:headEnd/>
              <a:tailEnd type="triangle" w="med" len="med"/>
            </a:ln>
            <a:effectLst/>
          </p:spPr>
          <p:txBody>
            <a:bodyPr/>
            <a:lstStyle/>
            <a:p>
              <a:endParaRPr lang="en-GB"/>
            </a:p>
          </p:txBody>
        </p:sp>
        <p:sp>
          <p:nvSpPr>
            <p:cNvPr id="1033250" name="Text Box 34"/>
            <p:cNvSpPr txBox="1">
              <a:spLocks noChangeArrowheads="1"/>
            </p:cNvSpPr>
            <p:nvPr/>
          </p:nvSpPr>
          <p:spPr bwMode="auto">
            <a:xfrm>
              <a:off x="4548" y="3450"/>
              <a:ext cx="533" cy="288"/>
            </a:xfrm>
            <a:prstGeom prst="rect">
              <a:avLst/>
            </a:prstGeom>
            <a:noFill/>
            <a:ln w="9525">
              <a:noFill/>
              <a:miter lim="800000"/>
              <a:headEnd/>
              <a:tailEnd/>
            </a:ln>
            <a:effectLst/>
          </p:spPr>
          <p:txBody>
            <a:bodyPr wrap="none">
              <a:spAutoFit/>
            </a:bodyPr>
            <a:lstStyle/>
            <a:p>
              <a:r>
                <a:rPr lang="en-US"/>
                <a:t>eggs</a:t>
              </a:r>
            </a:p>
          </p:txBody>
        </p:sp>
      </p:grpSp>
      <p:grpSp>
        <p:nvGrpSpPr>
          <p:cNvPr id="3" name="Group 2"/>
          <p:cNvGrpSpPr>
            <a:grpSpLocks/>
          </p:cNvGrpSpPr>
          <p:nvPr/>
        </p:nvGrpSpPr>
        <p:grpSpPr bwMode="auto">
          <a:xfrm>
            <a:off x="3724275" y="3379788"/>
            <a:ext cx="1568450" cy="366712"/>
            <a:chOff x="2606" y="2234"/>
            <a:chExt cx="988" cy="231"/>
          </a:xfrm>
        </p:grpSpPr>
        <p:sp>
          <p:nvSpPr>
            <p:cNvPr id="1033219" name="Line 3"/>
            <p:cNvSpPr>
              <a:spLocks noChangeShapeType="1"/>
            </p:cNvSpPr>
            <p:nvPr/>
          </p:nvSpPr>
          <p:spPr bwMode="auto">
            <a:xfrm rot="-8066800" flipH="1" flipV="1">
              <a:off x="2604" y="2249"/>
              <a:ext cx="183" cy="180"/>
            </a:xfrm>
            <a:prstGeom prst="line">
              <a:avLst/>
            </a:prstGeom>
            <a:noFill/>
            <a:ln w="38100">
              <a:solidFill>
                <a:schemeClr val="tx1"/>
              </a:solidFill>
              <a:round/>
              <a:headEnd/>
              <a:tailEnd type="triangle" w="med" len="med"/>
            </a:ln>
            <a:effectLst/>
          </p:spPr>
          <p:txBody>
            <a:bodyPr/>
            <a:lstStyle/>
            <a:p>
              <a:endParaRPr lang="en-GB"/>
            </a:p>
          </p:txBody>
        </p:sp>
        <p:sp>
          <p:nvSpPr>
            <p:cNvPr id="1033220" name="Text Box 4"/>
            <p:cNvSpPr txBox="1">
              <a:spLocks noChangeArrowheads="1"/>
            </p:cNvSpPr>
            <p:nvPr/>
          </p:nvSpPr>
          <p:spPr bwMode="auto">
            <a:xfrm>
              <a:off x="2718" y="2234"/>
              <a:ext cx="876" cy="231"/>
            </a:xfrm>
            <a:prstGeom prst="rect">
              <a:avLst/>
            </a:prstGeom>
            <a:noFill/>
            <a:ln w="9525">
              <a:noFill/>
              <a:miter lim="800000"/>
              <a:headEnd/>
              <a:tailEnd/>
            </a:ln>
            <a:effectLst/>
          </p:spPr>
          <p:txBody>
            <a:bodyPr wrap="none">
              <a:spAutoFit/>
            </a:bodyPr>
            <a:lstStyle/>
            <a:p>
              <a:r>
                <a:rPr lang="en-US" sz="1800" i="1"/>
                <a:t>mobilisation</a:t>
              </a:r>
            </a:p>
          </p:txBody>
        </p:sp>
      </p:grpSp>
      <p:sp>
        <p:nvSpPr>
          <p:cNvPr id="1033221" name="Rectangle 5"/>
          <p:cNvSpPr>
            <a:spLocks noGrp="1" noChangeArrowheads="1"/>
          </p:cNvSpPr>
          <p:nvPr>
            <p:ph type="title"/>
          </p:nvPr>
        </p:nvSpPr>
        <p:spPr/>
        <p:txBody>
          <a:bodyPr/>
          <a:lstStyle/>
          <a:p>
            <a:r>
              <a:rPr lang="nl-NL"/>
              <a:t>Standard DEB animal</a:t>
            </a:r>
            <a:endParaRPr lang="en-GB"/>
          </a:p>
        </p:txBody>
      </p:sp>
      <p:grpSp>
        <p:nvGrpSpPr>
          <p:cNvPr id="4" name="Group 6"/>
          <p:cNvGrpSpPr>
            <a:grpSpLocks/>
          </p:cNvGrpSpPr>
          <p:nvPr/>
        </p:nvGrpSpPr>
        <p:grpSpPr bwMode="auto">
          <a:xfrm>
            <a:off x="919163" y="3378200"/>
            <a:ext cx="2854325" cy="2652713"/>
            <a:chOff x="839" y="2233"/>
            <a:chExt cx="1798" cy="1671"/>
          </a:xfrm>
        </p:grpSpPr>
        <p:sp>
          <p:nvSpPr>
            <p:cNvPr id="1033223" name="Rectangle 7"/>
            <p:cNvSpPr>
              <a:spLocks noChangeArrowheads="1"/>
            </p:cNvSpPr>
            <p:nvPr/>
          </p:nvSpPr>
          <p:spPr bwMode="auto">
            <a:xfrm>
              <a:off x="1212" y="3520"/>
              <a:ext cx="960" cy="384"/>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nl-NL"/>
                <a:t>structure</a:t>
              </a:r>
              <a:endParaRPr lang="en-GB"/>
            </a:p>
          </p:txBody>
        </p:sp>
        <p:sp>
          <p:nvSpPr>
            <p:cNvPr id="1033224" name="Line 8"/>
            <p:cNvSpPr>
              <a:spLocks noChangeShapeType="1"/>
            </p:cNvSpPr>
            <p:nvPr/>
          </p:nvSpPr>
          <p:spPr bwMode="auto">
            <a:xfrm rot="8066800">
              <a:off x="1468" y="2963"/>
              <a:ext cx="1459" cy="0"/>
            </a:xfrm>
            <a:prstGeom prst="line">
              <a:avLst/>
            </a:prstGeom>
            <a:noFill/>
            <a:ln w="38100">
              <a:solidFill>
                <a:schemeClr val="tx1"/>
              </a:solidFill>
              <a:round/>
              <a:headEnd/>
              <a:tailEnd type="triangle" w="med" len="med"/>
            </a:ln>
            <a:effectLst/>
          </p:spPr>
          <p:txBody>
            <a:bodyPr/>
            <a:lstStyle/>
            <a:p>
              <a:endParaRPr lang="en-GB"/>
            </a:p>
          </p:txBody>
        </p:sp>
        <p:sp>
          <p:nvSpPr>
            <p:cNvPr id="1033225" name="Freeform 9"/>
            <p:cNvSpPr>
              <a:spLocks/>
            </p:cNvSpPr>
            <p:nvPr/>
          </p:nvSpPr>
          <p:spPr bwMode="auto">
            <a:xfrm rot="8066800">
              <a:off x="1984" y="2700"/>
              <a:ext cx="216" cy="301"/>
            </a:xfrm>
            <a:custGeom>
              <a:avLst/>
              <a:gdLst/>
              <a:ahLst/>
              <a:cxnLst>
                <a:cxn ang="0">
                  <a:pos x="0" y="0"/>
                </a:cxn>
                <a:cxn ang="0">
                  <a:pos x="288" y="96"/>
                </a:cxn>
                <a:cxn ang="0">
                  <a:pos x="336" y="480"/>
                </a:cxn>
              </a:cxnLst>
              <a:rect l="0" t="0" r="r" b="b"/>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a:effectLst/>
          </p:spPr>
          <p:txBody>
            <a:bodyPr/>
            <a:lstStyle/>
            <a:p>
              <a:endParaRPr lang="en-GB"/>
            </a:p>
          </p:txBody>
        </p:sp>
        <p:sp>
          <p:nvSpPr>
            <p:cNvPr id="1033226" name="Text Box 10"/>
            <p:cNvSpPr txBox="1">
              <a:spLocks noChangeArrowheads="1"/>
            </p:cNvSpPr>
            <p:nvPr/>
          </p:nvSpPr>
          <p:spPr bwMode="auto">
            <a:xfrm>
              <a:off x="839" y="2610"/>
              <a:ext cx="1476" cy="231"/>
            </a:xfrm>
            <a:prstGeom prst="rect">
              <a:avLst/>
            </a:prstGeom>
            <a:noFill/>
            <a:ln w="9525">
              <a:noFill/>
              <a:miter lim="800000"/>
              <a:headEnd/>
              <a:tailEnd/>
            </a:ln>
            <a:effectLst/>
          </p:spPr>
          <p:txBody>
            <a:bodyPr wrap="none">
              <a:spAutoFit/>
            </a:bodyPr>
            <a:lstStyle/>
            <a:p>
              <a:r>
                <a:rPr lang="en-US" sz="1800" i="1"/>
                <a:t>somatic maintenance</a:t>
              </a:r>
            </a:p>
          </p:txBody>
        </p:sp>
        <p:sp>
          <p:nvSpPr>
            <p:cNvPr id="1033227" name="Text Box 11"/>
            <p:cNvSpPr txBox="1">
              <a:spLocks noChangeArrowheads="1"/>
            </p:cNvSpPr>
            <p:nvPr/>
          </p:nvSpPr>
          <p:spPr bwMode="auto">
            <a:xfrm>
              <a:off x="2416" y="2625"/>
              <a:ext cx="221" cy="288"/>
            </a:xfrm>
            <a:prstGeom prst="rect">
              <a:avLst/>
            </a:prstGeom>
            <a:noFill/>
            <a:ln w="9525">
              <a:noFill/>
              <a:miter lim="800000"/>
              <a:headEnd/>
              <a:tailEnd/>
            </a:ln>
            <a:effectLst/>
          </p:spPr>
          <p:txBody>
            <a:bodyPr wrap="none">
              <a:spAutoFit/>
            </a:bodyPr>
            <a:lstStyle/>
            <a:p>
              <a:r>
                <a:rPr lang="en-US">
                  <a:sym typeface="Symbol" pitchFamily="18" charset="2"/>
                </a:rPr>
                <a:t></a:t>
              </a:r>
              <a:endParaRPr lang="en-US"/>
            </a:p>
          </p:txBody>
        </p:sp>
        <p:sp>
          <p:nvSpPr>
            <p:cNvPr id="1033228" name="Text Box 12"/>
            <p:cNvSpPr txBox="1">
              <a:spLocks noChangeArrowheads="1"/>
            </p:cNvSpPr>
            <p:nvPr/>
          </p:nvSpPr>
          <p:spPr bwMode="auto">
            <a:xfrm>
              <a:off x="1367" y="3066"/>
              <a:ext cx="548" cy="231"/>
            </a:xfrm>
            <a:prstGeom prst="rect">
              <a:avLst/>
            </a:prstGeom>
            <a:noFill/>
            <a:ln w="9525">
              <a:noFill/>
              <a:miter lim="800000"/>
              <a:headEnd/>
              <a:tailEnd/>
            </a:ln>
            <a:effectLst/>
          </p:spPr>
          <p:txBody>
            <a:bodyPr wrap="none">
              <a:spAutoFit/>
            </a:bodyPr>
            <a:lstStyle/>
            <a:p>
              <a:r>
                <a:rPr lang="en-US" sz="1800" i="1"/>
                <a:t>growth</a:t>
              </a:r>
            </a:p>
          </p:txBody>
        </p:sp>
      </p:grpSp>
      <p:grpSp>
        <p:nvGrpSpPr>
          <p:cNvPr id="5" name="Group 13"/>
          <p:cNvGrpSpPr>
            <a:grpSpLocks/>
          </p:cNvGrpSpPr>
          <p:nvPr/>
        </p:nvGrpSpPr>
        <p:grpSpPr bwMode="auto">
          <a:xfrm>
            <a:off x="3487738" y="3363913"/>
            <a:ext cx="3598862" cy="2667000"/>
            <a:chOff x="2457" y="2224"/>
            <a:chExt cx="2267" cy="1680"/>
          </a:xfrm>
        </p:grpSpPr>
        <p:sp>
          <p:nvSpPr>
            <p:cNvPr id="1033230" name="Line 14"/>
            <p:cNvSpPr>
              <a:spLocks noChangeShapeType="1"/>
            </p:cNvSpPr>
            <p:nvPr/>
          </p:nvSpPr>
          <p:spPr bwMode="auto">
            <a:xfrm rot="13533200" flipH="1">
              <a:off x="2469" y="2959"/>
              <a:ext cx="1469" cy="0"/>
            </a:xfrm>
            <a:prstGeom prst="line">
              <a:avLst/>
            </a:prstGeom>
            <a:noFill/>
            <a:ln w="38100">
              <a:solidFill>
                <a:schemeClr val="tx1"/>
              </a:solidFill>
              <a:round/>
              <a:headEnd/>
              <a:tailEnd type="triangle" w="med" len="med"/>
            </a:ln>
            <a:effectLst/>
          </p:spPr>
          <p:txBody>
            <a:bodyPr/>
            <a:lstStyle/>
            <a:p>
              <a:endParaRPr lang="en-GB"/>
            </a:p>
          </p:txBody>
        </p:sp>
        <p:sp>
          <p:nvSpPr>
            <p:cNvPr id="1033231" name="Freeform 15"/>
            <p:cNvSpPr>
              <a:spLocks/>
            </p:cNvSpPr>
            <p:nvPr/>
          </p:nvSpPr>
          <p:spPr bwMode="auto">
            <a:xfrm rot="13533200" flipH="1">
              <a:off x="3208" y="2700"/>
              <a:ext cx="216" cy="301"/>
            </a:xfrm>
            <a:custGeom>
              <a:avLst/>
              <a:gdLst/>
              <a:ahLst/>
              <a:cxnLst>
                <a:cxn ang="0">
                  <a:pos x="0" y="0"/>
                </a:cxn>
                <a:cxn ang="0">
                  <a:pos x="288" y="96"/>
                </a:cxn>
                <a:cxn ang="0">
                  <a:pos x="336" y="480"/>
                </a:cxn>
              </a:cxnLst>
              <a:rect l="0" t="0" r="r" b="b"/>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a:effectLst/>
          </p:spPr>
          <p:txBody>
            <a:bodyPr/>
            <a:lstStyle/>
            <a:p>
              <a:endParaRPr lang="en-GB"/>
            </a:p>
          </p:txBody>
        </p:sp>
        <p:sp>
          <p:nvSpPr>
            <p:cNvPr id="1033232" name="Text Box 16"/>
            <p:cNvSpPr txBox="1">
              <a:spLocks noChangeArrowheads="1"/>
            </p:cNvSpPr>
            <p:nvPr/>
          </p:nvSpPr>
          <p:spPr bwMode="auto">
            <a:xfrm>
              <a:off x="3232" y="2610"/>
              <a:ext cx="1492" cy="231"/>
            </a:xfrm>
            <a:prstGeom prst="rect">
              <a:avLst/>
            </a:prstGeom>
            <a:noFill/>
            <a:ln w="9525">
              <a:noFill/>
              <a:miter lim="800000"/>
              <a:headEnd/>
              <a:tailEnd/>
            </a:ln>
            <a:effectLst/>
          </p:spPr>
          <p:txBody>
            <a:bodyPr wrap="none">
              <a:spAutoFit/>
            </a:bodyPr>
            <a:lstStyle/>
            <a:p>
              <a:r>
                <a:rPr lang="en-US" sz="1800" i="1"/>
                <a:t>maturity maintenance</a:t>
              </a:r>
            </a:p>
          </p:txBody>
        </p:sp>
        <p:sp>
          <p:nvSpPr>
            <p:cNvPr id="1033233" name="Text Box 17"/>
            <p:cNvSpPr txBox="1">
              <a:spLocks noChangeArrowheads="1"/>
            </p:cNvSpPr>
            <p:nvPr/>
          </p:nvSpPr>
          <p:spPr bwMode="auto">
            <a:xfrm>
              <a:off x="2659" y="2625"/>
              <a:ext cx="349" cy="288"/>
            </a:xfrm>
            <a:prstGeom prst="rect">
              <a:avLst/>
            </a:prstGeom>
            <a:noFill/>
            <a:ln w="9525">
              <a:noFill/>
              <a:miter lim="800000"/>
              <a:headEnd/>
              <a:tailEnd/>
            </a:ln>
            <a:effectLst/>
          </p:spPr>
          <p:txBody>
            <a:bodyPr wrap="none">
              <a:spAutoFit/>
            </a:bodyPr>
            <a:lstStyle/>
            <a:p>
              <a:r>
                <a:rPr lang="en-US" sz="1800">
                  <a:sym typeface="Symbol" pitchFamily="18" charset="2"/>
                </a:rPr>
                <a:t>1-</a:t>
              </a:r>
              <a:r>
                <a:rPr lang="en-US">
                  <a:sym typeface="Symbol" pitchFamily="18" charset="2"/>
                </a:rPr>
                <a:t></a:t>
              </a:r>
              <a:endParaRPr lang="en-US"/>
            </a:p>
          </p:txBody>
        </p:sp>
        <p:sp>
          <p:nvSpPr>
            <p:cNvPr id="1033234" name="Text Box 18"/>
            <p:cNvSpPr txBox="1">
              <a:spLocks noChangeArrowheads="1"/>
            </p:cNvSpPr>
            <p:nvPr/>
          </p:nvSpPr>
          <p:spPr bwMode="auto">
            <a:xfrm>
              <a:off x="3562" y="3064"/>
              <a:ext cx="916" cy="231"/>
            </a:xfrm>
            <a:prstGeom prst="rect">
              <a:avLst/>
            </a:prstGeom>
            <a:noFill/>
            <a:ln w="9525">
              <a:noFill/>
              <a:miter lim="800000"/>
              <a:headEnd/>
              <a:tailEnd/>
            </a:ln>
            <a:effectLst/>
          </p:spPr>
          <p:txBody>
            <a:bodyPr wrap="none">
              <a:spAutoFit/>
            </a:bodyPr>
            <a:lstStyle/>
            <a:p>
              <a:r>
                <a:rPr lang="en-GB" sz="1800" i="1"/>
                <a:t>reproduction</a:t>
              </a:r>
              <a:endParaRPr lang="en-US" sz="1800" i="1"/>
            </a:p>
          </p:txBody>
        </p:sp>
        <p:sp>
          <p:nvSpPr>
            <p:cNvPr id="1033235" name="Rectangle 19"/>
            <p:cNvSpPr>
              <a:spLocks noChangeArrowheads="1"/>
            </p:cNvSpPr>
            <p:nvPr/>
          </p:nvSpPr>
          <p:spPr bwMode="auto">
            <a:xfrm>
              <a:off x="2457" y="3520"/>
              <a:ext cx="960" cy="384"/>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nl-NL"/>
                <a:t>maturity</a:t>
              </a:r>
              <a:endParaRPr lang="en-GB"/>
            </a:p>
          </p:txBody>
        </p:sp>
        <p:sp>
          <p:nvSpPr>
            <p:cNvPr id="1033236" name="Rectangle 20"/>
            <p:cNvSpPr>
              <a:spLocks noChangeArrowheads="1"/>
            </p:cNvSpPr>
            <p:nvPr/>
          </p:nvSpPr>
          <p:spPr bwMode="auto">
            <a:xfrm>
              <a:off x="3552" y="3520"/>
              <a:ext cx="960" cy="384"/>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nl-NL"/>
                <a:t>buffer</a:t>
              </a:r>
              <a:endParaRPr lang="en-GB"/>
            </a:p>
          </p:txBody>
        </p:sp>
        <p:sp>
          <p:nvSpPr>
            <p:cNvPr id="1033237" name="Line 21"/>
            <p:cNvSpPr>
              <a:spLocks noChangeShapeType="1"/>
            </p:cNvSpPr>
            <p:nvPr/>
          </p:nvSpPr>
          <p:spPr bwMode="auto">
            <a:xfrm rot="8066800">
              <a:off x="3080" y="3335"/>
              <a:ext cx="414" cy="0"/>
            </a:xfrm>
            <a:prstGeom prst="line">
              <a:avLst/>
            </a:prstGeom>
            <a:noFill/>
            <a:ln w="38100">
              <a:solidFill>
                <a:schemeClr val="tx1"/>
              </a:solidFill>
              <a:round/>
              <a:headEnd/>
              <a:tailEnd type="triangle" w="med" len="med"/>
            </a:ln>
            <a:effectLst/>
          </p:spPr>
          <p:txBody>
            <a:bodyPr/>
            <a:lstStyle/>
            <a:p>
              <a:endParaRPr lang="en-GB"/>
            </a:p>
          </p:txBody>
        </p:sp>
        <p:sp>
          <p:nvSpPr>
            <p:cNvPr id="1033238" name="Text Box 22"/>
            <p:cNvSpPr txBox="1">
              <a:spLocks noChangeArrowheads="1"/>
            </p:cNvSpPr>
            <p:nvPr/>
          </p:nvSpPr>
          <p:spPr bwMode="auto">
            <a:xfrm>
              <a:off x="2481" y="3064"/>
              <a:ext cx="796" cy="231"/>
            </a:xfrm>
            <a:prstGeom prst="rect">
              <a:avLst/>
            </a:prstGeom>
            <a:noFill/>
            <a:ln w="9525">
              <a:noFill/>
              <a:miter lim="800000"/>
              <a:headEnd/>
              <a:tailEnd/>
            </a:ln>
            <a:effectLst/>
          </p:spPr>
          <p:txBody>
            <a:bodyPr wrap="none">
              <a:spAutoFit/>
            </a:bodyPr>
            <a:lstStyle/>
            <a:p>
              <a:r>
                <a:rPr lang="en-US" sz="1800" i="1"/>
                <a:t>maturation</a:t>
              </a:r>
            </a:p>
          </p:txBody>
        </p:sp>
      </p:grpSp>
      <p:sp>
        <p:nvSpPr>
          <p:cNvPr id="1033239" name="Oval 23"/>
          <p:cNvSpPr>
            <a:spLocks noChangeArrowheads="1"/>
          </p:cNvSpPr>
          <p:nvPr/>
        </p:nvSpPr>
        <p:spPr bwMode="auto">
          <a:xfrm>
            <a:off x="4870450" y="4770438"/>
            <a:ext cx="317500" cy="317500"/>
          </a:xfrm>
          <a:prstGeom prst="ellipse">
            <a:avLst/>
          </a:prstGeom>
          <a:solidFill>
            <a:schemeClr val="accent2"/>
          </a:solidFill>
          <a:ln w="19050">
            <a:solidFill>
              <a:schemeClr val="tx1"/>
            </a:solidFill>
            <a:round/>
            <a:headEnd/>
            <a:tailEnd/>
          </a:ln>
          <a:effectLst/>
        </p:spPr>
        <p:txBody>
          <a:bodyPr wrap="none" anchor="ctr"/>
          <a:lstStyle/>
          <a:p>
            <a:pPr algn="ctr"/>
            <a:r>
              <a:rPr lang="nl-NL" sz="1800" i="1">
                <a:solidFill>
                  <a:srgbClr val="FFFF00"/>
                </a:solidFill>
              </a:rPr>
              <a:t>p</a:t>
            </a:r>
            <a:endParaRPr lang="en-GB" sz="1800" i="1">
              <a:solidFill>
                <a:srgbClr val="FFFF00"/>
              </a:solidFill>
            </a:endParaRPr>
          </a:p>
        </p:txBody>
      </p:sp>
      <p:grpSp>
        <p:nvGrpSpPr>
          <p:cNvPr id="6" name="Group 24"/>
          <p:cNvGrpSpPr>
            <a:grpSpLocks/>
          </p:cNvGrpSpPr>
          <p:nvPr/>
        </p:nvGrpSpPr>
        <p:grpSpPr bwMode="auto">
          <a:xfrm>
            <a:off x="1404938" y="1752600"/>
            <a:ext cx="5119687" cy="1601788"/>
            <a:chOff x="1145" y="1209"/>
            <a:chExt cx="3225" cy="1009"/>
          </a:xfrm>
        </p:grpSpPr>
        <p:sp>
          <p:nvSpPr>
            <p:cNvPr id="1033241" name="Text Box 25"/>
            <p:cNvSpPr txBox="1">
              <a:spLocks noChangeArrowheads="1"/>
            </p:cNvSpPr>
            <p:nvPr/>
          </p:nvSpPr>
          <p:spPr bwMode="auto">
            <a:xfrm>
              <a:off x="1145" y="1209"/>
              <a:ext cx="490" cy="288"/>
            </a:xfrm>
            <a:prstGeom prst="rect">
              <a:avLst/>
            </a:prstGeom>
            <a:noFill/>
            <a:ln w="9525">
              <a:noFill/>
              <a:miter lim="800000"/>
              <a:headEnd/>
              <a:tailEnd/>
            </a:ln>
            <a:effectLst/>
          </p:spPr>
          <p:txBody>
            <a:bodyPr wrap="none">
              <a:spAutoFit/>
            </a:bodyPr>
            <a:lstStyle/>
            <a:p>
              <a:r>
                <a:rPr lang="en-US" dirty="0"/>
                <a:t>food</a:t>
              </a:r>
            </a:p>
          </p:txBody>
        </p:sp>
        <p:sp>
          <p:nvSpPr>
            <p:cNvPr id="1033242" name="Text Box 26"/>
            <p:cNvSpPr txBox="1">
              <a:spLocks noChangeArrowheads="1"/>
            </p:cNvSpPr>
            <p:nvPr/>
          </p:nvSpPr>
          <p:spPr bwMode="auto">
            <a:xfrm>
              <a:off x="3795" y="1209"/>
              <a:ext cx="575" cy="288"/>
            </a:xfrm>
            <a:prstGeom prst="rect">
              <a:avLst/>
            </a:prstGeom>
            <a:noFill/>
            <a:ln w="9525">
              <a:noFill/>
              <a:miter lim="800000"/>
              <a:headEnd/>
              <a:tailEnd/>
            </a:ln>
            <a:effectLst/>
          </p:spPr>
          <p:txBody>
            <a:bodyPr wrap="none">
              <a:spAutoFit/>
            </a:bodyPr>
            <a:lstStyle/>
            <a:p>
              <a:r>
                <a:rPr lang="en-US"/>
                <a:t>feces</a:t>
              </a:r>
            </a:p>
          </p:txBody>
        </p:sp>
        <p:grpSp>
          <p:nvGrpSpPr>
            <p:cNvPr id="7" name="Group 27"/>
            <p:cNvGrpSpPr>
              <a:grpSpLocks/>
            </p:cNvGrpSpPr>
            <p:nvPr/>
          </p:nvGrpSpPr>
          <p:grpSpPr bwMode="auto">
            <a:xfrm>
              <a:off x="1731" y="1376"/>
              <a:ext cx="1968" cy="487"/>
              <a:chOff x="1728" y="1056"/>
              <a:chExt cx="1968" cy="487"/>
            </a:xfrm>
          </p:grpSpPr>
          <p:sp>
            <p:nvSpPr>
              <p:cNvPr id="1033244" name="Line 28"/>
              <p:cNvSpPr>
                <a:spLocks noChangeShapeType="1"/>
              </p:cNvSpPr>
              <p:nvPr/>
            </p:nvSpPr>
            <p:spPr bwMode="auto">
              <a:xfrm>
                <a:off x="1728" y="1056"/>
                <a:ext cx="1968" cy="0"/>
              </a:xfrm>
              <a:prstGeom prst="line">
                <a:avLst/>
              </a:prstGeom>
              <a:noFill/>
              <a:ln w="38100">
                <a:solidFill>
                  <a:schemeClr val="tx1"/>
                </a:solidFill>
                <a:round/>
                <a:headEnd/>
                <a:tailEnd type="triangle" w="med" len="med"/>
              </a:ln>
              <a:effectLst/>
            </p:spPr>
            <p:txBody>
              <a:bodyPr/>
              <a:lstStyle/>
              <a:p>
                <a:endParaRPr lang="en-GB"/>
              </a:p>
            </p:txBody>
          </p:sp>
          <p:sp>
            <p:nvSpPr>
              <p:cNvPr id="1033245" name="Freeform 29"/>
              <p:cNvSpPr>
                <a:spLocks/>
              </p:cNvSpPr>
              <p:nvPr/>
            </p:nvSpPr>
            <p:spPr bwMode="auto">
              <a:xfrm>
                <a:off x="2352" y="1063"/>
                <a:ext cx="344" cy="480"/>
              </a:xfrm>
              <a:custGeom>
                <a:avLst/>
                <a:gdLst/>
                <a:ahLst/>
                <a:cxnLst>
                  <a:cxn ang="0">
                    <a:pos x="0" y="0"/>
                  </a:cxn>
                  <a:cxn ang="0">
                    <a:pos x="288" y="96"/>
                  </a:cxn>
                  <a:cxn ang="0">
                    <a:pos x="336" y="480"/>
                  </a:cxn>
                </a:cxnLst>
                <a:rect l="0" t="0" r="r" b="b"/>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a:effectLst/>
            </p:spPr>
            <p:txBody>
              <a:bodyPr/>
              <a:lstStyle/>
              <a:p>
                <a:endParaRPr lang="en-GB"/>
              </a:p>
            </p:txBody>
          </p:sp>
        </p:grpSp>
        <p:sp>
          <p:nvSpPr>
            <p:cNvPr id="1033246" name="Text Box 30"/>
            <p:cNvSpPr txBox="1">
              <a:spLocks noChangeArrowheads="1"/>
            </p:cNvSpPr>
            <p:nvPr/>
          </p:nvSpPr>
          <p:spPr bwMode="auto">
            <a:xfrm>
              <a:off x="2680" y="1462"/>
              <a:ext cx="868" cy="231"/>
            </a:xfrm>
            <a:prstGeom prst="rect">
              <a:avLst/>
            </a:prstGeom>
            <a:noFill/>
            <a:ln w="9525">
              <a:noFill/>
              <a:miter lim="800000"/>
              <a:headEnd/>
              <a:tailEnd/>
            </a:ln>
            <a:effectLst/>
          </p:spPr>
          <p:txBody>
            <a:bodyPr wrap="none">
              <a:spAutoFit/>
            </a:bodyPr>
            <a:lstStyle/>
            <a:p>
              <a:r>
                <a:rPr lang="en-US" sz="1800" i="1"/>
                <a:t>assimilation</a:t>
              </a:r>
            </a:p>
          </p:txBody>
        </p:sp>
        <p:sp>
          <p:nvSpPr>
            <p:cNvPr id="1033247" name="Oval 31"/>
            <p:cNvSpPr>
              <a:spLocks noChangeArrowheads="1"/>
            </p:cNvSpPr>
            <p:nvPr/>
          </p:nvSpPr>
          <p:spPr bwMode="auto">
            <a:xfrm>
              <a:off x="2173" y="1883"/>
              <a:ext cx="1041" cy="335"/>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r>
                <a:rPr lang="nl-NL"/>
                <a:t>reserve</a:t>
              </a:r>
              <a:endParaRPr lang="en-GB"/>
            </a:p>
          </p:txBody>
        </p:sp>
      </p:grpSp>
      <p:sp>
        <p:nvSpPr>
          <p:cNvPr id="1033248" name="Oval 32"/>
          <p:cNvSpPr>
            <a:spLocks noChangeArrowheads="1"/>
          </p:cNvSpPr>
          <p:nvPr/>
        </p:nvSpPr>
        <p:spPr bwMode="auto">
          <a:xfrm>
            <a:off x="3300413" y="1860550"/>
            <a:ext cx="317500" cy="317500"/>
          </a:xfrm>
          <a:prstGeom prst="ellipse">
            <a:avLst/>
          </a:prstGeom>
          <a:solidFill>
            <a:schemeClr val="accent2"/>
          </a:solidFill>
          <a:ln w="19050" algn="ctr">
            <a:solidFill>
              <a:schemeClr val="tx1"/>
            </a:solidFill>
            <a:round/>
            <a:headEnd/>
            <a:tailEnd/>
          </a:ln>
          <a:effectLst/>
        </p:spPr>
        <p:txBody>
          <a:bodyPr wrap="none" anchor="ctr"/>
          <a:lstStyle/>
          <a:p>
            <a:pPr algn="ctr"/>
            <a:r>
              <a:rPr lang="nl-NL" sz="1800" i="1">
                <a:solidFill>
                  <a:srgbClr val="FFFF00"/>
                </a:solidFill>
              </a:rPr>
              <a:t>b</a:t>
            </a:r>
            <a:endParaRPr lang="en-GB" sz="1800" i="1">
              <a:solidFill>
                <a:srgbClr val="FFFF00"/>
              </a:solidFill>
            </a:endParaRPr>
          </a:p>
        </p:txBody>
      </p:sp>
      <p:sp>
        <p:nvSpPr>
          <p:cNvPr id="1033252" name="Text Box 36"/>
          <p:cNvSpPr txBox="1">
            <a:spLocks noChangeArrowheads="1"/>
          </p:cNvSpPr>
          <p:nvPr/>
        </p:nvSpPr>
        <p:spPr bwMode="auto">
          <a:xfrm>
            <a:off x="5879374" y="2285454"/>
            <a:ext cx="2909888" cy="1631216"/>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r>
              <a:rPr lang="en-US"/>
              <a:t>3-4 states</a:t>
            </a:r>
          </a:p>
          <a:p>
            <a:r>
              <a:rPr lang="en-US"/>
              <a:t>8-12 parameters</a:t>
            </a:r>
          </a:p>
          <a:p>
            <a:endParaRPr lang="en-US" sz="1000"/>
          </a:p>
          <a:p>
            <a:r>
              <a:rPr lang="en-US"/>
              <a:t>system can be scaled to remove dimension ‘energy’</a:t>
            </a:r>
            <a:endParaRPr lang="en-GB"/>
          </a:p>
        </p:txBody>
      </p:sp>
      <p:sp>
        <p:nvSpPr>
          <p:cNvPr id="37" name="Right Arrow 36"/>
          <p:cNvSpPr/>
          <p:nvPr/>
        </p:nvSpPr>
        <p:spPr>
          <a:xfrm rot="18564935">
            <a:off x="1867990" y="2155371"/>
            <a:ext cx="1058092" cy="875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33248"/>
                                        </p:tgtEl>
                                        <p:attrNameLst>
                                          <p:attrName>style.visibility</p:attrName>
                                        </p:attrNameLst>
                                      </p:cBhvr>
                                      <p:to>
                                        <p:strVal val="visible"/>
                                      </p:to>
                                    </p:set>
                                    <p:animEffect transition="in" filter="dissolve">
                                      <p:cBhvr>
                                        <p:cTn id="27" dur="500"/>
                                        <p:tgtEl>
                                          <p:spTgt spid="103324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33239"/>
                                        </p:tgtEl>
                                        <p:attrNameLst>
                                          <p:attrName>style.visibility</p:attrName>
                                        </p:attrNameLst>
                                      </p:cBhvr>
                                      <p:to>
                                        <p:strVal val="visible"/>
                                      </p:to>
                                    </p:set>
                                    <p:animEffect transition="in" filter="dissolve">
                                      <p:cBhvr>
                                        <p:cTn id="32" dur="500"/>
                                        <p:tgtEl>
                                          <p:spTgt spid="10332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33252"/>
                                        </p:tgtEl>
                                        <p:attrNameLst>
                                          <p:attrName>style.visibility</p:attrName>
                                        </p:attrNameLst>
                                      </p:cBhvr>
                                      <p:to>
                                        <p:strVal val="visible"/>
                                      </p:to>
                                    </p:set>
                                    <p:animEffect transition="in" filter="dissolve">
                                      <p:cBhvr>
                                        <p:cTn id="42" dur="500"/>
                                        <p:tgtEl>
                                          <p:spTgt spid="103325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39" grpId="0" animBg="1"/>
      <p:bldP spid="1033248" grpId="0" animBg="1"/>
      <p:bldP spid="1033252"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GB"/>
              <a:t>Different food densities</a:t>
            </a:r>
            <a:endParaRPr lang="en-US"/>
          </a:p>
        </p:txBody>
      </p:sp>
      <p:sp>
        <p:nvSpPr>
          <p:cNvPr id="1019907" name="Rectangle 3"/>
          <p:cNvSpPr>
            <a:spLocks noChangeArrowheads="1"/>
          </p:cNvSpPr>
          <p:nvPr/>
        </p:nvSpPr>
        <p:spPr bwMode="auto">
          <a:xfrm>
            <a:off x="139700" y="6335713"/>
            <a:ext cx="2241550" cy="396875"/>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a:t>Jager et al. (2005)</a:t>
            </a:r>
          </a:p>
        </p:txBody>
      </p:sp>
      <p:pic>
        <p:nvPicPr>
          <p:cNvPr id="1019908" name="Picture 4"/>
          <p:cNvPicPr>
            <a:picLocks noChangeAspect="1" noChangeArrowheads="1"/>
          </p:cNvPicPr>
          <p:nvPr/>
        </p:nvPicPr>
        <p:blipFill>
          <a:blip r:embed="rId2" cstate="print"/>
          <a:srcRect/>
          <a:stretch>
            <a:fillRect/>
          </a:stretch>
        </p:blipFill>
        <p:spPr bwMode="auto">
          <a:xfrm>
            <a:off x="222250" y="2381250"/>
            <a:ext cx="4243388" cy="3368675"/>
          </a:xfrm>
          <a:prstGeom prst="rect">
            <a:avLst/>
          </a:prstGeom>
          <a:noFill/>
          <a:ln w="9525">
            <a:noFill/>
            <a:miter lim="800000"/>
            <a:headEnd/>
            <a:tailEnd/>
          </a:ln>
          <a:effectLst/>
        </p:spPr>
      </p:pic>
      <p:pic>
        <p:nvPicPr>
          <p:cNvPr id="1019909" name="Picture 5"/>
          <p:cNvPicPr>
            <a:picLocks noChangeAspect="1" noChangeArrowheads="1"/>
          </p:cNvPicPr>
          <p:nvPr/>
        </p:nvPicPr>
        <p:blipFill>
          <a:blip r:embed="rId3" cstate="print"/>
          <a:srcRect/>
          <a:stretch>
            <a:fillRect/>
          </a:stretch>
        </p:blipFill>
        <p:spPr bwMode="auto">
          <a:xfrm>
            <a:off x="4452938" y="2381250"/>
            <a:ext cx="4222750" cy="3368675"/>
          </a:xfrm>
          <a:prstGeom prst="rect">
            <a:avLst/>
          </a:prstGeom>
          <a:noFill/>
          <a:ln w="9525">
            <a:noFill/>
            <a:miter lim="800000"/>
            <a:headEnd/>
            <a:tailEnd/>
          </a:ln>
          <a:effectLst/>
        </p:spPr>
      </p:pic>
      <p:pic>
        <p:nvPicPr>
          <p:cNvPr id="1019910" name="Picture 6" descr="worm"/>
          <p:cNvPicPr>
            <a:picLocks noChangeAspect="1" noChangeArrowheads="1"/>
          </p:cNvPicPr>
          <p:nvPr/>
        </p:nvPicPr>
        <p:blipFill>
          <a:blip r:embed="rId4" cstate="print"/>
          <a:srcRect/>
          <a:stretch>
            <a:fillRect/>
          </a:stretch>
        </p:blipFill>
        <p:spPr bwMode="auto">
          <a:xfrm>
            <a:off x="6751638" y="1647825"/>
            <a:ext cx="1692275" cy="1265238"/>
          </a:xfrm>
          <a:prstGeom prst="rect">
            <a:avLst/>
          </a:prstGeom>
          <a:noFill/>
          <a:effectLst>
            <a:outerShdw dist="107763" dir="2700000" algn="ctr" rotWithShape="0">
              <a:srgbClr val="808080">
                <a:alpha val="50000"/>
              </a:srgbClr>
            </a:outerShdw>
          </a:effectLst>
        </p:spPr>
      </p:pic>
      <p:sp>
        <p:nvSpPr>
          <p:cNvPr id="1019911" name="Line 7"/>
          <p:cNvSpPr>
            <a:spLocks noChangeShapeType="1"/>
          </p:cNvSpPr>
          <p:nvPr/>
        </p:nvSpPr>
        <p:spPr bwMode="auto">
          <a:xfrm flipV="1">
            <a:off x="1322388" y="3943350"/>
            <a:ext cx="833437" cy="1588"/>
          </a:xfrm>
          <a:prstGeom prst="line">
            <a:avLst/>
          </a:prstGeom>
          <a:noFill/>
          <a:ln w="63500">
            <a:solidFill>
              <a:srgbClr val="808080"/>
            </a:solidFill>
            <a:round/>
            <a:headEnd/>
            <a:tailEnd type="triangle" w="med" len="med"/>
          </a:ln>
          <a:effectLst/>
        </p:spPr>
        <p:txBody>
          <a:bodyPr/>
          <a:lstStyle/>
          <a:p>
            <a:endParaRPr lang="en-GB"/>
          </a:p>
        </p:txBody>
      </p:sp>
      <p:sp>
        <p:nvSpPr>
          <p:cNvPr id="1019912" name="Line 8"/>
          <p:cNvSpPr>
            <a:spLocks noChangeShapeType="1"/>
          </p:cNvSpPr>
          <p:nvPr/>
        </p:nvSpPr>
        <p:spPr bwMode="auto">
          <a:xfrm flipV="1">
            <a:off x="5713413" y="5237163"/>
            <a:ext cx="833437" cy="1587"/>
          </a:xfrm>
          <a:prstGeom prst="line">
            <a:avLst/>
          </a:prstGeom>
          <a:noFill/>
          <a:ln w="63500">
            <a:solidFill>
              <a:srgbClr val="808080"/>
            </a:solidFill>
            <a:round/>
            <a:headEnd/>
            <a:tailEnd type="triangle" w="med" len="med"/>
          </a:ln>
          <a:effectLst/>
        </p:spPr>
        <p:txBody>
          <a:bodyPr/>
          <a:lstStyle/>
          <a:p>
            <a:endParaRPr lang="en-GB"/>
          </a:p>
        </p:txBody>
      </p:sp>
      <p:sp>
        <p:nvSpPr>
          <p:cNvPr id="1019913" name="Line 9"/>
          <p:cNvSpPr>
            <a:spLocks noChangeShapeType="1"/>
          </p:cNvSpPr>
          <p:nvPr/>
        </p:nvSpPr>
        <p:spPr bwMode="auto">
          <a:xfrm>
            <a:off x="4046538" y="2717800"/>
            <a:ext cx="3175" cy="590550"/>
          </a:xfrm>
          <a:prstGeom prst="line">
            <a:avLst/>
          </a:prstGeom>
          <a:noFill/>
          <a:ln w="63500">
            <a:solidFill>
              <a:srgbClr val="808080"/>
            </a:solidFill>
            <a:round/>
            <a:headEnd/>
            <a:tailEnd type="triangle" w="med" len="med"/>
          </a:ln>
          <a:effectLst/>
        </p:spPr>
        <p:txBody>
          <a:bodyPr/>
          <a:lstStyle/>
          <a:p>
            <a:endParaRPr lang="en-GB"/>
          </a:p>
        </p:txBody>
      </p:sp>
      <p:grpSp>
        <p:nvGrpSpPr>
          <p:cNvPr id="2" name="Group 10"/>
          <p:cNvGrpSpPr>
            <a:grpSpLocks/>
          </p:cNvGrpSpPr>
          <p:nvPr/>
        </p:nvGrpSpPr>
        <p:grpSpPr bwMode="auto">
          <a:xfrm>
            <a:off x="6202363" y="4119563"/>
            <a:ext cx="1514475" cy="898525"/>
            <a:chOff x="3907" y="2655"/>
            <a:chExt cx="954" cy="566"/>
          </a:xfrm>
        </p:grpSpPr>
        <p:sp>
          <p:nvSpPr>
            <p:cNvPr id="1019915" name="Line 11"/>
            <p:cNvSpPr>
              <a:spLocks noChangeShapeType="1"/>
            </p:cNvSpPr>
            <p:nvPr/>
          </p:nvSpPr>
          <p:spPr bwMode="auto">
            <a:xfrm flipV="1">
              <a:off x="3907" y="2655"/>
              <a:ext cx="147" cy="327"/>
            </a:xfrm>
            <a:prstGeom prst="line">
              <a:avLst/>
            </a:prstGeom>
            <a:noFill/>
            <a:ln w="63500">
              <a:solidFill>
                <a:srgbClr val="808080"/>
              </a:solidFill>
              <a:round/>
              <a:headEnd/>
              <a:tailEnd type="triangle" w="med" len="med"/>
            </a:ln>
            <a:effectLst/>
          </p:spPr>
          <p:txBody>
            <a:bodyPr/>
            <a:lstStyle/>
            <a:p>
              <a:endParaRPr lang="en-GB"/>
            </a:p>
          </p:txBody>
        </p:sp>
        <p:sp>
          <p:nvSpPr>
            <p:cNvPr id="1019916" name="Line 12"/>
            <p:cNvSpPr>
              <a:spLocks noChangeShapeType="1"/>
            </p:cNvSpPr>
            <p:nvPr/>
          </p:nvSpPr>
          <p:spPr bwMode="auto">
            <a:xfrm flipV="1">
              <a:off x="4215" y="2812"/>
              <a:ext cx="286" cy="257"/>
            </a:xfrm>
            <a:prstGeom prst="line">
              <a:avLst/>
            </a:prstGeom>
            <a:noFill/>
            <a:ln w="63500">
              <a:solidFill>
                <a:srgbClr val="808080"/>
              </a:solidFill>
              <a:round/>
              <a:headEnd/>
              <a:tailEnd type="triangle" w="med" len="med"/>
            </a:ln>
            <a:effectLst/>
          </p:spPr>
          <p:txBody>
            <a:bodyPr/>
            <a:lstStyle/>
            <a:p>
              <a:endParaRPr lang="en-GB"/>
            </a:p>
          </p:txBody>
        </p:sp>
        <p:sp>
          <p:nvSpPr>
            <p:cNvPr id="1019917" name="Line 13"/>
            <p:cNvSpPr>
              <a:spLocks noChangeShapeType="1"/>
            </p:cNvSpPr>
            <p:nvPr/>
          </p:nvSpPr>
          <p:spPr bwMode="auto">
            <a:xfrm flipV="1">
              <a:off x="4494" y="3058"/>
              <a:ext cx="367" cy="163"/>
            </a:xfrm>
            <a:prstGeom prst="line">
              <a:avLst/>
            </a:prstGeom>
            <a:noFill/>
            <a:ln w="63500">
              <a:solidFill>
                <a:srgbClr val="808080"/>
              </a:solidFill>
              <a:round/>
              <a:headEnd/>
              <a:tailEnd type="triangle" w="med" len="med"/>
            </a:ln>
            <a:effectLst/>
          </p:spPr>
          <p:txBody>
            <a:bodyPr/>
            <a:lstStyle/>
            <a:p>
              <a:endParaRPr lang="en-GB"/>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9911"/>
                                        </p:tgtEl>
                                        <p:attrNameLst>
                                          <p:attrName>style.visibility</p:attrName>
                                        </p:attrNameLst>
                                      </p:cBhvr>
                                      <p:to>
                                        <p:strVal val="visible"/>
                                      </p:to>
                                    </p:set>
                                    <p:animEffect transition="in" filter="wipe(left)">
                                      <p:cBhvr>
                                        <p:cTn id="7" dur="500"/>
                                        <p:tgtEl>
                                          <p:spTgt spid="10199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19913"/>
                                        </p:tgtEl>
                                        <p:attrNameLst>
                                          <p:attrName>style.visibility</p:attrName>
                                        </p:attrNameLst>
                                      </p:cBhvr>
                                      <p:to>
                                        <p:strVal val="visible"/>
                                      </p:to>
                                    </p:set>
                                    <p:animEffect transition="in" filter="wipe(left)">
                                      <p:cBhvr>
                                        <p:cTn id="11" dur="500"/>
                                        <p:tgtEl>
                                          <p:spTgt spid="10199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19909"/>
                                        </p:tgtEl>
                                        <p:attrNameLst>
                                          <p:attrName>style.visibility</p:attrName>
                                        </p:attrNameLst>
                                      </p:cBhvr>
                                      <p:to>
                                        <p:strVal val="visible"/>
                                      </p:to>
                                    </p:set>
                                    <p:animEffect transition="in" filter="dissolve">
                                      <p:cBhvr>
                                        <p:cTn id="16" dur="500"/>
                                        <p:tgtEl>
                                          <p:spTgt spid="101990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19912"/>
                                        </p:tgtEl>
                                        <p:attrNameLst>
                                          <p:attrName>style.visibility</p:attrName>
                                        </p:attrNameLst>
                                      </p:cBhvr>
                                      <p:to>
                                        <p:strVal val="visible"/>
                                      </p:to>
                                    </p:set>
                                    <p:animEffect transition="in" filter="wipe(left)">
                                      <p:cBhvr>
                                        <p:cTn id="21" dur="500"/>
                                        <p:tgtEl>
                                          <p:spTgt spid="1019912"/>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1" grpId="0" animBg="1"/>
      <p:bldP spid="1019912" grpId="0" animBg="1"/>
      <p:bldP spid="10199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nl-NL" dirty="0" smtClean="0"/>
              <a:t>Toxicant effects </a:t>
            </a:r>
            <a:r>
              <a:rPr lang="nl-NL" dirty="0"/>
              <a:t>in DEB</a:t>
            </a:r>
            <a:endParaRPr lang="en-GB" dirty="0"/>
          </a:p>
        </p:txBody>
      </p:sp>
      <p:grpSp>
        <p:nvGrpSpPr>
          <p:cNvPr id="2" name="Group 3"/>
          <p:cNvGrpSpPr>
            <a:grpSpLocks/>
          </p:cNvGrpSpPr>
          <p:nvPr/>
        </p:nvGrpSpPr>
        <p:grpSpPr bwMode="auto">
          <a:xfrm>
            <a:off x="719138" y="1963738"/>
            <a:ext cx="1576387" cy="1101725"/>
            <a:chOff x="201" y="2755"/>
            <a:chExt cx="993" cy="694"/>
          </a:xfrm>
        </p:grpSpPr>
        <p:sp>
          <p:nvSpPr>
            <p:cNvPr id="958468" name="Oval 4"/>
            <p:cNvSpPr>
              <a:spLocks noChangeArrowheads="1"/>
            </p:cNvSpPr>
            <p:nvPr/>
          </p:nvSpPr>
          <p:spPr bwMode="auto">
            <a:xfrm>
              <a:off x="201" y="2755"/>
              <a:ext cx="993" cy="694"/>
            </a:xfrm>
            <a:prstGeom prst="ellipse">
              <a:avLst/>
            </a:prstGeom>
            <a:solidFill>
              <a:srgbClr val="CCFFCC"/>
            </a:solidFill>
            <a:ln w="9525">
              <a:solidFill>
                <a:schemeClr val="tx1"/>
              </a:solidFill>
              <a:round/>
              <a:headEnd/>
              <a:tailEnd/>
            </a:ln>
            <a:effectLst/>
          </p:spPr>
          <p:txBody>
            <a:bodyPr wrap="none" anchor="ctr"/>
            <a:lstStyle/>
            <a:p>
              <a:endParaRPr lang="en-GB"/>
            </a:p>
          </p:txBody>
        </p:sp>
        <p:sp>
          <p:nvSpPr>
            <p:cNvPr id="958469" name="Text Box 5"/>
            <p:cNvSpPr txBox="1">
              <a:spLocks noChangeArrowheads="1"/>
            </p:cNvSpPr>
            <p:nvPr/>
          </p:nvSpPr>
          <p:spPr bwMode="auto">
            <a:xfrm>
              <a:off x="202" y="2801"/>
              <a:ext cx="980" cy="577"/>
            </a:xfrm>
            <a:prstGeom prst="rect">
              <a:avLst/>
            </a:prstGeom>
            <a:noFill/>
            <a:ln w="9525">
              <a:noFill/>
              <a:miter lim="800000"/>
              <a:headEnd/>
              <a:tailEnd/>
            </a:ln>
            <a:effectLst/>
          </p:spPr>
          <p:txBody>
            <a:bodyPr wrap="none">
              <a:spAutoFit/>
            </a:bodyPr>
            <a:lstStyle/>
            <a:p>
              <a:pPr algn="ctr"/>
              <a:r>
                <a:rPr lang="en-US" sz="1800" i="1"/>
                <a:t>external</a:t>
              </a:r>
            </a:p>
            <a:p>
              <a:pPr algn="ctr"/>
              <a:r>
                <a:rPr lang="en-US" sz="1800" i="1"/>
                <a:t>concentration</a:t>
              </a:r>
            </a:p>
            <a:p>
              <a:pPr algn="ctr"/>
              <a:r>
                <a:rPr lang="en-US" sz="1800" i="1"/>
                <a:t>(in time)</a:t>
              </a:r>
            </a:p>
          </p:txBody>
        </p:sp>
      </p:grpSp>
      <p:sp>
        <p:nvSpPr>
          <p:cNvPr id="958470" name="Rectangle 6"/>
          <p:cNvSpPr>
            <a:spLocks noChangeArrowheads="1"/>
          </p:cNvSpPr>
          <p:nvPr/>
        </p:nvSpPr>
        <p:spPr bwMode="auto">
          <a:xfrm>
            <a:off x="1978025" y="2619375"/>
            <a:ext cx="1552575" cy="1092200"/>
          </a:xfrm>
          <a:prstGeom prst="rect">
            <a:avLst/>
          </a:prstGeom>
          <a:solidFill>
            <a:srgbClr val="0000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b="1">
                <a:solidFill>
                  <a:srgbClr val="FFFF00"/>
                </a:solidFill>
              </a:rPr>
              <a:t>toxico-</a:t>
            </a:r>
          </a:p>
          <a:p>
            <a:pPr algn="ctr"/>
            <a:r>
              <a:rPr lang="en-US" b="1">
                <a:solidFill>
                  <a:srgbClr val="FFFF00"/>
                </a:solidFill>
              </a:rPr>
              <a:t>kinetics</a:t>
            </a:r>
          </a:p>
        </p:txBody>
      </p:sp>
      <p:grpSp>
        <p:nvGrpSpPr>
          <p:cNvPr id="3" name="Group 7"/>
          <p:cNvGrpSpPr>
            <a:grpSpLocks/>
          </p:cNvGrpSpPr>
          <p:nvPr/>
        </p:nvGrpSpPr>
        <p:grpSpPr bwMode="auto">
          <a:xfrm>
            <a:off x="3184525" y="3124200"/>
            <a:ext cx="1576388" cy="1101725"/>
            <a:chOff x="1852" y="2080"/>
            <a:chExt cx="993" cy="694"/>
          </a:xfrm>
        </p:grpSpPr>
        <p:sp>
          <p:nvSpPr>
            <p:cNvPr id="958472" name="Oval 8"/>
            <p:cNvSpPr>
              <a:spLocks noChangeArrowheads="1"/>
            </p:cNvSpPr>
            <p:nvPr/>
          </p:nvSpPr>
          <p:spPr bwMode="auto">
            <a:xfrm>
              <a:off x="1852" y="2080"/>
              <a:ext cx="993" cy="694"/>
            </a:xfrm>
            <a:prstGeom prst="ellipse">
              <a:avLst/>
            </a:prstGeom>
            <a:solidFill>
              <a:srgbClr val="FFCC99"/>
            </a:solidFill>
            <a:ln w="9525">
              <a:solidFill>
                <a:schemeClr val="tx1"/>
              </a:solidFill>
              <a:round/>
              <a:headEnd/>
              <a:tailEnd/>
            </a:ln>
            <a:effectLst/>
          </p:spPr>
          <p:txBody>
            <a:bodyPr wrap="none" anchor="ctr"/>
            <a:lstStyle/>
            <a:p>
              <a:endParaRPr lang="en-GB"/>
            </a:p>
          </p:txBody>
        </p:sp>
        <p:sp>
          <p:nvSpPr>
            <p:cNvPr id="958473" name="Text Box 9"/>
            <p:cNvSpPr txBox="1">
              <a:spLocks noChangeArrowheads="1"/>
            </p:cNvSpPr>
            <p:nvPr/>
          </p:nvSpPr>
          <p:spPr bwMode="auto">
            <a:xfrm>
              <a:off x="1853" y="2126"/>
              <a:ext cx="980" cy="577"/>
            </a:xfrm>
            <a:prstGeom prst="rect">
              <a:avLst/>
            </a:prstGeom>
            <a:noFill/>
            <a:ln w="9525">
              <a:noFill/>
              <a:miter lim="800000"/>
              <a:headEnd/>
              <a:tailEnd/>
            </a:ln>
            <a:effectLst/>
          </p:spPr>
          <p:txBody>
            <a:bodyPr wrap="none">
              <a:spAutoFit/>
            </a:bodyPr>
            <a:lstStyle/>
            <a:p>
              <a:pPr algn="ctr"/>
              <a:r>
                <a:rPr lang="en-US" sz="1800" i="1"/>
                <a:t>internal</a:t>
              </a:r>
            </a:p>
            <a:p>
              <a:pPr algn="ctr"/>
              <a:r>
                <a:rPr lang="en-US" sz="1800" i="1"/>
                <a:t>concentration</a:t>
              </a:r>
            </a:p>
            <a:p>
              <a:pPr algn="ctr"/>
              <a:r>
                <a:rPr lang="en-US" sz="1800" i="1"/>
                <a:t>in time</a:t>
              </a:r>
            </a:p>
          </p:txBody>
        </p:sp>
      </p:grpSp>
      <p:grpSp>
        <p:nvGrpSpPr>
          <p:cNvPr id="4" name="Group 11"/>
          <p:cNvGrpSpPr>
            <a:grpSpLocks/>
          </p:cNvGrpSpPr>
          <p:nvPr/>
        </p:nvGrpSpPr>
        <p:grpSpPr bwMode="auto">
          <a:xfrm>
            <a:off x="4343400" y="3683000"/>
            <a:ext cx="1576388" cy="1101725"/>
            <a:chOff x="3023" y="2488"/>
            <a:chExt cx="993" cy="694"/>
          </a:xfrm>
        </p:grpSpPr>
        <p:sp>
          <p:nvSpPr>
            <p:cNvPr id="958476" name="Oval 12"/>
            <p:cNvSpPr>
              <a:spLocks noChangeArrowheads="1"/>
            </p:cNvSpPr>
            <p:nvPr/>
          </p:nvSpPr>
          <p:spPr bwMode="auto">
            <a:xfrm>
              <a:off x="3023" y="2488"/>
              <a:ext cx="993" cy="694"/>
            </a:xfrm>
            <a:prstGeom prst="ellipse">
              <a:avLst/>
            </a:prstGeom>
            <a:solidFill>
              <a:schemeClr val="hlink"/>
            </a:solidFill>
            <a:ln w="9525">
              <a:solidFill>
                <a:schemeClr val="tx1"/>
              </a:solidFill>
              <a:round/>
              <a:headEnd/>
              <a:tailEnd/>
            </a:ln>
            <a:effectLst/>
          </p:spPr>
          <p:txBody>
            <a:bodyPr wrap="none" anchor="ctr"/>
            <a:lstStyle/>
            <a:p>
              <a:endParaRPr lang="en-GB"/>
            </a:p>
          </p:txBody>
        </p:sp>
        <p:sp>
          <p:nvSpPr>
            <p:cNvPr id="958477" name="Text Box 13"/>
            <p:cNvSpPr txBox="1">
              <a:spLocks noChangeArrowheads="1"/>
            </p:cNvSpPr>
            <p:nvPr/>
          </p:nvSpPr>
          <p:spPr bwMode="auto">
            <a:xfrm>
              <a:off x="3092" y="2548"/>
              <a:ext cx="844" cy="577"/>
            </a:xfrm>
            <a:prstGeom prst="rect">
              <a:avLst/>
            </a:prstGeom>
            <a:noFill/>
            <a:ln w="9525">
              <a:noFill/>
              <a:miter lim="800000"/>
              <a:headEnd/>
              <a:tailEnd/>
            </a:ln>
            <a:effectLst/>
          </p:spPr>
          <p:txBody>
            <a:bodyPr wrap="none">
              <a:spAutoFit/>
            </a:bodyPr>
            <a:lstStyle/>
            <a:p>
              <a:pPr algn="ctr"/>
              <a:r>
                <a:rPr lang="en-US" sz="1800" i="1" dirty="0">
                  <a:solidFill>
                    <a:srgbClr val="FFFF00"/>
                  </a:solidFill>
                </a:rPr>
                <a:t>DEB</a:t>
              </a:r>
            </a:p>
            <a:p>
              <a:pPr algn="ctr"/>
              <a:r>
                <a:rPr lang="en-US" sz="1800" i="1" dirty="0">
                  <a:solidFill>
                    <a:srgbClr val="FFFF00"/>
                  </a:solidFill>
                </a:rPr>
                <a:t>parameters</a:t>
              </a:r>
            </a:p>
            <a:p>
              <a:pPr algn="ctr"/>
              <a:r>
                <a:rPr lang="en-US" sz="1800" i="1" dirty="0">
                  <a:solidFill>
                    <a:srgbClr val="FFFF00"/>
                  </a:solidFill>
                </a:rPr>
                <a:t>in time</a:t>
              </a:r>
            </a:p>
          </p:txBody>
        </p:sp>
      </p:grpSp>
      <p:sp>
        <p:nvSpPr>
          <p:cNvPr id="958478" name="Rectangle 14"/>
          <p:cNvSpPr>
            <a:spLocks noChangeArrowheads="1"/>
          </p:cNvSpPr>
          <p:nvPr/>
        </p:nvSpPr>
        <p:spPr bwMode="auto">
          <a:xfrm>
            <a:off x="5567363" y="4383088"/>
            <a:ext cx="1552575" cy="10922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sz="2400" b="1" dirty="0"/>
              <a:t>DEB</a:t>
            </a:r>
          </a:p>
          <a:p>
            <a:pPr algn="ctr"/>
            <a:r>
              <a:rPr lang="en-US" sz="2400" b="1" dirty="0"/>
              <a:t>model</a:t>
            </a:r>
          </a:p>
        </p:txBody>
      </p:sp>
      <p:grpSp>
        <p:nvGrpSpPr>
          <p:cNvPr id="5" name="Group 30"/>
          <p:cNvGrpSpPr>
            <a:grpSpLocks/>
          </p:cNvGrpSpPr>
          <p:nvPr/>
        </p:nvGrpSpPr>
        <p:grpSpPr bwMode="auto">
          <a:xfrm>
            <a:off x="7010400" y="3729038"/>
            <a:ext cx="1146175" cy="2247900"/>
            <a:chOff x="4416" y="2349"/>
            <a:chExt cx="722" cy="1416"/>
          </a:xfrm>
        </p:grpSpPr>
        <p:sp>
          <p:nvSpPr>
            <p:cNvPr id="958479" name="Oval 15"/>
            <p:cNvSpPr>
              <a:spLocks noChangeArrowheads="1"/>
            </p:cNvSpPr>
            <p:nvPr/>
          </p:nvSpPr>
          <p:spPr bwMode="auto">
            <a:xfrm>
              <a:off x="4416" y="2349"/>
              <a:ext cx="722" cy="273"/>
            </a:xfrm>
            <a:prstGeom prst="ellipse">
              <a:avLst/>
            </a:prstGeom>
            <a:solidFill>
              <a:srgbClr val="CCFFFF"/>
            </a:solidFill>
            <a:ln w="9525">
              <a:solidFill>
                <a:schemeClr val="tx1"/>
              </a:solidFill>
              <a:round/>
              <a:headEnd/>
              <a:tailEnd/>
            </a:ln>
            <a:effectLst/>
          </p:spPr>
          <p:txBody>
            <a:bodyPr wrap="none" anchor="ctr"/>
            <a:lstStyle/>
            <a:p>
              <a:pPr algn="ctr"/>
              <a:r>
                <a:rPr lang="en-US" sz="1800" i="1"/>
                <a:t>repro</a:t>
              </a:r>
            </a:p>
          </p:txBody>
        </p:sp>
        <p:sp>
          <p:nvSpPr>
            <p:cNvPr id="958480" name="Oval 16"/>
            <p:cNvSpPr>
              <a:spLocks noChangeArrowheads="1"/>
            </p:cNvSpPr>
            <p:nvPr/>
          </p:nvSpPr>
          <p:spPr bwMode="auto">
            <a:xfrm>
              <a:off x="4416" y="2583"/>
              <a:ext cx="722" cy="273"/>
            </a:xfrm>
            <a:prstGeom prst="ellipse">
              <a:avLst/>
            </a:prstGeom>
            <a:solidFill>
              <a:srgbClr val="CCFFFF"/>
            </a:solidFill>
            <a:ln w="9525">
              <a:solidFill>
                <a:schemeClr val="tx1"/>
              </a:solidFill>
              <a:round/>
              <a:headEnd/>
              <a:tailEnd/>
            </a:ln>
            <a:effectLst/>
          </p:spPr>
          <p:txBody>
            <a:bodyPr wrap="none" anchor="ctr"/>
            <a:lstStyle/>
            <a:p>
              <a:pPr algn="ctr"/>
              <a:r>
                <a:rPr lang="en-US" sz="1800" i="1"/>
                <a:t>growth</a:t>
              </a:r>
            </a:p>
          </p:txBody>
        </p:sp>
        <p:sp>
          <p:nvSpPr>
            <p:cNvPr id="958481" name="Oval 17"/>
            <p:cNvSpPr>
              <a:spLocks noChangeArrowheads="1"/>
            </p:cNvSpPr>
            <p:nvPr/>
          </p:nvSpPr>
          <p:spPr bwMode="auto">
            <a:xfrm>
              <a:off x="4416" y="2811"/>
              <a:ext cx="722" cy="273"/>
            </a:xfrm>
            <a:prstGeom prst="ellipse">
              <a:avLst/>
            </a:prstGeom>
            <a:solidFill>
              <a:srgbClr val="CCFFFF"/>
            </a:solidFill>
            <a:ln w="9525">
              <a:solidFill>
                <a:schemeClr val="tx1"/>
              </a:solidFill>
              <a:round/>
              <a:headEnd/>
              <a:tailEnd/>
            </a:ln>
            <a:effectLst/>
          </p:spPr>
          <p:txBody>
            <a:bodyPr wrap="none" anchor="ctr"/>
            <a:lstStyle/>
            <a:p>
              <a:pPr algn="ctr"/>
              <a:r>
                <a:rPr lang="en-US" sz="1800" i="1"/>
                <a:t>survival</a:t>
              </a:r>
            </a:p>
          </p:txBody>
        </p:sp>
        <p:sp>
          <p:nvSpPr>
            <p:cNvPr id="958482" name="Oval 18"/>
            <p:cNvSpPr>
              <a:spLocks noChangeArrowheads="1"/>
            </p:cNvSpPr>
            <p:nvPr/>
          </p:nvSpPr>
          <p:spPr bwMode="auto">
            <a:xfrm>
              <a:off x="4416" y="3040"/>
              <a:ext cx="722" cy="273"/>
            </a:xfrm>
            <a:prstGeom prst="ellipse">
              <a:avLst/>
            </a:prstGeom>
            <a:solidFill>
              <a:srgbClr val="CCFFFF"/>
            </a:solidFill>
            <a:ln w="9525">
              <a:solidFill>
                <a:schemeClr val="tx1"/>
              </a:solidFill>
              <a:round/>
              <a:headEnd/>
              <a:tailEnd/>
            </a:ln>
            <a:effectLst/>
          </p:spPr>
          <p:txBody>
            <a:bodyPr wrap="none" anchor="ctr"/>
            <a:lstStyle/>
            <a:p>
              <a:pPr algn="ctr"/>
              <a:r>
                <a:rPr lang="en-US" sz="1800" i="1" dirty="0"/>
                <a:t>feeding</a:t>
              </a:r>
            </a:p>
          </p:txBody>
        </p:sp>
        <p:sp>
          <p:nvSpPr>
            <p:cNvPr id="958483" name="Oval 19"/>
            <p:cNvSpPr>
              <a:spLocks noChangeArrowheads="1"/>
            </p:cNvSpPr>
            <p:nvPr/>
          </p:nvSpPr>
          <p:spPr bwMode="auto">
            <a:xfrm>
              <a:off x="4416" y="3261"/>
              <a:ext cx="722" cy="273"/>
            </a:xfrm>
            <a:prstGeom prst="ellipse">
              <a:avLst/>
            </a:prstGeom>
            <a:solidFill>
              <a:srgbClr val="CCFFFF"/>
            </a:solidFill>
            <a:ln w="9525">
              <a:solidFill>
                <a:schemeClr val="tx1"/>
              </a:solidFill>
              <a:round/>
              <a:headEnd/>
              <a:tailEnd/>
            </a:ln>
            <a:effectLst/>
          </p:spPr>
          <p:txBody>
            <a:bodyPr wrap="none" anchor="ctr"/>
            <a:lstStyle/>
            <a:p>
              <a:pPr algn="ctr"/>
              <a:r>
                <a:rPr lang="nl-NL" sz="1800" i="1"/>
                <a:t>hatching</a:t>
              </a:r>
            </a:p>
          </p:txBody>
        </p:sp>
        <p:sp>
          <p:nvSpPr>
            <p:cNvPr id="958484" name="Oval 20"/>
            <p:cNvSpPr>
              <a:spLocks noChangeArrowheads="1"/>
            </p:cNvSpPr>
            <p:nvPr/>
          </p:nvSpPr>
          <p:spPr bwMode="auto">
            <a:xfrm>
              <a:off x="4416" y="3492"/>
              <a:ext cx="722" cy="273"/>
            </a:xfrm>
            <a:prstGeom prst="ellipse">
              <a:avLst/>
            </a:prstGeom>
            <a:solidFill>
              <a:srgbClr val="CCFFFF"/>
            </a:solidFill>
            <a:ln w="9525">
              <a:solidFill>
                <a:schemeClr val="tx1"/>
              </a:solidFill>
              <a:round/>
              <a:headEnd/>
              <a:tailEnd/>
            </a:ln>
            <a:effectLst/>
          </p:spPr>
          <p:txBody>
            <a:bodyPr wrap="none" anchor="ctr"/>
            <a:lstStyle/>
            <a:p>
              <a:pPr algn="ctr"/>
              <a:r>
                <a:rPr lang="nl-NL" sz="1800" i="1"/>
                <a:t>…</a:t>
              </a:r>
              <a:endParaRPr lang="en-GB" sz="1800" i="1"/>
            </a:p>
          </p:txBody>
        </p:sp>
      </p:grpSp>
      <p:sp>
        <p:nvSpPr>
          <p:cNvPr id="958485" name="Rectangle 21"/>
          <p:cNvSpPr>
            <a:spLocks noChangeArrowheads="1"/>
          </p:cNvSpPr>
          <p:nvPr/>
        </p:nvSpPr>
        <p:spPr bwMode="auto">
          <a:xfrm>
            <a:off x="398463" y="5924550"/>
            <a:ext cx="3359150" cy="762000"/>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err="1"/>
              <a:t>Kooijman</a:t>
            </a:r>
            <a:r>
              <a:rPr lang="en-GB" sz="2000" i="1" dirty="0"/>
              <a:t> &amp; </a:t>
            </a:r>
            <a:r>
              <a:rPr lang="en-GB" sz="2000" i="1" dirty="0" err="1"/>
              <a:t>Bedaux</a:t>
            </a:r>
            <a:r>
              <a:rPr lang="en-GB" sz="2000" i="1" dirty="0"/>
              <a:t> (1996), </a:t>
            </a:r>
          </a:p>
          <a:p>
            <a:pPr>
              <a:spcBef>
                <a:spcPct val="20000"/>
              </a:spcBef>
              <a:buFont typeface="Wingdings" pitchFamily="2" charset="2"/>
              <a:buNone/>
            </a:pPr>
            <a:r>
              <a:rPr lang="en-GB" sz="2000" i="1" dirty="0" err="1"/>
              <a:t>Jager</a:t>
            </a:r>
            <a:r>
              <a:rPr lang="en-GB" sz="2000" i="1" dirty="0"/>
              <a:t> et al. (2006, 2010)</a:t>
            </a:r>
          </a:p>
        </p:txBody>
      </p:sp>
      <p:sp>
        <p:nvSpPr>
          <p:cNvPr id="958486" name="Text Box 22"/>
          <p:cNvSpPr txBox="1">
            <a:spLocks noChangeArrowheads="1"/>
          </p:cNvSpPr>
          <p:nvPr/>
        </p:nvSpPr>
        <p:spPr bwMode="auto">
          <a:xfrm>
            <a:off x="6037263" y="3217863"/>
            <a:ext cx="2879725" cy="457200"/>
          </a:xfrm>
          <a:prstGeom prst="rect">
            <a:avLst/>
          </a:prstGeom>
          <a:noFill/>
          <a:ln w="9525">
            <a:noFill/>
            <a:miter lim="800000"/>
            <a:headEnd/>
            <a:tailEnd/>
          </a:ln>
          <a:effectLst/>
        </p:spPr>
        <p:txBody>
          <a:bodyPr wrap="none">
            <a:spAutoFit/>
          </a:bodyPr>
          <a:lstStyle/>
          <a:p>
            <a:r>
              <a:rPr lang="nl-NL" i="1" dirty="0"/>
              <a:t>over entire life cycle</a:t>
            </a:r>
            <a:endParaRPr lang="en-GB" i="1" dirty="0"/>
          </a:p>
        </p:txBody>
      </p:sp>
      <p:grpSp>
        <p:nvGrpSpPr>
          <p:cNvPr id="6" name="Group 28"/>
          <p:cNvGrpSpPr>
            <a:grpSpLocks/>
          </p:cNvGrpSpPr>
          <p:nvPr/>
        </p:nvGrpSpPr>
        <p:grpSpPr bwMode="auto">
          <a:xfrm>
            <a:off x="4154488" y="1674813"/>
            <a:ext cx="1524000" cy="1806575"/>
            <a:chOff x="2617" y="1055"/>
            <a:chExt cx="960" cy="1138"/>
          </a:xfrm>
        </p:grpSpPr>
        <p:sp>
          <p:nvSpPr>
            <p:cNvPr id="958487" name="Text Box 23"/>
            <p:cNvSpPr txBox="1">
              <a:spLocks noChangeArrowheads="1"/>
            </p:cNvSpPr>
            <p:nvPr/>
          </p:nvSpPr>
          <p:spPr bwMode="auto">
            <a:xfrm>
              <a:off x="2617" y="1055"/>
              <a:ext cx="960" cy="288"/>
            </a:xfrm>
            <a:prstGeom prst="rect">
              <a:avLst/>
            </a:prstGeom>
            <a:noFill/>
            <a:ln w="9525">
              <a:noFill/>
              <a:miter lim="800000"/>
              <a:headEnd/>
              <a:tailEnd/>
            </a:ln>
            <a:effectLst/>
          </p:spPr>
          <p:txBody>
            <a:bodyPr wrap="none">
              <a:spAutoFit/>
            </a:bodyPr>
            <a:lstStyle/>
            <a:p>
              <a:r>
                <a:rPr lang="en-US" b="1">
                  <a:solidFill>
                    <a:srgbClr val="008000"/>
                  </a:solidFill>
                </a:rPr>
                <a:t>parasites</a:t>
              </a:r>
              <a:endParaRPr lang="en-GB" b="1">
                <a:solidFill>
                  <a:srgbClr val="008000"/>
                </a:solidFill>
              </a:endParaRPr>
            </a:p>
          </p:txBody>
        </p:sp>
        <p:sp>
          <p:nvSpPr>
            <p:cNvPr id="958489" name="Line 25"/>
            <p:cNvSpPr>
              <a:spLocks noChangeShapeType="1"/>
            </p:cNvSpPr>
            <p:nvPr/>
          </p:nvSpPr>
          <p:spPr bwMode="auto">
            <a:xfrm flipH="1">
              <a:off x="2634" y="1389"/>
              <a:ext cx="187" cy="525"/>
            </a:xfrm>
            <a:prstGeom prst="line">
              <a:avLst/>
            </a:prstGeom>
            <a:noFill/>
            <a:ln w="38100">
              <a:solidFill>
                <a:schemeClr val="tx1"/>
              </a:solidFill>
              <a:round/>
              <a:headEnd/>
              <a:tailEnd type="triangle" w="med" len="med"/>
            </a:ln>
            <a:effectLst/>
          </p:spPr>
          <p:txBody>
            <a:bodyPr/>
            <a:lstStyle/>
            <a:p>
              <a:endParaRPr lang="en-GB"/>
            </a:p>
          </p:txBody>
        </p:sp>
        <p:sp>
          <p:nvSpPr>
            <p:cNvPr id="958490" name="Line 26"/>
            <p:cNvSpPr>
              <a:spLocks noChangeShapeType="1"/>
            </p:cNvSpPr>
            <p:nvPr/>
          </p:nvSpPr>
          <p:spPr bwMode="auto">
            <a:xfrm>
              <a:off x="3135" y="1389"/>
              <a:ext cx="42" cy="804"/>
            </a:xfrm>
            <a:prstGeom prst="line">
              <a:avLst/>
            </a:prstGeom>
            <a:noFill/>
            <a:ln w="38100">
              <a:solidFill>
                <a:schemeClr val="tx1"/>
              </a:solidFill>
              <a:round/>
              <a:headEnd/>
              <a:tailEnd type="triangle" w="med" len="med"/>
            </a:ln>
            <a:effectLst/>
          </p:spPr>
          <p:txBody>
            <a:bodyPr/>
            <a:lstStyle/>
            <a:p>
              <a:endParaRPr lang="en-GB"/>
            </a:p>
          </p:txBody>
        </p:sp>
      </p:grpSp>
      <p:grpSp>
        <p:nvGrpSpPr>
          <p:cNvPr id="7" name="Group 29"/>
          <p:cNvGrpSpPr>
            <a:grpSpLocks/>
          </p:cNvGrpSpPr>
          <p:nvPr/>
        </p:nvGrpSpPr>
        <p:grpSpPr bwMode="auto">
          <a:xfrm>
            <a:off x="5310188" y="2266950"/>
            <a:ext cx="3251200" cy="1390650"/>
            <a:chOff x="3345" y="1428"/>
            <a:chExt cx="2048" cy="876"/>
          </a:xfrm>
        </p:grpSpPr>
        <p:sp>
          <p:nvSpPr>
            <p:cNvPr id="958488" name="Text Box 24"/>
            <p:cNvSpPr txBox="1">
              <a:spLocks noChangeArrowheads="1"/>
            </p:cNvSpPr>
            <p:nvPr/>
          </p:nvSpPr>
          <p:spPr bwMode="auto">
            <a:xfrm>
              <a:off x="3345" y="1428"/>
              <a:ext cx="2048" cy="288"/>
            </a:xfrm>
            <a:prstGeom prst="rect">
              <a:avLst/>
            </a:prstGeom>
            <a:noFill/>
            <a:ln w="9525">
              <a:noFill/>
              <a:miter lim="800000"/>
              <a:headEnd/>
              <a:tailEnd/>
            </a:ln>
            <a:effectLst/>
          </p:spPr>
          <p:txBody>
            <a:bodyPr wrap="none">
              <a:spAutoFit/>
            </a:bodyPr>
            <a:lstStyle/>
            <a:p>
              <a:r>
                <a:rPr lang="en-US" b="1">
                  <a:solidFill>
                    <a:srgbClr val="008000"/>
                  </a:solidFill>
                </a:rPr>
                <a:t>environmental stress</a:t>
              </a:r>
              <a:endParaRPr lang="en-GB" b="1">
                <a:solidFill>
                  <a:srgbClr val="008000"/>
                </a:solidFill>
              </a:endParaRPr>
            </a:p>
          </p:txBody>
        </p:sp>
        <p:sp>
          <p:nvSpPr>
            <p:cNvPr id="958491" name="Line 27"/>
            <p:cNvSpPr>
              <a:spLocks noChangeShapeType="1"/>
            </p:cNvSpPr>
            <p:nvPr/>
          </p:nvSpPr>
          <p:spPr bwMode="auto">
            <a:xfrm flipH="1">
              <a:off x="3531" y="1779"/>
              <a:ext cx="187" cy="525"/>
            </a:xfrm>
            <a:prstGeom prst="line">
              <a:avLst/>
            </a:prstGeom>
            <a:noFill/>
            <a:ln w="38100">
              <a:solidFill>
                <a:schemeClr val="tx1"/>
              </a:solidFill>
              <a:round/>
              <a:headEnd/>
              <a:tailEnd type="triangle" w="med" len="med"/>
            </a:ln>
            <a:effectLst/>
          </p:spPr>
          <p:txBody>
            <a:bodyPr/>
            <a:lstStyle/>
            <a:p>
              <a:endParaRPr lang="en-GB"/>
            </a:p>
          </p:txBody>
        </p:sp>
      </p:gr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8470"/>
                                        </p:tgtEl>
                                        <p:attrNameLst>
                                          <p:attrName>style.visibility</p:attrName>
                                        </p:attrNameLst>
                                      </p:cBhvr>
                                      <p:to>
                                        <p:strVal val="visible"/>
                                      </p:to>
                                    </p:set>
                                    <p:animEffect transition="in" filter="dissolve">
                                      <p:cBhvr>
                                        <p:cTn id="12" dur="500"/>
                                        <p:tgtEl>
                                          <p:spTgt spid="958470"/>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58478"/>
                                        </p:tgtEl>
                                        <p:attrNameLst>
                                          <p:attrName>style.visibility</p:attrName>
                                        </p:attrNameLst>
                                      </p:cBhvr>
                                      <p:to>
                                        <p:strVal val="visible"/>
                                      </p:to>
                                    </p:set>
                                    <p:animEffect transition="in" filter="dissolve">
                                      <p:cBhvr>
                                        <p:cTn id="26" dur="500"/>
                                        <p:tgtEl>
                                          <p:spTgt spid="958478"/>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9" presetClass="entr" presetSubtype="0" fill="hold" grpId="1" nodeType="withEffect">
                                  <p:stCondLst>
                                    <p:cond delay="0"/>
                                  </p:stCondLst>
                                  <p:childTnLst>
                                    <p:set>
                                      <p:cBhvr>
                                        <p:cTn id="32" dur="1" fill="hold">
                                          <p:stCondLst>
                                            <p:cond delay="0"/>
                                          </p:stCondLst>
                                        </p:cTn>
                                        <p:tgtEl>
                                          <p:spTgt spid="958486"/>
                                        </p:tgtEl>
                                        <p:attrNameLst>
                                          <p:attrName>style.visibility</p:attrName>
                                        </p:attrNameLst>
                                      </p:cBhvr>
                                      <p:to>
                                        <p:strVal val="visible"/>
                                      </p:to>
                                    </p:set>
                                    <p:animEffect transition="in" filter="dissolve">
                                      <p:cBhvr>
                                        <p:cTn id="33" dur="500"/>
                                        <p:tgtEl>
                                          <p:spTgt spid="95848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70" grpId="0" animBg="1"/>
      <p:bldP spid="958478" grpId="0" animBg="1"/>
      <p:bldP spid="95848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nl-NL" dirty="0" smtClean="0"/>
              <a:t>Toxicant effects </a:t>
            </a:r>
            <a:r>
              <a:rPr lang="nl-NL" dirty="0"/>
              <a:t>in DEB</a:t>
            </a:r>
            <a:endParaRPr lang="en-GB" dirty="0"/>
          </a:p>
        </p:txBody>
      </p:sp>
      <p:grpSp>
        <p:nvGrpSpPr>
          <p:cNvPr id="2" name="Group 3"/>
          <p:cNvGrpSpPr>
            <a:grpSpLocks/>
          </p:cNvGrpSpPr>
          <p:nvPr/>
        </p:nvGrpSpPr>
        <p:grpSpPr bwMode="auto">
          <a:xfrm>
            <a:off x="719138" y="1963738"/>
            <a:ext cx="1576387" cy="1101725"/>
            <a:chOff x="201" y="2755"/>
            <a:chExt cx="993" cy="694"/>
          </a:xfrm>
        </p:grpSpPr>
        <p:sp>
          <p:nvSpPr>
            <p:cNvPr id="959492" name="Oval 4"/>
            <p:cNvSpPr>
              <a:spLocks noChangeArrowheads="1"/>
            </p:cNvSpPr>
            <p:nvPr/>
          </p:nvSpPr>
          <p:spPr bwMode="auto">
            <a:xfrm>
              <a:off x="201" y="2755"/>
              <a:ext cx="993" cy="694"/>
            </a:xfrm>
            <a:prstGeom prst="ellipse">
              <a:avLst/>
            </a:prstGeom>
            <a:solidFill>
              <a:srgbClr val="CCFFCC"/>
            </a:solidFill>
            <a:ln w="9525">
              <a:solidFill>
                <a:schemeClr val="tx1"/>
              </a:solidFill>
              <a:round/>
              <a:headEnd/>
              <a:tailEnd/>
            </a:ln>
            <a:effectLst/>
          </p:spPr>
          <p:txBody>
            <a:bodyPr wrap="none" anchor="ctr"/>
            <a:lstStyle/>
            <a:p>
              <a:endParaRPr lang="en-GB"/>
            </a:p>
          </p:txBody>
        </p:sp>
        <p:sp>
          <p:nvSpPr>
            <p:cNvPr id="959493" name="Text Box 5"/>
            <p:cNvSpPr txBox="1">
              <a:spLocks noChangeArrowheads="1"/>
            </p:cNvSpPr>
            <p:nvPr/>
          </p:nvSpPr>
          <p:spPr bwMode="auto">
            <a:xfrm>
              <a:off x="202" y="2801"/>
              <a:ext cx="980" cy="577"/>
            </a:xfrm>
            <a:prstGeom prst="rect">
              <a:avLst/>
            </a:prstGeom>
            <a:noFill/>
            <a:ln w="9525">
              <a:noFill/>
              <a:miter lim="800000"/>
              <a:headEnd/>
              <a:tailEnd/>
            </a:ln>
            <a:effectLst/>
          </p:spPr>
          <p:txBody>
            <a:bodyPr wrap="none">
              <a:spAutoFit/>
            </a:bodyPr>
            <a:lstStyle/>
            <a:p>
              <a:pPr algn="ctr"/>
              <a:r>
                <a:rPr lang="en-US" sz="1800" i="1"/>
                <a:t>external</a:t>
              </a:r>
            </a:p>
            <a:p>
              <a:pPr algn="ctr"/>
              <a:r>
                <a:rPr lang="en-US" sz="1800" i="1"/>
                <a:t>concentration</a:t>
              </a:r>
            </a:p>
            <a:p>
              <a:pPr algn="ctr"/>
              <a:r>
                <a:rPr lang="en-US" sz="1800" i="1"/>
                <a:t>(in time)</a:t>
              </a:r>
            </a:p>
          </p:txBody>
        </p:sp>
      </p:grpSp>
      <p:sp>
        <p:nvSpPr>
          <p:cNvPr id="959494" name="Rectangle 6"/>
          <p:cNvSpPr>
            <a:spLocks noChangeArrowheads="1"/>
          </p:cNvSpPr>
          <p:nvPr/>
        </p:nvSpPr>
        <p:spPr bwMode="auto">
          <a:xfrm>
            <a:off x="1978025" y="2619375"/>
            <a:ext cx="1552575" cy="1092200"/>
          </a:xfrm>
          <a:prstGeom prst="rect">
            <a:avLst/>
          </a:prstGeom>
          <a:solidFill>
            <a:srgbClr val="0000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b="1">
                <a:solidFill>
                  <a:srgbClr val="FFFF00"/>
                </a:solidFill>
              </a:rPr>
              <a:t>toxico-</a:t>
            </a:r>
          </a:p>
          <a:p>
            <a:pPr algn="ctr"/>
            <a:r>
              <a:rPr lang="en-US" b="1">
                <a:solidFill>
                  <a:srgbClr val="FFFF00"/>
                </a:solidFill>
              </a:rPr>
              <a:t>kinetics</a:t>
            </a:r>
          </a:p>
        </p:txBody>
      </p:sp>
      <p:grpSp>
        <p:nvGrpSpPr>
          <p:cNvPr id="3" name="Group 7"/>
          <p:cNvGrpSpPr>
            <a:grpSpLocks/>
          </p:cNvGrpSpPr>
          <p:nvPr/>
        </p:nvGrpSpPr>
        <p:grpSpPr bwMode="auto">
          <a:xfrm>
            <a:off x="3184525" y="3124200"/>
            <a:ext cx="1576388" cy="1101725"/>
            <a:chOff x="1852" y="2080"/>
            <a:chExt cx="993" cy="694"/>
          </a:xfrm>
        </p:grpSpPr>
        <p:sp>
          <p:nvSpPr>
            <p:cNvPr id="959496" name="Oval 8"/>
            <p:cNvSpPr>
              <a:spLocks noChangeArrowheads="1"/>
            </p:cNvSpPr>
            <p:nvPr/>
          </p:nvSpPr>
          <p:spPr bwMode="auto">
            <a:xfrm>
              <a:off x="1852" y="2080"/>
              <a:ext cx="993" cy="694"/>
            </a:xfrm>
            <a:prstGeom prst="ellipse">
              <a:avLst/>
            </a:prstGeom>
            <a:solidFill>
              <a:srgbClr val="FFCC99"/>
            </a:solidFill>
            <a:ln w="9525">
              <a:solidFill>
                <a:schemeClr val="tx1"/>
              </a:solidFill>
              <a:round/>
              <a:headEnd/>
              <a:tailEnd/>
            </a:ln>
            <a:effectLst/>
          </p:spPr>
          <p:txBody>
            <a:bodyPr wrap="none" anchor="ctr"/>
            <a:lstStyle/>
            <a:p>
              <a:endParaRPr lang="en-GB"/>
            </a:p>
          </p:txBody>
        </p:sp>
        <p:sp>
          <p:nvSpPr>
            <p:cNvPr id="959497" name="Text Box 9"/>
            <p:cNvSpPr txBox="1">
              <a:spLocks noChangeArrowheads="1"/>
            </p:cNvSpPr>
            <p:nvPr/>
          </p:nvSpPr>
          <p:spPr bwMode="auto">
            <a:xfrm>
              <a:off x="1853" y="2126"/>
              <a:ext cx="980" cy="577"/>
            </a:xfrm>
            <a:prstGeom prst="rect">
              <a:avLst/>
            </a:prstGeom>
            <a:noFill/>
            <a:ln w="9525">
              <a:noFill/>
              <a:miter lim="800000"/>
              <a:headEnd/>
              <a:tailEnd/>
            </a:ln>
            <a:effectLst/>
          </p:spPr>
          <p:txBody>
            <a:bodyPr wrap="none">
              <a:spAutoFit/>
            </a:bodyPr>
            <a:lstStyle/>
            <a:p>
              <a:pPr algn="ctr"/>
              <a:r>
                <a:rPr lang="en-US" sz="1800" i="1"/>
                <a:t>internal</a:t>
              </a:r>
            </a:p>
            <a:p>
              <a:pPr algn="ctr"/>
              <a:r>
                <a:rPr lang="en-US" sz="1800" i="1"/>
                <a:t>concentration</a:t>
              </a:r>
            </a:p>
            <a:p>
              <a:pPr algn="ctr"/>
              <a:r>
                <a:rPr lang="en-US" sz="1800" i="1"/>
                <a:t>in time</a:t>
              </a:r>
            </a:p>
          </p:txBody>
        </p:sp>
      </p:grpSp>
      <p:grpSp>
        <p:nvGrpSpPr>
          <p:cNvPr id="4" name="Group 10"/>
          <p:cNvGrpSpPr>
            <a:grpSpLocks/>
          </p:cNvGrpSpPr>
          <p:nvPr/>
        </p:nvGrpSpPr>
        <p:grpSpPr bwMode="auto">
          <a:xfrm>
            <a:off x="4343400" y="3683000"/>
            <a:ext cx="1576388" cy="1101725"/>
            <a:chOff x="3023" y="2488"/>
            <a:chExt cx="993" cy="694"/>
          </a:xfrm>
        </p:grpSpPr>
        <p:sp>
          <p:nvSpPr>
            <p:cNvPr id="959499" name="Oval 11"/>
            <p:cNvSpPr>
              <a:spLocks noChangeArrowheads="1"/>
            </p:cNvSpPr>
            <p:nvPr/>
          </p:nvSpPr>
          <p:spPr bwMode="auto">
            <a:xfrm>
              <a:off x="3023" y="2488"/>
              <a:ext cx="993" cy="694"/>
            </a:xfrm>
            <a:prstGeom prst="ellipse">
              <a:avLst/>
            </a:prstGeom>
            <a:solidFill>
              <a:schemeClr val="hlink"/>
            </a:solidFill>
            <a:ln w="9525">
              <a:solidFill>
                <a:schemeClr val="tx1"/>
              </a:solidFill>
              <a:round/>
              <a:headEnd/>
              <a:tailEnd/>
            </a:ln>
            <a:effectLst/>
          </p:spPr>
          <p:txBody>
            <a:bodyPr wrap="none" anchor="ctr"/>
            <a:lstStyle/>
            <a:p>
              <a:endParaRPr lang="en-GB"/>
            </a:p>
          </p:txBody>
        </p:sp>
        <p:sp>
          <p:nvSpPr>
            <p:cNvPr id="959500" name="Text Box 12"/>
            <p:cNvSpPr txBox="1">
              <a:spLocks noChangeArrowheads="1"/>
            </p:cNvSpPr>
            <p:nvPr/>
          </p:nvSpPr>
          <p:spPr bwMode="auto">
            <a:xfrm>
              <a:off x="3092" y="2548"/>
              <a:ext cx="844" cy="577"/>
            </a:xfrm>
            <a:prstGeom prst="rect">
              <a:avLst/>
            </a:prstGeom>
            <a:noFill/>
            <a:ln w="9525">
              <a:noFill/>
              <a:miter lim="800000"/>
              <a:headEnd/>
              <a:tailEnd/>
            </a:ln>
            <a:effectLst/>
          </p:spPr>
          <p:txBody>
            <a:bodyPr wrap="none">
              <a:spAutoFit/>
            </a:bodyPr>
            <a:lstStyle/>
            <a:p>
              <a:pPr algn="ctr"/>
              <a:r>
                <a:rPr lang="en-US" sz="1800" i="1" dirty="0">
                  <a:solidFill>
                    <a:srgbClr val="FFFF00"/>
                  </a:solidFill>
                </a:rPr>
                <a:t>DEB</a:t>
              </a:r>
            </a:p>
            <a:p>
              <a:pPr algn="ctr"/>
              <a:r>
                <a:rPr lang="en-US" sz="1800" i="1" dirty="0">
                  <a:solidFill>
                    <a:srgbClr val="FFFF00"/>
                  </a:solidFill>
                </a:rPr>
                <a:t>parameters</a:t>
              </a:r>
            </a:p>
            <a:p>
              <a:pPr algn="ctr"/>
              <a:r>
                <a:rPr lang="en-US" sz="1800" i="1" dirty="0">
                  <a:solidFill>
                    <a:srgbClr val="FFFF00"/>
                  </a:solidFill>
                </a:rPr>
                <a:t>in time</a:t>
              </a:r>
            </a:p>
          </p:txBody>
        </p:sp>
      </p:grpSp>
      <p:sp>
        <p:nvSpPr>
          <p:cNvPr id="959501" name="Rectangle 13"/>
          <p:cNvSpPr>
            <a:spLocks noChangeArrowheads="1"/>
          </p:cNvSpPr>
          <p:nvPr/>
        </p:nvSpPr>
        <p:spPr bwMode="auto">
          <a:xfrm>
            <a:off x="5567363" y="4383088"/>
            <a:ext cx="1552575" cy="10922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sz="2400" b="1" dirty="0"/>
              <a:t>DEB</a:t>
            </a:r>
          </a:p>
          <a:p>
            <a:pPr algn="ctr"/>
            <a:r>
              <a:rPr lang="en-US" sz="2400" b="1" dirty="0"/>
              <a:t>model</a:t>
            </a:r>
          </a:p>
        </p:txBody>
      </p:sp>
      <p:sp>
        <p:nvSpPr>
          <p:cNvPr id="959502" name="Text Box 14"/>
          <p:cNvSpPr txBox="1">
            <a:spLocks noChangeArrowheads="1"/>
          </p:cNvSpPr>
          <p:nvPr/>
        </p:nvSpPr>
        <p:spPr bwMode="auto">
          <a:xfrm>
            <a:off x="3756025" y="1792288"/>
            <a:ext cx="5126038" cy="822325"/>
          </a:xfrm>
          <a:prstGeom prst="rect">
            <a:avLst/>
          </a:prstGeom>
          <a:noFill/>
          <a:ln w="9525">
            <a:noFill/>
            <a:miter lim="800000"/>
            <a:headEnd/>
            <a:tailEnd/>
          </a:ln>
          <a:effectLst/>
        </p:spPr>
        <p:txBody>
          <a:bodyPr>
            <a:spAutoFit/>
          </a:bodyPr>
          <a:lstStyle/>
          <a:p>
            <a:r>
              <a:rPr lang="en-US" i="1"/>
              <a:t>Affected DEB parameter has specific consequences for life cycle</a:t>
            </a:r>
            <a:endParaRPr lang="en-GB" i="1"/>
          </a:p>
        </p:txBody>
      </p:sp>
      <p:sp>
        <p:nvSpPr>
          <p:cNvPr id="959503" name="Freeform 15"/>
          <p:cNvSpPr>
            <a:spLocks/>
          </p:cNvSpPr>
          <p:nvPr/>
        </p:nvSpPr>
        <p:spPr bwMode="auto">
          <a:xfrm rot="-1721437">
            <a:off x="5810250" y="3327400"/>
            <a:ext cx="1506538" cy="639763"/>
          </a:xfrm>
          <a:custGeom>
            <a:avLst/>
            <a:gdLst/>
            <a:ahLst/>
            <a:cxnLst>
              <a:cxn ang="0">
                <a:pos x="936" y="620"/>
              </a:cxn>
              <a:cxn ang="0">
                <a:pos x="880" y="132"/>
              </a:cxn>
              <a:cxn ang="0">
                <a:pos x="520" y="4"/>
              </a:cxn>
              <a:cxn ang="0">
                <a:pos x="0" y="108"/>
              </a:cxn>
            </a:cxnLst>
            <a:rect l="0" t="0" r="r" b="b"/>
            <a:pathLst>
              <a:path w="949" h="620">
                <a:moveTo>
                  <a:pt x="936" y="620"/>
                </a:moveTo>
                <a:cubicBezTo>
                  <a:pt x="942" y="427"/>
                  <a:pt x="949" y="235"/>
                  <a:pt x="880" y="132"/>
                </a:cubicBezTo>
                <a:cubicBezTo>
                  <a:pt x="811" y="29"/>
                  <a:pt x="667" y="8"/>
                  <a:pt x="520" y="4"/>
                </a:cubicBezTo>
                <a:cubicBezTo>
                  <a:pt x="373" y="0"/>
                  <a:pt x="186" y="54"/>
                  <a:pt x="0" y="108"/>
                </a:cubicBezTo>
              </a:path>
            </a:pathLst>
          </a:custGeom>
          <a:noFill/>
          <a:ln w="63500" cap="flat">
            <a:solidFill>
              <a:srgbClr val="0000FF"/>
            </a:solidFill>
            <a:prstDash val="sysDot"/>
            <a:round/>
            <a:headEnd/>
            <a:tailEnd type="triangle" w="med" len="med"/>
          </a:ln>
          <a:effectLst/>
        </p:spPr>
        <p:txBody>
          <a:bodyPr/>
          <a:lstStyle/>
          <a:p>
            <a:endParaRPr lang="en-GB"/>
          </a:p>
        </p:txBody>
      </p:sp>
      <p:sp>
        <p:nvSpPr>
          <p:cNvPr id="959504" name="Freeform 16"/>
          <p:cNvSpPr>
            <a:spLocks/>
          </p:cNvSpPr>
          <p:nvPr/>
        </p:nvSpPr>
        <p:spPr bwMode="auto">
          <a:xfrm rot="-1051559">
            <a:off x="4294188" y="2759075"/>
            <a:ext cx="900112" cy="954088"/>
          </a:xfrm>
          <a:custGeom>
            <a:avLst/>
            <a:gdLst/>
            <a:ahLst/>
            <a:cxnLst>
              <a:cxn ang="0">
                <a:pos x="936" y="620"/>
              </a:cxn>
              <a:cxn ang="0">
                <a:pos x="880" y="132"/>
              </a:cxn>
              <a:cxn ang="0">
                <a:pos x="520" y="4"/>
              </a:cxn>
              <a:cxn ang="0">
                <a:pos x="0" y="108"/>
              </a:cxn>
            </a:cxnLst>
            <a:rect l="0" t="0" r="r" b="b"/>
            <a:pathLst>
              <a:path w="949" h="620">
                <a:moveTo>
                  <a:pt x="936" y="620"/>
                </a:moveTo>
                <a:cubicBezTo>
                  <a:pt x="942" y="427"/>
                  <a:pt x="949" y="235"/>
                  <a:pt x="880" y="132"/>
                </a:cubicBezTo>
                <a:cubicBezTo>
                  <a:pt x="811" y="29"/>
                  <a:pt x="667" y="8"/>
                  <a:pt x="520" y="4"/>
                </a:cubicBezTo>
                <a:cubicBezTo>
                  <a:pt x="373" y="0"/>
                  <a:pt x="186" y="54"/>
                  <a:pt x="0" y="108"/>
                </a:cubicBezTo>
              </a:path>
            </a:pathLst>
          </a:custGeom>
          <a:noFill/>
          <a:ln w="63500" cap="flat">
            <a:solidFill>
              <a:srgbClr val="0000FF"/>
            </a:solidFill>
            <a:prstDash val="sysDot"/>
            <a:round/>
            <a:headEnd/>
            <a:tailEnd type="triangle" w="med" len="med"/>
          </a:ln>
          <a:effectLst/>
        </p:spPr>
        <p:txBody>
          <a:bodyPr/>
          <a:lstStyle/>
          <a:p>
            <a:endParaRPr lang="en-GB"/>
          </a:p>
        </p:txBody>
      </p:sp>
      <p:sp>
        <p:nvSpPr>
          <p:cNvPr id="959505" name="Oval 17"/>
          <p:cNvSpPr>
            <a:spLocks noChangeArrowheads="1"/>
          </p:cNvSpPr>
          <p:nvPr/>
        </p:nvSpPr>
        <p:spPr bwMode="auto">
          <a:xfrm>
            <a:off x="7010400" y="3729038"/>
            <a:ext cx="1146175" cy="433387"/>
          </a:xfrm>
          <a:prstGeom prst="ellipse">
            <a:avLst/>
          </a:prstGeom>
          <a:solidFill>
            <a:srgbClr val="CCFFFF"/>
          </a:solidFill>
          <a:ln w="9525">
            <a:solidFill>
              <a:schemeClr val="tx1"/>
            </a:solidFill>
            <a:round/>
            <a:headEnd/>
            <a:tailEnd/>
          </a:ln>
          <a:effectLst/>
        </p:spPr>
        <p:txBody>
          <a:bodyPr wrap="none" anchor="ctr"/>
          <a:lstStyle/>
          <a:p>
            <a:pPr algn="ctr"/>
            <a:r>
              <a:rPr lang="en-US" sz="1800" i="1"/>
              <a:t>repro</a:t>
            </a:r>
          </a:p>
        </p:txBody>
      </p:sp>
      <p:sp>
        <p:nvSpPr>
          <p:cNvPr id="959506" name="Oval 18"/>
          <p:cNvSpPr>
            <a:spLocks noChangeArrowheads="1"/>
          </p:cNvSpPr>
          <p:nvPr/>
        </p:nvSpPr>
        <p:spPr bwMode="auto">
          <a:xfrm>
            <a:off x="7010400" y="4100513"/>
            <a:ext cx="1146175" cy="433387"/>
          </a:xfrm>
          <a:prstGeom prst="ellipse">
            <a:avLst/>
          </a:prstGeom>
          <a:solidFill>
            <a:srgbClr val="CCFFFF"/>
          </a:solidFill>
          <a:ln w="9525">
            <a:solidFill>
              <a:schemeClr val="tx1"/>
            </a:solidFill>
            <a:round/>
            <a:headEnd/>
            <a:tailEnd/>
          </a:ln>
          <a:effectLst/>
        </p:spPr>
        <p:txBody>
          <a:bodyPr wrap="none" anchor="ctr"/>
          <a:lstStyle/>
          <a:p>
            <a:pPr algn="ctr"/>
            <a:r>
              <a:rPr lang="en-US" sz="1800" i="1"/>
              <a:t>growth</a:t>
            </a:r>
          </a:p>
        </p:txBody>
      </p:sp>
      <p:sp>
        <p:nvSpPr>
          <p:cNvPr id="959507" name="Oval 19"/>
          <p:cNvSpPr>
            <a:spLocks noChangeArrowheads="1"/>
          </p:cNvSpPr>
          <p:nvPr/>
        </p:nvSpPr>
        <p:spPr bwMode="auto">
          <a:xfrm>
            <a:off x="7010400" y="4462463"/>
            <a:ext cx="1146175" cy="433387"/>
          </a:xfrm>
          <a:prstGeom prst="ellipse">
            <a:avLst/>
          </a:prstGeom>
          <a:solidFill>
            <a:srgbClr val="CCFFFF"/>
          </a:solidFill>
          <a:ln w="9525">
            <a:solidFill>
              <a:schemeClr val="tx1"/>
            </a:solidFill>
            <a:round/>
            <a:headEnd/>
            <a:tailEnd/>
          </a:ln>
          <a:effectLst/>
        </p:spPr>
        <p:txBody>
          <a:bodyPr wrap="none" anchor="ctr"/>
          <a:lstStyle/>
          <a:p>
            <a:pPr algn="ctr"/>
            <a:r>
              <a:rPr lang="en-US" sz="1800" i="1"/>
              <a:t>survival</a:t>
            </a:r>
          </a:p>
        </p:txBody>
      </p:sp>
      <p:sp>
        <p:nvSpPr>
          <p:cNvPr id="959508" name="Oval 20"/>
          <p:cNvSpPr>
            <a:spLocks noChangeArrowheads="1"/>
          </p:cNvSpPr>
          <p:nvPr/>
        </p:nvSpPr>
        <p:spPr bwMode="auto">
          <a:xfrm>
            <a:off x="7010400" y="4826000"/>
            <a:ext cx="1146175" cy="433388"/>
          </a:xfrm>
          <a:prstGeom prst="ellipse">
            <a:avLst/>
          </a:prstGeom>
          <a:solidFill>
            <a:srgbClr val="CCFFFF"/>
          </a:solidFill>
          <a:ln w="9525">
            <a:solidFill>
              <a:schemeClr val="tx1"/>
            </a:solidFill>
            <a:round/>
            <a:headEnd/>
            <a:tailEnd/>
          </a:ln>
          <a:effectLst/>
        </p:spPr>
        <p:txBody>
          <a:bodyPr wrap="none" anchor="ctr"/>
          <a:lstStyle/>
          <a:p>
            <a:pPr algn="ctr"/>
            <a:r>
              <a:rPr lang="en-US" sz="1800" i="1"/>
              <a:t>feeding</a:t>
            </a:r>
          </a:p>
        </p:txBody>
      </p:sp>
      <p:sp>
        <p:nvSpPr>
          <p:cNvPr id="959509" name="Oval 21"/>
          <p:cNvSpPr>
            <a:spLocks noChangeArrowheads="1"/>
          </p:cNvSpPr>
          <p:nvPr/>
        </p:nvSpPr>
        <p:spPr bwMode="auto">
          <a:xfrm>
            <a:off x="7010400" y="5176838"/>
            <a:ext cx="1146175" cy="433387"/>
          </a:xfrm>
          <a:prstGeom prst="ellipse">
            <a:avLst/>
          </a:prstGeom>
          <a:solidFill>
            <a:srgbClr val="CCFFFF"/>
          </a:solidFill>
          <a:ln w="9525">
            <a:solidFill>
              <a:schemeClr val="tx1"/>
            </a:solidFill>
            <a:round/>
            <a:headEnd/>
            <a:tailEnd/>
          </a:ln>
          <a:effectLst/>
        </p:spPr>
        <p:txBody>
          <a:bodyPr wrap="none" anchor="ctr"/>
          <a:lstStyle/>
          <a:p>
            <a:pPr algn="ctr"/>
            <a:r>
              <a:rPr lang="nl-NL" sz="1800" i="1"/>
              <a:t>hatching</a:t>
            </a:r>
          </a:p>
        </p:txBody>
      </p:sp>
      <p:sp>
        <p:nvSpPr>
          <p:cNvPr id="959510" name="Oval 22"/>
          <p:cNvSpPr>
            <a:spLocks noChangeArrowheads="1"/>
          </p:cNvSpPr>
          <p:nvPr/>
        </p:nvSpPr>
        <p:spPr bwMode="auto">
          <a:xfrm>
            <a:off x="7010400" y="5543550"/>
            <a:ext cx="1146175" cy="433388"/>
          </a:xfrm>
          <a:prstGeom prst="ellipse">
            <a:avLst/>
          </a:prstGeom>
          <a:solidFill>
            <a:srgbClr val="CCFFFF"/>
          </a:solidFill>
          <a:ln w="9525">
            <a:solidFill>
              <a:schemeClr val="tx1"/>
            </a:solidFill>
            <a:round/>
            <a:headEnd/>
            <a:tailEnd/>
          </a:ln>
          <a:effectLst/>
        </p:spPr>
        <p:txBody>
          <a:bodyPr wrap="none" anchor="ctr"/>
          <a:lstStyle/>
          <a:p>
            <a:pPr algn="ctr"/>
            <a:r>
              <a:rPr lang="nl-NL" sz="1800" i="1"/>
              <a:t>…</a:t>
            </a:r>
            <a:endParaRPr lang="en-GB" sz="1800" i="1"/>
          </a:p>
        </p:txBody>
      </p:sp>
      <p:sp>
        <p:nvSpPr>
          <p:cNvPr id="959511" name="Rectangle 23"/>
          <p:cNvSpPr>
            <a:spLocks noChangeArrowheads="1"/>
          </p:cNvSpPr>
          <p:nvPr/>
        </p:nvSpPr>
        <p:spPr bwMode="auto">
          <a:xfrm>
            <a:off x="398463" y="5924550"/>
            <a:ext cx="3359150" cy="762000"/>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a:t>Kooijman &amp; Bedaux (1996), </a:t>
            </a:r>
          </a:p>
          <a:p>
            <a:pPr>
              <a:spcBef>
                <a:spcPct val="20000"/>
              </a:spcBef>
              <a:buFont typeface="Wingdings" pitchFamily="2" charset="2"/>
              <a:buNone/>
            </a:pPr>
            <a:r>
              <a:rPr lang="en-GB" sz="2000" i="1"/>
              <a:t>Jager et al. (2006, 2010)</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59502"/>
                                        </p:tgtEl>
                                        <p:attrNameLst>
                                          <p:attrName>style.visibility</p:attrName>
                                        </p:attrNameLst>
                                      </p:cBhvr>
                                      <p:to>
                                        <p:strVal val="visible"/>
                                      </p:to>
                                    </p:set>
                                    <p:animEffect transition="in" filter="dissolve">
                                      <p:cBhvr>
                                        <p:cTn id="7" dur="500"/>
                                        <p:tgtEl>
                                          <p:spTgt spid="9595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9503"/>
                                        </p:tgtEl>
                                        <p:attrNameLst>
                                          <p:attrName>style.visibility</p:attrName>
                                        </p:attrNameLst>
                                      </p:cBhvr>
                                      <p:to>
                                        <p:strVal val="visible"/>
                                      </p:to>
                                    </p:set>
                                    <p:animEffect transition="in" filter="dissolve">
                                      <p:cBhvr>
                                        <p:cTn id="12" dur="500"/>
                                        <p:tgtEl>
                                          <p:spTgt spid="95950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9504"/>
                                        </p:tgtEl>
                                        <p:attrNameLst>
                                          <p:attrName>style.visibility</p:attrName>
                                        </p:attrNameLst>
                                      </p:cBhvr>
                                      <p:to>
                                        <p:strVal val="visible"/>
                                      </p:to>
                                    </p:set>
                                    <p:animEffect transition="in" filter="dissolve">
                                      <p:cBhvr>
                                        <p:cTn id="17" dur="500"/>
                                        <p:tgtEl>
                                          <p:spTgt spid="959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502" grpId="0"/>
      <p:bldP spid="959503" grpId="0" animBg="1"/>
      <p:bldP spid="9595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6908" name="Picture 12"/>
          <p:cNvPicPr>
            <a:picLocks noChangeAspect="1" noChangeArrowheads="1"/>
          </p:cNvPicPr>
          <p:nvPr/>
        </p:nvPicPr>
        <p:blipFill>
          <a:blip r:embed="rId2" cstate="print"/>
          <a:srcRect/>
          <a:stretch>
            <a:fillRect/>
          </a:stretch>
        </p:blipFill>
        <p:spPr bwMode="auto">
          <a:xfrm>
            <a:off x="6681788" y="3750331"/>
            <a:ext cx="2152650" cy="2125662"/>
          </a:xfrm>
          <a:prstGeom prst="rect">
            <a:avLst/>
          </a:prstGeom>
          <a:noFill/>
        </p:spPr>
      </p:pic>
      <p:sp>
        <p:nvSpPr>
          <p:cNvPr id="976901" name="Rectangle 5"/>
          <p:cNvSpPr>
            <a:spLocks noGrp="1" noChangeArrowheads="1"/>
          </p:cNvSpPr>
          <p:nvPr>
            <p:ph type="title"/>
          </p:nvPr>
        </p:nvSpPr>
        <p:spPr>
          <a:noFill/>
          <a:ln/>
        </p:spPr>
        <p:txBody>
          <a:bodyPr/>
          <a:lstStyle/>
          <a:p>
            <a:r>
              <a:rPr lang="nl-NL" dirty="0"/>
              <a:t>Organisms are </a:t>
            </a:r>
            <a:r>
              <a:rPr lang="nl-NL" dirty="0" smtClean="0"/>
              <a:t>complex …</a:t>
            </a:r>
            <a:endParaRPr lang="en-GB" dirty="0"/>
          </a:p>
        </p:txBody>
      </p:sp>
      <p:pic>
        <p:nvPicPr>
          <p:cNvPr id="976904" name="Picture 8"/>
          <p:cNvPicPr>
            <a:picLocks noChangeAspect="1" noChangeArrowheads="1"/>
          </p:cNvPicPr>
          <p:nvPr/>
        </p:nvPicPr>
        <p:blipFill>
          <a:blip r:embed="rId3" cstate="print"/>
          <a:srcRect/>
          <a:stretch>
            <a:fillRect/>
          </a:stretch>
        </p:blipFill>
        <p:spPr bwMode="auto">
          <a:xfrm>
            <a:off x="4895195" y="5272059"/>
            <a:ext cx="1905000" cy="1270000"/>
          </a:xfrm>
          <a:prstGeom prst="rect">
            <a:avLst/>
          </a:prstGeom>
          <a:noFill/>
          <a:ln w="9525">
            <a:noFill/>
            <a:miter lim="800000"/>
            <a:headEnd/>
            <a:tailEnd/>
          </a:ln>
          <a:effectLst/>
        </p:spPr>
      </p:pic>
      <p:grpSp>
        <p:nvGrpSpPr>
          <p:cNvPr id="11" name="Group 10"/>
          <p:cNvGrpSpPr/>
          <p:nvPr/>
        </p:nvGrpSpPr>
        <p:grpSpPr>
          <a:xfrm>
            <a:off x="-109058" y="1695514"/>
            <a:ext cx="4266557" cy="5862967"/>
            <a:chOff x="176168" y="1695514"/>
            <a:chExt cx="4266557" cy="5862967"/>
          </a:xfrm>
        </p:grpSpPr>
        <p:pic>
          <p:nvPicPr>
            <p:cNvPr id="9" name="Picture 8" descr="PigeonAnatomy.png"/>
            <p:cNvPicPr>
              <a:picLocks noChangeAspect="1"/>
            </p:cNvPicPr>
            <p:nvPr/>
          </p:nvPicPr>
          <p:blipFill>
            <a:blip r:embed="rId4" cstate="print"/>
            <a:stretch>
              <a:fillRect/>
            </a:stretch>
          </p:blipFill>
          <p:spPr>
            <a:xfrm>
              <a:off x="421309" y="1695514"/>
              <a:ext cx="3697685" cy="5816827"/>
            </a:xfrm>
            <a:prstGeom prst="rect">
              <a:avLst/>
            </a:prstGeom>
          </p:spPr>
        </p:pic>
        <p:sp>
          <p:nvSpPr>
            <p:cNvPr id="10" name="Rectangle 9"/>
            <p:cNvSpPr/>
            <p:nvPr/>
          </p:nvSpPr>
          <p:spPr>
            <a:xfrm>
              <a:off x="176168" y="6402781"/>
              <a:ext cx="4266557" cy="1155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76898" name="Picture 2"/>
          <p:cNvPicPr>
            <a:picLocks noChangeAspect="1" noChangeArrowheads="1"/>
          </p:cNvPicPr>
          <p:nvPr/>
        </p:nvPicPr>
        <p:blipFill>
          <a:blip r:embed="rId5" cstate="print"/>
          <a:srcRect/>
          <a:stretch>
            <a:fillRect/>
          </a:stretch>
        </p:blipFill>
        <p:spPr bwMode="auto">
          <a:xfrm>
            <a:off x="3764923" y="1825975"/>
            <a:ext cx="3629025" cy="2206625"/>
          </a:xfrm>
          <a:prstGeom prst="rect">
            <a:avLst/>
          </a:prstGeom>
          <a:noFill/>
        </p:spPr>
      </p:pic>
      <p:pic>
        <p:nvPicPr>
          <p:cNvPr id="13" name="Picture 12" descr="Deiker_Jagdbare_Tiere_1093218.jpg"/>
          <p:cNvPicPr>
            <a:picLocks noChangeAspect="1"/>
          </p:cNvPicPr>
          <p:nvPr/>
        </p:nvPicPr>
        <p:blipFill>
          <a:blip r:embed="rId6" cstate="print"/>
          <a:stretch>
            <a:fillRect/>
          </a:stretch>
        </p:blipFill>
        <p:spPr>
          <a:xfrm>
            <a:off x="3674379" y="1877439"/>
            <a:ext cx="5371858" cy="4679888"/>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76898"/>
                                        </p:tgtEl>
                                        <p:attrNameLst>
                                          <p:attrName>style.visibility</p:attrName>
                                        </p:attrNameLst>
                                      </p:cBhvr>
                                      <p:to>
                                        <p:strVal val="visible"/>
                                      </p:to>
                                    </p:set>
                                    <p:animEffect transition="in" filter="dissolve">
                                      <p:cBhvr>
                                        <p:cTn id="16" dur="500"/>
                                        <p:tgtEl>
                                          <p:spTgt spid="97689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76908"/>
                                        </p:tgtEl>
                                        <p:attrNameLst>
                                          <p:attrName>style.visibility</p:attrName>
                                        </p:attrNameLst>
                                      </p:cBhvr>
                                      <p:to>
                                        <p:strVal val="visible"/>
                                      </p:to>
                                    </p:set>
                                    <p:animEffect transition="in" filter="dissolve">
                                      <p:cBhvr>
                                        <p:cTn id="21" dur="500"/>
                                        <p:tgtEl>
                                          <p:spTgt spid="976908"/>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976904"/>
                                        </p:tgtEl>
                                        <p:attrNameLst>
                                          <p:attrName>style.visibility</p:attrName>
                                        </p:attrNameLst>
                                      </p:cBhvr>
                                      <p:to>
                                        <p:strVal val="visible"/>
                                      </p:to>
                                    </p:set>
                                    <p:animEffect transition="in" filter="dissolve">
                                      <p:cBhvr>
                                        <p:cTn id="25" dur="500"/>
                                        <p:tgtEl>
                                          <p:spTgt spid="976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l-NL" smtClean="0"/>
              <a:t>Toxicant case study</a:t>
            </a:r>
            <a:endParaRPr lang="en-GB" smtClean="0"/>
          </a:p>
        </p:txBody>
      </p:sp>
      <p:sp>
        <p:nvSpPr>
          <p:cNvPr id="968707" name="Rectangle 3"/>
          <p:cNvSpPr>
            <a:spLocks noGrp="1" noChangeArrowheads="1"/>
          </p:cNvSpPr>
          <p:nvPr>
            <p:ph type="body" idx="1"/>
          </p:nvPr>
        </p:nvSpPr>
        <p:spPr/>
        <p:txBody>
          <a:bodyPr/>
          <a:lstStyle/>
          <a:p>
            <a:pPr eaLnBrk="1" hangingPunct="1"/>
            <a:r>
              <a:rPr lang="nl-NL" smtClean="0"/>
              <a:t>Marine polychaete </a:t>
            </a:r>
            <a:r>
              <a:rPr lang="nl-NL" i="1" smtClean="0"/>
              <a:t>Capitella</a:t>
            </a:r>
            <a:r>
              <a:rPr lang="nl-NL" smtClean="0"/>
              <a:t> (Hansen </a:t>
            </a:r>
            <a:r>
              <a:rPr lang="nl-NL" i="1" smtClean="0"/>
              <a:t>et al</a:t>
            </a:r>
            <a:r>
              <a:rPr lang="nl-NL" smtClean="0"/>
              <a:t>, 1999)</a:t>
            </a:r>
          </a:p>
          <a:p>
            <a:pPr lvl="1" eaLnBrk="1" hangingPunct="1"/>
            <a:r>
              <a:rPr lang="nl-NL" smtClean="0"/>
              <a:t>exposed to nonylphenol in sediment</a:t>
            </a:r>
          </a:p>
          <a:p>
            <a:pPr lvl="1" eaLnBrk="1" hangingPunct="1"/>
            <a:r>
              <a:rPr lang="nl-NL" smtClean="0"/>
              <a:t>body volume and egg production followed</a:t>
            </a:r>
          </a:p>
          <a:p>
            <a:pPr lvl="1" eaLnBrk="1" hangingPunct="1"/>
            <a:r>
              <a:rPr lang="nl-NL" smtClean="0"/>
              <a:t>no effect on mortality observed</a:t>
            </a:r>
            <a:endParaRPr lang="en-GB" smtClean="0"/>
          </a:p>
        </p:txBody>
      </p:sp>
      <p:pic>
        <p:nvPicPr>
          <p:cNvPr id="28676" name="Picture 4"/>
          <p:cNvPicPr>
            <a:picLocks noChangeAspect="1" noChangeArrowheads="1"/>
          </p:cNvPicPr>
          <p:nvPr/>
        </p:nvPicPr>
        <p:blipFill>
          <a:blip r:embed="rId2" cstate="print"/>
          <a:srcRect/>
          <a:stretch>
            <a:fillRect/>
          </a:stretch>
        </p:blipFill>
        <p:spPr bwMode="auto">
          <a:xfrm>
            <a:off x="820738" y="3378390"/>
            <a:ext cx="2528887" cy="3219450"/>
          </a:xfrm>
          <a:prstGeom prst="rect">
            <a:avLst/>
          </a:prstGeom>
          <a:noFill/>
          <a:ln w="9525">
            <a:noFill/>
            <a:miter lim="800000"/>
            <a:headEnd/>
            <a:tailEnd/>
          </a:ln>
        </p:spPr>
      </p:pic>
      <p:pic>
        <p:nvPicPr>
          <p:cNvPr id="28677" name="Picture 5"/>
          <p:cNvPicPr>
            <a:picLocks noChangeAspect="1" noChangeArrowheads="1"/>
          </p:cNvPicPr>
          <p:nvPr/>
        </p:nvPicPr>
        <p:blipFill>
          <a:blip r:embed="rId3" cstate="print"/>
          <a:srcRect/>
          <a:stretch>
            <a:fillRect/>
          </a:stretch>
        </p:blipFill>
        <p:spPr bwMode="auto">
          <a:xfrm>
            <a:off x="3832225" y="3511725"/>
            <a:ext cx="2381250" cy="2381250"/>
          </a:xfrm>
          <a:prstGeom prst="rect">
            <a:avLst/>
          </a:prstGeom>
          <a:noFill/>
          <a:ln w="9525">
            <a:noFill/>
            <a:miter lim="800000"/>
            <a:headEnd/>
            <a:tailEnd/>
          </a:ln>
        </p:spPr>
      </p:pic>
      <p:sp>
        <p:nvSpPr>
          <p:cNvPr id="28678" name="Rectangle 1064"/>
          <p:cNvSpPr>
            <a:spLocks noChangeArrowheads="1"/>
          </p:cNvSpPr>
          <p:nvPr/>
        </p:nvSpPr>
        <p:spPr bwMode="auto">
          <a:xfrm>
            <a:off x="6029325" y="6269038"/>
            <a:ext cx="2733441" cy="400110"/>
          </a:xfrm>
          <a:prstGeom prst="rect">
            <a:avLst/>
          </a:prstGeom>
          <a:noFill/>
          <a:ln w="9525">
            <a:noFill/>
            <a:miter lim="800000"/>
            <a:headEnd/>
            <a:tailEnd/>
          </a:ln>
        </p:spPr>
        <p:txBody>
          <a:bodyPr wrap="none">
            <a:spAutoFit/>
          </a:bodyPr>
          <a:lstStyle/>
          <a:p>
            <a:pPr>
              <a:spcBef>
                <a:spcPct val="20000"/>
              </a:spcBef>
              <a:buFont typeface="Wingdings" pitchFamily="2" charset="2"/>
              <a:buNone/>
            </a:pPr>
            <a:r>
              <a:rPr lang="en-GB" sz="2000" i="1" dirty="0"/>
              <a:t>Jager and </a:t>
            </a:r>
            <a:r>
              <a:rPr lang="en-GB" sz="2000" i="1" dirty="0" err="1"/>
              <a:t>Selck</a:t>
            </a:r>
            <a:r>
              <a:rPr lang="en-GB" sz="2000" i="1" dirty="0"/>
              <a:t> </a:t>
            </a:r>
            <a:r>
              <a:rPr lang="en-GB" sz="2000" i="1" dirty="0" smtClean="0"/>
              <a:t>(acc.)</a:t>
            </a:r>
            <a:endParaRPr lang="en-GB" sz="2000" i="1" dirty="0"/>
          </a:p>
        </p:txBody>
      </p:sp>
      <p:pic>
        <p:nvPicPr>
          <p:cNvPr id="26632" name="Picture 5" descr="555px-Nonylphenolnew.png"/>
          <p:cNvPicPr>
            <a:picLocks noChangeAspect="1"/>
          </p:cNvPicPr>
          <p:nvPr/>
        </p:nvPicPr>
        <p:blipFill>
          <a:blip r:embed="rId4" cstate="print"/>
          <a:srcRect/>
          <a:stretch>
            <a:fillRect/>
          </a:stretch>
        </p:blipFill>
        <p:spPr bwMode="auto">
          <a:xfrm>
            <a:off x="6599238" y="3438525"/>
            <a:ext cx="1865312" cy="2017713"/>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8707">
                                            <p:txEl>
                                              <p:pRg st="1" end="1"/>
                                            </p:txEl>
                                          </p:spTgt>
                                        </p:tgtEl>
                                        <p:attrNameLst>
                                          <p:attrName>style.visibility</p:attrName>
                                        </p:attrNameLst>
                                      </p:cBhvr>
                                      <p:to>
                                        <p:strVal val="visible"/>
                                      </p:to>
                                    </p:set>
                                    <p:animEffect transition="in" filter="dissolve">
                                      <p:cBhvr>
                                        <p:cTn id="7" dur="500"/>
                                        <p:tgtEl>
                                          <p:spTgt spid="968707">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8707">
                                            <p:txEl>
                                              <p:pRg st="2" end="2"/>
                                            </p:txEl>
                                          </p:spTgt>
                                        </p:tgtEl>
                                        <p:attrNameLst>
                                          <p:attrName>style.visibility</p:attrName>
                                        </p:attrNameLst>
                                      </p:cBhvr>
                                      <p:to>
                                        <p:strVal val="visible"/>
                                      </p:to>
                                    </p:set>
                                    <p:animEffect transition="in" filter="dissolve">
                                      <p:cBhvr>
                                        <p:cTn id="10" dur="500"/>
                                        <p:tgtEl>
                                          <p:spTgt spid="968707">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68707">
                                            <p:txEl>
                                              <p:pRg st="3" end="3"/>
                                            </p:txEl>
                                          </p:spTgt>
                                        </p:tgtEl>
                                        <p:attrNameLst>
                                          <p:attrName>style.visibility</p:attrName>
                                        </p:attrNameLst>
                                      </p:cBhvr>
                                      <p:to>
                                        <p:strVal val="visible"/>
                                      </p:to>
                                    </p:set>
                                    <p:animEffect transition="in" filter="dissolve">
                                      <p:cBhvr>
                                        <p:cTn id="13" dur="500"/>
                                        <p:tgtEl>
                                          <p:spTgt spid="968707">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6632"/>
                                        </p:tgtEl>
                                        <p:attrNameLst>
                                          <p:attrName>style.visibility</p:attrName>
                                        </p:attrNameLst>
                                      </p:cBhvr>
                                      <p:to>
                                        <p:strVal val="visible"/>
                                      </p:to>
                                    </p:set>
                                    <p:animEffect transition="in" filter="dissolve">
                                      <p:cBhvr>
                                        <p:cTn id="16"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NL" smtClean="0"/>
              <a:t>Control growth</a:t>
            </a:r>
            <a:endParaRPr lang="en-GB" smtClean="0"/>
          </a:p>
        </p:txBody>
      </p:sp>
      <p:sp>
        <p:nvSpPr>
          <p:cNvPr id="29699" name="Rectangle 3"/>
          <p:cNvSpPr>
            <a:spLocks noGrp="1" noChangeArrowheads="1"/>
          </p:cNvSpPr>
          <p:nvPr>
            <p:ph type="body" idx="1"/>
          </p:nvPr>
        </p:nvSpPr>
        <p:spPr>
          <a:xfrm>
            <a:off x="685800" y="1647330"/>
            <a:ext cx="7772400" cy="1038225"/>
          </a:xfrm>
        </p:spPr>
        <p:txBody>
          <a:bodyPr/>
          <a:lstStyle/>
          <a:p>
            <a:pPr eaLnBrk="1" hangingPunct="1"/>
            <a:r>
              <a:rPr lang="nl-NL" dirty="0" smtClean="0"/>
              <a:t>Volumetric body length in control</a:t>
            </a:r>
          </a:p>
          <a:p>
            <a:pPr lvl="1" eaLnBrk="1" hangingPunct="1"/>
            <a:r>
              <a:rPr lang="nl-NL" dirty="0" smtClean="0"/>
              <a:t>here, assume no contribution reserve to volume …</a:t>
            </a:r>
            <a:endParaRPr lang="en-GB" dirty="0" smtClean="0"/>
          </a:p>
        </p:txBody>
      </p:sp>
      <p:sp>
        <p:nvSpPr>
          <p:cNvPr id="29700" name="Line 9"/>
          <p:cNvSpPr>
            <a:spLocks noChangeShapeType="1"/>
          </p:cNvSpPr>
          <p:nvPr/>
        </p:nvSpPr>
        <p:spPr bwMode="auto">
          <a:xfrm>
            <a:off x="2457450" y="5957393"/>
            <a:ext cx="4133850" cy="0"/>
          </a:xfrm>
          <a:prstGeom prst="line">
            <a:avLst/>
          </a:prstGeom>
          <a:noFill/>
          <a:ln w="12700">
            <a:solidFill>
              <a:srgbClr val="000000"/>
            </a:solidFill>
            <a:round/>
            <a:headEnd/>
            <a:tailEnd/>
          </a:ln>
        </p:spPr>
        <p:txBody>
          <a:bodyPr/>
          <a:lstStyle/>
          <a:p>
            <a:endParaRPr lang="en-GB"/>
          </a:p>
        </p:txBody>
      </p:sp>
      <p:sp>
        <p:nvSpPr>
          <p:cNvPr id="29701" name="Line 10"/>
          <p:cNvSpPr>
            <a:spLocks noChangeShapeType="1"/>
          </p:cNvSpPr>
          <p:nvPr/>
        </p:nvSpPr>
        <p:spPr bwMode="auto">
          <a:xfrm flipV="1">
            <a:off x="2457450" y="2699843"/>
            <a:ext cx="0" cy="3257550"/>
          </a:xfrm>
          <a:prstGeom prst="line">
            <a:avLst/>
          </a:prstGeom>
          <a:noFill/>
          <a:ln w="12700">
            <a:solidFill>
              <a:srgbClr val="000000"/>
            </a:solidFill>
            <a:round/>
            <a:headEnd/>
            <a:tailEnd/>
          </a:ln>
        </p:spPr>
        <p:txBody>
          <a:bodyPr/>
          <a:lstStyle/>
          <a:p>
            <a:endParaRPr lang="en-GB"/>
          </a:p>
        </p:txBody>
      </p:sp>
      <p:sp>
        <p:nvSpPr>
          <p:cNvPr id="29702" name="Line 11"/>
          <p:cNvSpPr>
            <a:spLocks noChangeShapeType="1"/>
          </p:cNvSpPr>
          <p:nvPr/>
        </p:nvSpPr>
        <p:spPr bwMode="auto">
          <a:xfrm flipV="1">
            <a:off x="2457450" y="5909768"/>
            <a:ext cx="0" cy="47625"/>
          </a:xfrm>
          <a:prstGeom prst="line">
            <a:avLst/>
          </a:prstGeom>
          <a:noFill/>
          <a:ln w="12700">
            <a:solidFill>
              <a:srgbClr val="000000"/>
            </a:solidFill>
            <a:round/>
            <a:headEnd/>
            <a:tailEnd/>
          </a:ln>
        </p:spPr>
        <p:txBody>
          <a:bodyPr/>
          <a:lstStyle/>
          <a:p>
            <a:endParaRPr lang="en-GB"/>
          </a:p>
        </p:txBody>
      </p:sp>
      <p:sp>
        <p:nvSpPr>
          <p:cNvPr id="29703" name="Rectangle 12"/>
          <p:cNvSpPr>
            <a:spLocks noChangeArrowheads="1"/>
          </p:cNvSpPr>
          <p:nvPr/>
        </p:nvSpPr>
        <p:spPr bwMode="auto">
          <a:xfrm>
            <a:off x="2419350" y="59859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29704" name="Line 13"/>
          <p:cNvSpPr>
            <a:spLocks noChangeShapeType="1"/>
          </p:cNvSpPr>
          <p:nvPr/>
        </p:nvSpPr>
        <p:spPr bwMode="auto">
          <a:xfrm flipV="1">
            <a:off x="2971800" y="5909768"/>
            <a:ext cx="0" cy="47625"/>
          </a:xfrm>
          <a:prstGeom prst="line">
            <a:avLst/>
          </a:prstGeom>
          <a:noFill/>
          <a:ln w="12700">
            <a:solidFill>
              <a:srgbClr val="000000"/>
            </a:solidFill>
            <a:round/>
            <a:headEnd/>
            <a:tailEnd/>
          </a:ln>
        </p:spPr>
        <p:txBody>
          <a:bodyPr/>
          <a:lstStyle/>
          <a:p>
            <a:endParaRPr lang="en-GB"/>
          </a:p>
        </p:txBody>
      </p:sp>
      <p:sp>
        <p:nvSpPr>
          <p:cNvPr id="29705" name="Rectangle 14"/>
          <p:cNvSpPr>
            <a:spLocks noChangeArrowheads="1"/>
          </p:cNvSpPr>
          <p:nvPr/>
        </p:nvSpPr>
        <p:spPr bwMode="auto">
          <a:xfrm>
            <a:off x="28860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10</a:t>
            </a:r>
            <a:endParaRPr lang="en-GB"/>
          </a:p>
        </p:txBody>
      </p:sp>
      <p:sp>
        <p:nvSpPr>
          <p:cNvPr id="29706" name="Line 15"/>
          <p:cNvSpPr>
            <a:spLocks noChangeShapeType="1"/>
          </p:cNvSpPr>
          <p:nvPr/>
        </p:nvSpPr>
        <p:spPr bwMode="auto">
          <a:xfrm flipV="1">
            <a:off x="3486150" y="5909768"/>
            <a:ext cx="0" cy="47625"/>
          </a:xfrm>
          <a:prstGeom prst="line">
            <a:avLst/>
          </a:prstGeom>
          <a:noFill/>
          <a:ln w="12700">
            <a:solidFill>
              <a:srgbClr val="000000"/>
            </a:solidFill>
            <a:round/>
            <a:headEnd/>
            <a:tailEnd/>
          </a:ln>
        </p:spPr>
        <p:txBody>
          <a:bodyPr/>
          <a:lstStyle/>
          <a:p>
            <a:endParaRPr lang="en-GB"/>
          </a:p>
        </p:txBody>
      </p:sp>
      <p:sp>
        <p:nvSpPr>
          <p:cNvPr id="29707" name="Rectangle 16"/>
          <p:cNvSpPr>
            <a:spLocks noChangeArrowheads="1"/>
          </p:cNvSpPr>
          <p:nvPr/>
        </p:nvSpPr>
        <p:spPr bwMode="auto">
          <a:xfrm>
            <a:off x="340042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20</a:t>
            </a:r>
            <a:endParaRPr lang="en-GB"/>
          </a:p>
        </p:txBody>
      </p:sp>
      <p:sp>
        <p:nvSpPr>
          <p:cNvPr id="29708" name="Line 17"/>
          <p:cNvSpPr>
            <a:spLocks noChangeShapeType="1"/>
          </p:cNvSpPr>
          <p:nvPr/>
        </p:nvSpPr>
        <p:spPr bwMode="auto">
          <a:xfrm flipV="1">
            <a:off x="4000500" y="5909768"/>
            <a:ext cx="0" cy="47625"/>
          </a:xfrm>
          <a:prstGeom prst="line">
            <a:avLst/>
          </a:prstGeom>
          <a:noFill/>
          <a:ln w="12700">
            <a:solidFill>
              <a:srgbClr val="000000"/>
            </a:solidFill>
            <a:round/>
            <a:headEnd/>
            <a:tailEnd/>
          </a:ln>
        </p:spPr>
        <p:txBody>
          <a:bodyPr/>
          <a:lstStyle/>
          <a:p>
            <a:endParaRPr lang="en-GB"/>
          </a:p>
        </p:txBody>
      </p:sp>
      <p:sp>
        <p:nvSpPr>
          <p:cNvPr id="29709" name="Rectangle 18"/>
          <p:cNvSpPr>
            <a:spLocks noChangeArrowheads="1"/>
          </p:cNvSpPr>
          <p:nvPr/>
        </p:nvSpPr>
        <p:spPr bwMode="auto">
          <a:xfrm>
            <a:off x="39147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30</a:t>
            </a:r>
            <a:endParaRPr lang="en-GB"/>
          </a:p>
        </p:txBody>
      </p:sp>
      <p:sp>
        <p:nvSpPr>
          <p:cNvPr id="29710" name="Line 19"/>
          <p:cNvSpPr>
            <a:spLocks noChangeShapeType="1"/>
          </p:cNvSpPr>
          <p:nvPr/>
        </p:nvSpPr>
        <p:spPr bwMode="auto">
          <a:xfrm flipV="1">
            <a:off x="4524375" y="5909768"/>
            <a:ext cx="0" cy="47625"/>
          </a:xfrm>
          <a:prstGeom prst="line">
            <a:avLst/>
          </a:prstGeom>
          <a:noFill/>
          <a:ln w="12700">
            <a:solidFill>
              <a:srgbClr val="000000"/>
            </a:solidFill>
            <a:round/>
            <a:headEnd/>
            <a:tailEnd/>
          </a:ln>
        </p:spPr>
        <p:txBody>
          <a:bodyPr/>
          <a:lstStyle/>
          <a:p>
            <a:endParaRPr lang="en-GB"/>
          </a:p>
        </p:txBody>
      </p:sp>
      <p:sp>
        <p:nvSpPr>
          <p:cNvPr id="29711" name="Rectangle 20"/>
          <p:cNvSpPr>
            <a:spLocks noChangeArrowheads="1"/>
          </p:cNvSpPr>
          <p:nvPr/>
        </p:nvSpPr>
        <p:spPr bwMode="auto">
          <a:xfrm>
            <a:off x="443865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40</a:t>
            </a:r>
            <a:endParaRPr lang="en-GB"/>
          </a:p>
        </p:txBody>
      </p:sp>
      <p:sp>
        <p:nvSpPr>
          <p:cNvPr id="29712" name="Line 21"/>
          <p:cNvSpPr>
            <a:spLocks noChangeShapeType="1"/>
          </p:cNvSpPr>
          <p:nvPr/>
        </p:nvSpPr>
        <p:spPr bwMode="auto">
          <a:xfrm flipV="1">
            <a:off x="5038725" y="5909768"/>
            <a:ext cx="0" cy="47625"/>
          </a:xfrm>
          <a:prstGeom prst="line">
            <a:avLst/>
          </a:prstGeom>
          <a:noFill/>
          <a:ln w="12700">
            <a:solidFill>
              <a:srgbClr val="000000"/>
            </a:solidFill>
            <a:round/>
            <a:headEnd/>
            <a:tailEnd/>
          </a:ln>
        </p:spPr>
        <p:txBody>
          <a:bodyPr/>
          <a:lstStyle/>
          <a:p>
            <a:endParaRPr lang="en-GB"/>
          </a:p>
        </p:txBody>
      </p:sp>
      <p:sp>
        <p:nvSpPr>
          <p:cNvPr id="29713" name="Rectangle 22"/>
          <p:cNvSpPr>
            <a:spLocks noChangeArrowheads="1"/>
          </p:cNvSpPr>
          <p:nvPr/>
        </p:nvSpPr>
        <p:spPr bwMode="auto">
          <a:xfrm>
            <a:off x="495300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50</a:t>
            </a:r>
            <a:endParaRPr lang="en-GB"/>
          </a:p>
        </p:txBody>
      </p:sp>
      <p:sp>
        <p:nvSpPr>
          <p:cNvPr id="29714" name="Line 23"/>
          <p:cNvSpPr>
            <a:spLocks noChangeShapeType="1"/>
          </p:cNvSpPr>
          <p:nvPr/>
        </p:nvSpPr>
        <p:spPr bwMode="auto">
          <a:xfrm flipV="1">
            <a:off x="5553075" y="5909768"/>
            <a:ext cx="0" cy="47625"/>
          </a:xfrm>
          <a:prstGeom prst="line">
            <a:avLst/>
          </a:prstGeom>
          <a:noFill/>
          <a:ln w="12700">
            <a:solidFill>
              <a:srgbClr val="000000"/>
            </a:solidFill>
            <a:round/>
            <a:headEnd/>
            <a:tailEnd/>
          </a:ln>
        </p:spPr>
        <p:txBody>
          <a:bodyPr/>
          <a:lstStyle/>
          <a:p>
            <a:endParaRPr lang="en-GB"/>
          </a:p>
        </p:txBody>
      </p:sp>
      <p:sp>
        <p:nvSpPr>
          <p:cNvPr id="29715" name="Rectangle 24"/>
          <p:cNvSpPr>
            <a:spLocks noChangeArrowheads="1"/>
          </p:cNvSpPr>
          <p:nvPr/>
        </p:nvSpPr>
        <p:spPr bwMode="auto">
          <a:xfrm>
            <a:off x="546735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60</a:t>
            </a:r>
            <a:endParaRPr lang="en-GB"/>
          </a:p>
        </p:txBody>
      </p:sp>
      <p:sp>
        <p:nvSpPr>
          <p:cNvPr id="29716" name="Line 25"/>
          <p:cNvSpPr>
            <a:spLocks noChangeShapeType="1"/>
          </p:cNvSpPr>
          <p:nvPr/>
        </p:nvSpPr>
        <p:spPr bwMode="auto">
          <a:xfrm flipV="1">
            <a:off x="6067425" y="5909768"/>
            <a:ext cx="0" cy="47625"/>
          </a:xfrm>
          <a:prstGeom prst="line">
            <a:avLst/>
          </a:prstGeom>
          <a:noFill/>
          <a:ln w="12700">
            <a:solidFill>
              <a:srgbClr val="000000"/>
            </a:solidFill>
            <a:round/>
            <a:headEnd/>
            <a:tailEnd/>
          </a:ln>
        </p:spPr>
        <p:txBody>
          <a:bodyPr/>
          <a:lstStyle/>
          <a:p>
            <a:endParaRPr lang="en-GB"/>
          </a:p>
        </p:txBody>
      </p:sp>
      <p:sp>
        <p:nvSpPr>
          <p:cNvPr id="29717" name="Rectangle 26"/>
          <p:cNvSpPr>
            <a:spLocks noChangeArrowheads="1"/>
          </p:cNvSpPr>
          <p:nvPr/>
        </p:nvSpPr>
        <p:spPr bwMode="auto">
          <a:xfrm>
            <a:off x="598170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70</a:t>
            </a:r>
            <a:endParaRPr lang="en-GB"/>
          </a:p>
        </p:txBody>
      </p:sp>
      <p:sp>
        <p:nvSpPr>
          <p:cNvPr id="29718" name="Line 27"/>
          <p:cNvSpPr>
            <a:spLocks noChangeShapeType="1"/>
          </p:cNvSpPr>
          <p:nvPr/>
        </p:nvSpPr>
        <p:spPr bwMode="auto">
          <a:xfrm flipV="1">
            <a:off x="6591300" y="5909768"/>
            <a:ext cx="0" cy="47625"/>
          </a:xfrm>
          <a:prstGeom prst="line">
            <a:avLst/>
          </a:prstGeom>
          <a:noFill/>
          <a:ln w="12700">
            <a:solidFill>
              <a:srgbClr val="000000"/>
            </a:solidFill>
            <a:round/>
            <a:headEnd/>
            <a:tailEnd/>
          </a:ln>
        </p:spPr>
        <p:txBody>
          <a:bodyPr/>
          <a:lstStyle/>
          <a:p>
            <a:endParaRPr lang="en-GB"/>
          </a:p>
        </p:txBody>
      </p:sp>
      <p:sp>
        <p:nvSpPr>
          <p:cNvPr id="29719" name="Rectangle 28"/>
          <p:cNvSpPr>
            <a:spLocks noChangeArrowheads="1"/>
          </p:cNvSpPr>
          <p:nvPr/>
        </p:nvSpPr>
        <p:spPr bwMode="auto">
          <a:xfrm>
            <a:off x="65055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80</a:t>
            </a:r>
            <a:endParaRPr lang="en-GB"/>
          </a:p>
        </p:txBody>
      </p:sp>
      <p:sp>
        <p:nvSpPr>
          <p:cNvPr id="29720" name="Line 29"/>
          <p:cNvSpPr>
            <a:spLocks noChangeShapeType="1"/>
          </p:cNvSpPr>
          <p:nvPr/>
        </p:nvSpPr>
        <p:spPr bwMode="auto">
          <a:xfrm>
            <a:off x="2457450" y="5957393"/>
            <a:ext cx="38100" cy="0"/>
          </a:xfrm>
          <a:prstGeom prst="line">
            <a:avLst/>
          </a:prstGeom>
          <a:noFill/>
          <a:ln w="12700">
            <a:solidFill>
              <a:srgbClr val="000000"/>
            </a:solidFill>
            <a:round/>
            <a:headEnd/>
            <a:tailEnd/>
          </a:ln>
        </p:spPr>
        <p:txBody>
          <a:bodyPr/>
          <a:lstStyle/>
          <a:p>
            <a:endParaRPr lang="en-GB"/>
          </a:p>
        </p:txBody>
      </p:sp>
      <p:sp>
        <p:nvSpPr>
          <p:cNvPr id="29721" name="Rectangle 30"/>
          <p:cNvSpPr>
            <a:spLocks noChangeArrowheads="1"/>
          </p:cNvSpPr>
          <p:nvPr/>
        </p:nvSpPr>
        <p:spPr bwMode="auto">
          <a:xfrm>
            <a:off x="2333625" y="58716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29722" name="Line 31"/>
          <p:cNvSpPr>
            <a:spLocks noChangeShapeType="1"/>
          </p:cNvSpPr>
          <p:nvPr/>
        </p:nvSpPr>
        <p:spPr bwMode="auto">
          <a:xfrm>
            <a:off x="2457450" y="5414468"/>
            <a:ext cx="38100" cy="0"/>
          </a:xfrm>
          <a:prstGeom prst="line">
            <a:avLst/>
          </a:prstGeom>
          <a:noFill/>
          <a:ln w="12700">
            <a:solidFill>
              <a:srgbClr val="000000"/>
            </a:solidFill>
            <a:round/>
            <a:headEnd/>
            <a:tailEnd/>
          </a:ln>
        </p:spPr>
        <p:txBody>
          <a:bodyPr/>
          <a:lstStyle/>
          <a:p>
            <a:endParaRPr lang="en-GB"/>
          </a:p>
        </p:txBody>
      </p:sp>
      <p:sp>
        <p:nvSpPr>
          <p:cNvPr id="29723" name="Rectangle 32"/>
          <p:cNvSpPr>
            <a:spLocks noChangeArrowheads="1"/>
          </p:cNvSpPr>
          <p:nvPr/>
        </p:nvSpPr>
        <p:spPr bwMode="auto">
          <a:xfrm>
            <a:off x="2209800" y="532874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0.5</a:t>
            </a:r>
            <a:endParaRPr lang="en-GB"/>
          </a:p>
        </p:txBody>
      </p:sp>
      <p:sp>
        <p:nvSpPr>
          <p:cNvPr id="29724" name="Line 33"/>
          <p:cNvSpPr>
            <a:spLocks noChangeShapeType="1"/>
          </p:cNvSpPr>
          <p:nvPr/>
        </p:nvSpPr>
        <p:spPr bwMode="auto">
          <a:xfrm>
            <a:off x="2457450" y="4871543"/>
            <a:ext cx="38100" cy="0"/>
          </a:xfrm>
          <a:prstGeom prst="line">
            <a:avLst/>
          </a:prstGeom>
          <a:noFill/>
          <a:ln w="12700">
            <a:solidFill>
              <a:srgbClr val="000000"/>
            </a:solidFill>
            <a:round/>
            <a:headEnd/>
            <a:tailEnd/>
          </a:ln>
        </p:spPr>
        <p:txBody>
          <a:bodyPr/>
          <a:lstStyle/>
          <a:p>
            <a:endParaRPr lang="en-GB"/>
          </a:p>
        </p:txBody>
      </p:sp>
      <p:sp>
        <p:nvSpPr>
          <p:cNvPr id="29725" name="Rectangle 34"/>
          <p:cNvSpPr>
            <a:spLocks noChangeArrowheads="1"/>
          </p:cNvSpPr>
          <p:nvPr/>
        </p:nvSpPr>
        <p:spPr bwMode="auto">
          <a:xfrm>
            <a:off x="2333625" y="478581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1</a:t>
            </a:r>
            <a:endParaRPr lang="en-GB"/>
          </a:p>
        </p:txBody>
      </p:sp>
      <p:sp>
        <p:nvSpPr>
          <p:cNvPr id="29726" name="Line 35"/>
          <p:cNvSpPr>
            <a:spLocks noChangeShapeType="1"/>
          </p:cNvSpPr>
          <p:nvPr/>
        </p:nvSpPr>
        <p:spPr bwMode="auto">
          <a:xfrm>
            <a:off x="2457450" y="4328618"/>
            <a:ext cx="38100" cy="0"/>
          </a:xfrm>
          <a:prstGeom prst="line">
            <a:avLst/>
          </a:prstGeom>
          <a:noFill/>
          <a:ln w="12700">
            <a:solidFill>
              <a:srgbClr val="000000"/>
            </a:solidFill>
            <a:round/>
            <a:headEnd/>
            <a:tailEnd/>
          </a:ln>
        </p:spPr>
        <p:txBody>
          <a:bodyPr/>
          <a:lstStyle/>
          <a:p>
            <a:endParaRPr lang="en-GB"/>
          </a:p>
        </p:txBody>
      </p:sp>
      <p:sp>
        <p:nvSpPr>
          <p:cNvPr id="29727" name="Rectangle 36"/>
          <p:cNvSpPr>
            <a:spLocks noChangeArrowheads="1"/>
          </p:cNvSpPr>
          <p:nvPr/>
        </p:nvSpPr>
        <p:spPr bwMode="auto">
          <a:xfrm>
            <a:off x="2209800" y="424289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1.5</a:t>
            </a:r>
            <a:endParaRPr lang="en-GB"/>
          </a:p>
        </p:txBody>
      </p:sp>
      <p:sp>
        <p:nvSpPr>
          <p:cNvPr id="29728" name="Line 37"/>
          <p:cNvSpPr>
            <a:spLocks noChangeShapeType="1"/>
          </p:cNvSpPr>
          <p:nvPr/>
        </p:nvSpPr>
        <p:spPr bwMode="auto">
          <a:xfrm>
            <a:off x="2457450" y="3785693"/>
            <a:ext cx="38100" cy="0"/>
          </a:xfrm>
          <a:prstGeom prst="line">
            <a:avLst/>
          </a:prstGeom>
          <a:noFill/>
          <a:ln w="12700">
            <a:solidFill>
              <a:srgbClr val="000000"/>
            </a:solidFill>
            <a:round/>
            <a:headEnd/>
            <a:tailEnd/>
          </a:ln>
        </p:spPr>
        <p:txBody>
          <a:bodyPr/>
          <a:lstStyle/>
          <a:p>
            <a:endParaRPr lang="en-GB"/>
          </a:p>
        </p:txBody>
      </p:sp>
      <p:sp>
        <p:nvSpPr>
          <p:cNvPr id="29729" name="Rectangle 38"/>
          <p:cNvSpPr>
            <a:spLocks noChangeArrowheads="1"/>
          </p:cNvSpPr>
          <p:nvPr/>
        </p:nvSpPr>
        <p:spPr bwMode="auto">
          <a:xfrm>
            <a:off x="2333625" y="36999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2</a:t>
            </a:r>
            <a:endParaRPr lang="en-GB"/>
          </a:p>
        </p:txBody>
      </p:sp>
      <p:sp>
        <p:nvSpPr>
          <p:cNvPr id="29730" name="Line 39"/>
          <p:cNvSpPr>
            <a:spLocks noChangeShapeType="1"/>
          </p:cNvSpPr>
          <p:nvPr/>
        </p:nvSpPr>
        <p:spPr bwMode="auto">
          <a:xfrm>
            <a:off x="2457450" y="3242768"/>
            <a:ext cx="38100" cy="0"/>
          </a:xfrm>
          <a:prstGeom prst="line">
            <a:avLst/>
          </a:prstGeom>
          <a:noFill/>
          <a:ln w="12700">
            <a:solidFill>
              <a:srgbClr val="000000"/>
            </a:solidFill>
            <a:round/>
            <a:headEnd/>
            <a:tailEnd/>
          </a:ln>
        </p:spPr>
        <p:txBody>
          <a:bodyPr/>
          <a:lstStyle/>
          <a:p>
            <a:endParaRPr lang="en-GB"/>
          </a:p>
        </p:txBody>
      </p:sp>
      <p:sp>
        <p:nvSpPr>
          <p:cNvPr id="29731" name="Rectangle 40"/>
          <p:cNvSpPr>
            <a:spLocks noChangeArrowheads="1"/>
          </p:cNvSpPr>
          <p:nvPr/>
        </p:nvSpPr>
        <p:spPr bwMode="auto">
          <a:xfrm>
            <a:off x="2209800" y="315704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2.5</a:t>
            </a:r>
            <a:endParaRPr lang="en-GB"/>
          </a:p>
        </p:txBody>
      </p:sp>
      <p:sp>
        <p:nvSpPr>
          <p:cNvPr id="29732" name="Line 41"/>
          <p:cNvSpPr>
            <a:spLocks noChangeShapeType="1"/>
          </p:cNvSpPr>
          <p:nvPr/>
        </p:nvSpPr>
        <p:spPr bwMode="auto">
          <a:xfrm>
            <a:off x="2457450" y="2699843"/>
            <a:ext cx="38100" cy="0"/>
          </a:xfrm>
          <a:prstGeom prst="line">
            <a:avLst/>
          </a:prstGeom>
          <a:noFill/>
          <a:ln w="12700">
            <a:solidFill>
              <a:srgbClr val="000000"/>
            </a:solidFill>
            <a:round/>
            <a:headEnd/>
            <a:tailEnd/>
          </a:ln>
        </p:spPr>
        <p:txBody>
          <a:bodyPr/>
          <a:lstStyle/>
          <a:p>
            <a:endParaRPr lang="en-GB"/>
          </a:p>
        </p:txBody>
      </p:sp>
      <p:sp>
        <p:nvSpPr>
          <p:cNvPr id="29733" name="Rectangle 42"/>
          <p:cNvSpPr>
            <a:spLocks noChangeArrowheads="1"/>
          </p:cNvSpPr>
          <p:nvPr/>
        </p:nvSpPr>
        <p:spPr bwMode="auto">
          <a:xfrm>
            <a:off x="2333625" y="261411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3</a:t>
            </a:r>
            <a:endParaRPr lang="en-GB"/>
          </a:p>
        </p:txBody>
      </p:sp>
      <p:sp>
        <p:nvSpPr>
          <p:cNvPr id="29734" name="Rectangle 44"/>
          <p:cNvSpPr>
            <a:spLocks noChangeArrowheads="1"/>
          </p:cNvSpPr>
          <p:nvPr/>
        </p:nvSpPr>
        <p:spPr bwMode="auto">
          <a:xfrm>
            <a:off x="4371975" y="6200280"/>
            <a:ext cx="803275" cy="182563"/>
          </a:xfrm>
          <a:prstGeom prst="rect">
            <a:avLst/>
          </a:prstGeom>
          <a:noFill/>
          <a:ln w="12700">
            <a:noFill/>
            <a:miter lim="800000"/>
            <a:headEnd/>
            <a:tailEnd/>
          </a:ln>
        </p:spPr>
        <p:txBody>
          <a:bodyPr wrap="none" lIns="0" tIns="0" rIns="0" bIns="0">
            <a:spAutoFit/>
          </a:bodyPr>
          <a:lstStyle/>
          <a:p>
            <a:r>
              <a:rPr lang="en-GB" sz="1200" b="1">
                <a:solidFill>
                  <a:srgbClr val="000000"/>
                </a:solidFill>
              </a:rPr>
              <a:t>time (days)</a:t>
            </a:r>
            <a:endParaRPr lang="en-GB" b="1"/>
          </a:p>
        </p:txBody>
      </p:sp>
      <p:sp>
        <p:nvSpPr>
          <p:cNvPr id="29735" name="Rectangle 45"/>
          <p:cNvSpPr>
            <a:spLocks noChangeArrowheads="1"/>
          </p:cNvSpPr>
          <p:nvPr/>
        </p:nvSpPr>
        <p:spPr bwMode="auto">
          <a:xfrm rot="-5400000">
            <a:off x="995363" y="4150818"/>
            <a:ext cx="2093912" cy="182562"/>
          </a:xfrm>
          <a:prstGeom prst="rect">
            <a:avLst/>
          </a:prstGeom>
          <a:noFill/>
          <a:ln w="12700">
            <a:noFill/>
            <a:miter lim="800000"/>
            <a:headEnd/>
            <a:tailEnd/>
          </a:ln>
        </p:spPr>
        <p:txBody>
          <a:bodyPr wrap="none" lIns="0" tIns="0" rIns="0" bIns="0">
            <a:spAutoFit/>
          </a:bodyPr>
          <a:lstStyle/>
          <a:p>
            <a:r>
              <a:rPr lang="en-GB" sz="1200" b="1">
                <a:solidFill>
                  <a:srgbClr val="000000"/>
                </a:solidFill>
              </a:rPr>
              <a:t>volumetric body length (mm)</a:t>
            </a:r>
            <a:endParaRPr lang="en-GB" b="1"/>
          </a:p>
        </p:txBody>
      </p:sp>
      <p:sp>
        <p:nvSpPr>
          <p:cNvPr id="29736" name="Rectangle 46"/>
          <p:cNvSpPr>
            <a:spLocks noChangeArrowheads="1"/>
          </p:cNvSpPr>
          <p:nvPr/>
        </p:nvSpPr>
        <p:spPr bwMode="auto">
          <a:xfrm>
            <a:off x="2419350" y="56811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37" name="Rectangle 47"/>
          <p:cNvSpPr>
            <a:spLocks noChangeArrowheads="1"/>
          </p:cNvSpPr>
          <p:nvPr/>
        </p:nvSpPr>
        <p:spPr bwMode="auto">
          <a:xfrm>
            <a:off x="3133725" y="490964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38" name="Rectangle 48"/>
          <p:cNvSpPr>
            <a:spLocks noChangeArrowheads="1"/>
          </p:cNvSpPr>
          <p:nvPr/>
        </p:nvSpPr>
        <p:spPr bwMode="auto">
          <a:xfrm>
            <a:off x="3495675" y="42143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39" name="Rectangle 49"/>
          <p:cNvSpPr>
            <a:spLocks noChangeArrowheads="1"/>
          </p:cNvSpPr>
          <p:nvPr/>
        </p:nvSpPr>
        <p:spPr bwMode="auto">
          <a:xfrm>
            <a:off x="3705225" y="4195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0" name="Rectangle 50"/>
          <p:cNvSpPr>
            <a:spLocks noChangeArrowheads="1"/>
          </p:cNvSpPr>
          <p:nvPr/>
        </p:nvSpPr>
        <p:spPr bwMode="auto">
          <a:xfrm>
            <a:off x="4067175" y="36999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1" name="Rectangle 51"/>
          <p:cNvSpPr>
            <a:spLocks noChangeArrowheads="1"/>
          </p:cNvSpPr>
          <p:nvPr/>
        </p:nvSpPr>
        <p:spPr bwMode="auto">
          <a:xfrm>
            <a:off x="4429125" y="32237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2" name="Rectangle 52"/>
          <p:cNvSpPr>
            <a:spLocks noChangeArrowheads="1"/>
          </p:cNvSpPr>
          <p:nvPr/>
        </p:nvSpPr>
        <p:spPr bwMode="auto">
          <a:xfrm>
            <a:off x="4791075" y="32141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3" name="Rectangle 53"/>
          <p:cNvSpPr>
            <a:spLocks noChangeArrowheads="1"/>
          </p:cNvSpPr>
          <p:nvPr/>
        </p:nvSpPr>
        <p:spPr bwMode="auto">
          <a:xfrm>
            <a:off x="5153025" y="32522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4" name="Rectangle 54"/>
          <p:cNvSpPr>
            <a:spLocks noChangeArrowheads="1"/>
          </p:cNvSpPr>
          <p:nvPr/>
        </p:nvSpPr>
        <p:spPr bwMode="auto">
          <a:xfrm>
            <a:off x="5514975"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5" name="Rectangle 55"/>
          <p:cNvSpPr>
            <a:spLocks noChangeArrowheads="1"/>
          </p:cNvSpPr>
          <p:nvPr/>
        </p:nvSpPr>
        <p:spPr bwMode="auto">
          <a:xfrm>
            <a:off x="5829300"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6" name="Rectangle 56"/>
          <p:cNvSpPr>
            <a:spLocks noChangeArrowheads="1"/>
          </p:cNvSpPr>
          <p:nvPr/>
        </p:nvSpPr>
        <p:spPr bwMode="auto">
          <a:xfrm>
            <a:off x="6134100" y="3052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7" name="Rectangle 57"/>
          <p:cNvSpPr>
            <a:spLocks noChangeArrowheads="1"/>
          </p:cNvSpPr>
          <p:nvPr/>
        </p:nvSpPr>
        <p:spPr bwMode="auto">
          <a:xfrm>
            <a:off x="6448425" y="31379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48" name="Rectangle 58"/>
          <p:cNvSpPr>
            <a:spLocks noChangeArrowheads="1"/>
          </p:cNvSpPr>
          <p:nvPr/>
        </p:nvSpPr>
        <p:spPr bwMode="auto">
          <a:xfrm>
            <a:off x="2438400" y="5890718"/>
            <a:ext cx="34925" cy="152400"/>
          </a:xfrm>
          <a:prstGeom prst="rect">
            <a:avLst/>
          </a:prstGeom>
          <a:noFill/>
          <a:ln w="12700">
            <a:noFill/>
            <a:miter lim="800000"/>
            <a:headEnd/>
            <a:tailEnd/>
          </a:ln>
        </p:spPr>
        <p:txBody>
          <a:bodyPr wrap="none" lIns="0" tIns="0" rIns="0" bIns="0">
            <a:spAutoFit/>
          </a:bodyPr>
          <a:lstStyle/>
          <a:p>
            <a:r>
              <a:rPr lang="en-GB" sz="1000">
                <a:solidFill>
                  <a:srgbClr val="000000"/>
                </a:solidFill>
                <a:latin typeface="Helvetica" pitchFamily="34" charset="0"/>
              </a:rPr>
              <a:t> </a:t>
            </a:r>
            <a:endParaRPr lang="en-GB"/>
          </a:p>
        </p:txBody>
      </p:sp>
      <p:sp>
        <p:nvSpPr>
          <p:cNvPr id="29749" name="Line 60"/>
          <p:cNvSpPr>
            <a:spLocks noChangeShapeType="1"/>
          </p:cNvSpPr>
          <p:nvPr/>
        </p:nvSpPr>
        <p:spPr bwMode="auto">
          <a:xfrm flipV="1">
            <a:off x="2457450" y="5719268"/>
            <a:ext cx="0" cy="19050"/>
          </a:xfrm>
          <a:prstGeom prst="line">
            <a:avLst/>
          </a:prstGeom>
          <a:noFill/>
          <a:ln w="12700">
            <a:solidFill>
              <a:srgbClr val="000000"/>
            </a:solidFill>
            <a:prstDash val="sysDot"/>
            <a:round/>
            <a:headEnd/>
            <a:tailEnd/>
          </a:ln>
        </p:spPr>
        <p:txBody>
          <a:bodyPr/>
          <a:lstStyle/>
          <a:p>
            <a:endParaRPr lang="en-GB"/>
          </a:p>
        </p:txBody>
      </p:sp>
      <p:sp>
        <p:nvSpPr>
          <p:cNvPr id="29750" name="Line 67"/>
          <p:cNvSpPr>
            <a:spLocks noChangeShapeType="1"/>
          </p:cNvSpPr>
          <p:nvPr/>
        </p:nvSpPr>
        <p:spPr bwMode="auto">
          <a:xfrm flipV="1">
            <a:off x="5191125" y="3290393"/>
            <a:ext cx="0" cy="19050"/>
          </a:xfrm>
          <a:prstGeom prst="line">
            <a:avLst/>
          </a:prstGeom>
          <a:noFill/>
          <a:ln w="12700">
            <a:solidFill>
              <a:srgbClr val="000000"/>
            </a:solidFill>
            <a:prstDash val="sysDot"/>
            <a:round/>
            <a:headEnd/>
            <a:tailEnd/>
          </a:ln>
        </p:spPr>
        <p:txBody>
          <a:bodyPr/>
          <a:lstStyle/>
          <a:p>
            <a:endParaRPr lang="en-GB"/>
          </a:p>
        </p:txBody>
      </p:sp>
      <p:sp>
        <p:nvSpPr>
          <p:cNvPr id="29751" name="Line 68"/>
          <p:cNvSpPr>
            <a:spLocks noChangeShapeType="1"/>
          </p:cNvSpPr>
          <p:nvPr/>
        </p:nvSpPr>
        <p:spPr bwMode="auto">
          <a:xfrm flipV="1">
            <a:off x="5553075" y="3166568"/>
            <a:ext cx="0" cy="19050"/>
          </a:xfrm>
          <a:prstGeom prst="line">
            <a:avLst/>
          </a:prstGeom>
          <a:noFill/>
          <a:ln w="12700">
            <a:solidFill>
              <a:srgbClr val="000000"/>
            </a:solidFill>
            <a:prstDash val="sysDot"/>
            <a:round/>
            <a:headEnd/>
            <a:tailEnd/>
          </a:ln>
        </p:spPr>
        <p:txBody>
          <a:bodyPr/>
          <a:lstStyle/>
          <a:p>
            <a:endParaRPr lang="en-GB"/>
          </a:p>
        </p:txBody>
      </p:sp>
      <p:grpSp>
        <p:nvGrpSpPr>
          <p:cNvPr id="2" name="Group 100"/>
          <p:cNvGrpSpPr>
            <a:grpSpLocks/>
          </p:cNvGrpSpPr>
          <p:nvPr/>
        </p:nvGrpSpPr>
        <p:grpSpPr bwMode="auto">
          <a:xfrm>
            <a:off x="2457450" y="2976068"/>
            <a:ext cx="4029075" cy="2762250"/>
            <a:chOff x="1548" y="1769"/>
            <a:chExt cx="2538" cy="1740"/>
          </a:xfrm>
        </p:grpSpPr>
        <p:sp>
          <p:nvSpPr>
            <p:cNvPr id="29779" name="Freeform 72"/>
            <p:cNvSpPr>
              <a:spLocks/>
            </p:cNvSpPr>
            <p:nvPr/>
          </p:nvSpPr>
          <p:spPr bwMode="auto">
            <a:xfrm>
              <a:off x="1548" y="2021"/>
              <a:ext cx="1620" cy="1488"/>
            </a:xfrm>
            <a:custGeom>
              <a:avLst/>
              <a:gdLst>
                <a:gd name="T0" fmla="*/ 24 w 1620"/>
                <a:gd name="T1" fmla="*/ 1446 h 1488"/>
                <a:gd name="T2" fmla="*/ 60 w 1620"/>
                <a:gd name="T3" fmla="*/ 1380 h 1488"/>
                <a:gd name="T4" fmla="*/ 102 w 1620"/>
                <a:gd name="T5" fmla="*/ 1320 h 1488"/>
                <a:gd name="T6" fmla="*/ 138 w 1620"/>
                <a:gd name="T7" fmla="*/ 1260 h 1488"/>
                <a:gd name="T8" fmla="*/ 174 w 1620"/>
                <a:gd name="T9" fmla="*/ 1200 h 1488"/>
                <a:gd name="T10" fmla="*/ 216 w 1620"/>
                <a:gd name="T11" fmla="*/ 1146 h 1488"/>
                <a:gd name="T12" fmla="*/ 252 w 1620"/>
                <a:gd name="T13" fmla="*/ 1092 h 1488"/>
                <a:gd name="T14" fmla="*/ 288 w 1620"/>
                <a:gd name="T15" fmla="*/ 1038 h 1488"/>
                <a:gd name="T16" fmla="*/ 330 w 1620"/>
                <a:gd name="T17" fmla="*/ 984 h 1488"/>
                <a:gd name="T18" fmla="*/ 366 w 1620"/>
                <a:gd name="T19" fmla="*/ 936 h 1488"/>
                <a:gd name="T20" fmla="*/ 408 w 1620"/>
                <a:gd name="T21" fmla="*/ 888 h 1488"/>
                <a:gd name="T22" fmla="*/ 444 w 1620"/>
                <a:gd name="T23" fmla="*/ 846 h 1488"/>
                <a:gd name="T24" fmla="*/ 480 w 1620"/>
                <a:gd name="T25" fmla="*/ 798 h 1488"/>
                <a:gd name="T26" fmla="*/ 522 w 1620"/>
                <a:gd name="T27" fmla="*/ 756 h 1488"/>
                <a:gd name="T28" fmla="*/ 558 w 1620"/>
                <a:gd name="T29" fmla="*/ 714 h 1488"/>
                <a:gd name="T30" fmla="*/ 594 w 1620"/>
                <a:gd name="T31" fmla="*/ 678 h 1488"/>
                <a:gd name="T32" fmla="*/ 636 w 1620"/>
                <a:gd name="T33" fmla="*/ 636 h 1488"/>
                <a:gd name="T34" fmla="*/ 672 w 1620"/>
                <a:gd name="T35" fmla="*/ 600 h 1488"/>
                <a:gd name="T36" fmla="*/ 714 w 1620"/>
                <a:gd name="T37" fmla="*/ 564 h 1488"/>
                <a:gd name="T38" fmla="*/ 750 w 1620"/>
                <a:gd name="T39" fmla="*/ 528 h 1488"/>
                <a:gd name="T40" fmla="*/ 786 w 1620"/>
                <a:gd name="T41" fmla="*/ 498 h 1488"/>
                <a:gd name="T42" fmla="*/ 828 w 1620"/>
                <a:gd name="T43" fmla="*/ 468 h 1488"/>
                <a:gd name="T44" fmla="*/ 864 w 1620"/>
                <a:gd name="T45" fmla="*/ 432 h 1488"/>
                <a:gd name="T46" fmla="*/ 900 w 1620"/>
                <a:gd name="T47" fmla="*/ 402 h 1488"/>
                <a:gd name="T48" fmla="*/ 942 w 1620"/>
                <a:gd name="T49" fmla="*/ 378 h 1488"/>
                <a:gd name="T50" fmla="*/ 978 w 1620"/>
                <a:gd name="T51" fmla="*/ 348 h 1488"/>
                <a:gd name="T52" fmla="*/ 1020 w 1620"/>
                <a:gd name="T53" fmla="*/ 318 h 1488"/>
                <a:gd name="T54" fmla="*/ 1056 w 1620"/>
                <a:gd name="T55" fmla="*/ 294 h 1488"/>
                <a:gd name="T56" fmla="*/ 1092 w 1620"/>
                <a:gd name="T57" fmla="*/ 270 h 1488"/>
                <a:gd name="T58" fmla="*/ 1134 w 1620"/>
                <a:gd name="T59" fmla="*/ 246 h 1488"/>
                <a:gd name="T60" fmla="*/ 1170 w 1620"/>
                <a:gd name="T61" fmla="*/ 222 h 1488"/>
                <a:gd name="T62" fmla="*/ 1212 w 1620"/>
                <a:gd name="T63" fmla="*/ 198 h 1488"/>
                <a:gd name="T64" fmla="*/ 1248 w 1620"/>
                <a:gd name="T65" fmla="*/ 174 h 1488"/>
                <a:gd name="T66" fmla="*/ 1284 w 1620"/>
                <a:gd name="T67" fmla="*/ 156 h 1488"/>
                <a:gd name="T68" fmla="*/ 1326 w 1620"/>
                <a:gd name="T69" fmla="*/ 132 h 1488"/>
                <a:gd name="T70" fmla="*/ 1362 w 1620"/>
                <a:gd name="T71" fmla="*/ 114 h 1488"/>
                <a:gd name="T72" fmla="*/ 1398 w 1620"/>
                <a:gd name="T73" fmla="*/ 96 h 1488"/>
                <a:gd name="T74" fmla="*/ 1440 w 1620"/>
                <a:gd name="T75" fmla="*/ 78 h 1488"/>
                <a:gd name="T76" fmla="*/ 1476 w 1620"/>
                <a:gd name="T77" fmla="*/ 60 h 1488"/>
                <a:gd name="T78" fmla="*/ 1518 w 1620"/>
                <a:gd name="T79" fmla="*/ 42 h 1488"/>
                <a:gd name="T80" fmla="*/ 1554 w 1620"/>
                <a:gd name="T81" fmla="*/ 24 h 1488"/>
                <a:gd name="T82" fmla="*/ 1590 w 1620"/>
                <a:gd name="T83" fmla="*/ 6 h 14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0"/>
                <a:gd name="T127" fmla="*/ 0 h 1488"/>
                <a:gd name="T128" fmla="*/ 1620 w 1620"/>
                <a:gd name="T129" fmla="*/ 1488 h 14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0" h="1488">
                  <a:moveTo>
                    <a:pt x="0" y="1488"/>
                  </a:moveTo>
                  <a:lnTo>
                    <a:pt x="12" y="1470"/>
                  </a:lnTo>
                  <a:lnTo>
                    <a:pt x="24" y="1446"/>
                  </a:lnTo>
                  <a:lnTo>
                    <a:pt x="36" y="1422"/>
                  </a:lnTo>
                  <a:lnTo>
                    <a:pt x="48" y="1404"/>
                  </a:lnTo>
                  <a:lnTo>
                    <a:pt x="60" y="1380"/>
                  </a:lnTo>
                  <a:lnTo>
                    <a:pt x="72" y="1362"/>
                  </a:lnTo>
                  <a:lnTo>
                    <a:pt x="84" y="1338"/>
                  </a:lnTo>
                  <a:lnTo>
                    <a:pt x="102" y="1320"/>
                  </a:lnTo>
                  <a:lnTo>
                    <a:pt x="114" y="1296"/>
                  </a:lnTo>
                  <a:lnTo>
                    <a:pt x="126" y="1278"/>
                  </a:lnTo>
                  <a:lnTo>
                    <a:pt x="138" y="1260"/>
                  </a:lnTo>
                  <a:lnTo>
                    <a:pt x="150" y="1236"/>
                  </a:lnTo>
                  <a:lnTo>
                    <a:pt x="162" y="1218"/>
                  </a:lnTo>
                  <a:lnTo>
                    <a:pt x="174" y="1200"/>
                  </a:lnTo>
                  <a:lnTo>
                    <a:pt x="186" y="1182"/>
                  </a:lnTo>
                  <a:lnTo>
                    <a:pt x="204" y="1164"/>
                  </a:lnTo>
                  <a:lnTo>
                    <a:pt x="216" y="1146"/>
                  </a:lnTo>
                  <a:lnTo>
                    <a:pt x="228" y="1128"/>
                  </a:lnTo>
                  <a:lnTo>
                    <a:pt x="240" y="1110"/>
                  </a:lnTo>
                  <a:lnTo>
                    <a:pt x="252" y="1092"/>
                  </a:lnTo>
                  <a:lnTo>
                    <a:pt x="264" y="1074"/>
                  </a:lnTo>
                  <a:lnTo>
                    <a:pt x="276" y="1056"/>
                  </a:lnTo>
                  <a:lnTo>
                    <a:pt x="288" y="1038"/>
                  </a:lnTo>
                  <a:lnTo>
                    <a:pt x="306" y="1020"/>
                  </a:lnTo>
                  <a:lnTo>
                    <a:pt x="318" y="1002"/>
                  </a:lnTo>
                  <a:lnTo>
                    <a:pt x="330" y="984"/>
                  </a:lnTo>
                  <a:lnTo>
                    <a:pt x="342" y="972"/>
                  </a:lnTo>
                  <a:lnTo>
                    <a:pt x="354" y="954"/>
                  </a:lnTo>
                  <a:lnTo>
                    <a:pt x="366" y="936"/>
                  </a:lnTo>
                  <a:lnTo>
                    <a:pt x="378" y="924"/>
                  </a:lnTo>
                  <a:lnTo>
                    <a:pt x="390" y="906"/>
                  </a:lnTo>
                  <a:lnTo>
                    <a:pt x="408" y="888"/>
                  </a:lnTo>
                  <a:lnTo>
                    <a:pt x="420" y="876"/>
                  </a:lnTo>
                  <a:lnTo>
                    <a:pt x="432" y="858"/>
                  </a:lnTo>
                  <a:lnTo>
                    <a:pt x="444" y="846"/>
                  </a:lnTo>
                  <a:lnTo>
                    <a:pt x="456" y="828"/>
                  </a:lnTo>
                  <a:lnTo>
                    <a:pt x="468" y="816"/>
                  </a:lnTo>
                  <a:lnTo>
                    <a:pt x="480" y="798"/>
                  </a:lnTo>
                  <a:lnTo>
                    <a:pt x="492" y="786"/>
                  </a:lnTo>
                  <a:lnTo>
                    <a:pt x="510" y="774"/>
                  </a:lnTo>
                  <a:lnTo>
                    <a:pt x="522" y="756"/>
                  </a:lnTo>
                  <a:lnTo>
                    <a:pt x="534" y="744"/>
                  </a:lnTo>
                  <a:lnTo>
                    <a:pt x="546" y="732"/>
                  </a:lnTo>
                  <a:lnTo>
                    <a:pt x="558" y="714"/>
                  </a:lnTo>
                  <a:lnTo>
                    <a:pt x="570" y="702"/>
                  </a:lnTo>
                  <a:lnTo>
                    <a:pt x="582" y="690"/>
                  </a:lnTo>
                  <a:lnTo>
                    <a:pt x="594" y="678"/>
                  </a:lnTo>
                  <a:lnTo>
                    <a:pt x="612" y="666"/>
                  </a:lnTo>
                  <a:lnTo>
                    <a:pt x="624" y="648"/>
                  </a:lnTo>
                  <a:lnTo>
                    <a:pt x="636" y="636"/>
                  </a:lnTo>
                  <a:lnTo>
                    <a:pt x="648" y="624"/>
                  </a:lnTo>
                  <a:lnTo>
                    <a:pt x="660" y="612"/>
                  </a:lnTo>
                  <a:lnTo>
                    <a:pt x="672" y="600"/>
                  </a:lnTo>
                  <a:lnTo>
                    <a:pt x="684" y="588"/>
                  </a:lnTo>
                  <a:lnTo>
                    <a:pt x="696" y="576"/>
                  </a:lnTo>
                  <a:lnTo>
                    <a:pt x="714" y="564"/>
                  </a:lnTo>
                  <a:lnTo>
                    <a:pt x="726" y="552"/>
                  </a:lnTo>
                  <a:lnTo>
                    <a:pt x="738" y="540"/>
                  </a:lnTo>
                  <a:lnTo>
                    <a:pt x="750" y="528"/>
                  </a:lnTo>
                  <a:lnTo>
                    <a:pt x="762" y="522"/>
                  </a:lnTo>
                  <a:lnTo>
                    <a:pt x="774" y="510"/>
                  </a:lnTo>
                  <a:lnTo>
                    <a:pt x="786" y="498"/>
                  </a:lnTo>
                  <a:lnTo>
                    <a:pt x="798" y="486"/>
                  </a:lnTo>
                  <a:lnTo>
                    <a:pt x="816" y="474"/>
                  </a:lnTo>
                  <a:lnTo>
                    <a:pt x="828" y="468"/>
                  </a:lnTo>
                  <a:lnTo>
                    <a:pt x="840" y="456"/>
                  </a:lnTo>
                  <a:lnTo>
                    <a:pt x="852" y="444"/>
                  </a:lnTo>
                  <a:lnTo>
                    <a:pt x="864" y="432"/>
                  </a:lnTo>
                  <a:lnTo>
                    <a:pt x="876" y="426"/>
                  </a:lnTo>
                  <a:lnTo>
                    <a:pt x="888" y="414"/>
                  </a:lnTo>
                  <a:lnTo>
                    <a:pt x="900" y="402"/>
                  </a:lnTo>
                  <a:lnTo>
                    <a:pt x="918" y="396"/>
                  </a:lnTo>
                  <a:lnTo>
                    <a:pt x="930" y="384"/>
                  </a:lnTo>
                  <a:lnTo>
                    <a:pt x="942" y="378"/>
                  </a:lnTo>
                  <a:lnTo>
                    <a:pt x="954" y="366"/>
                  </a:lnTo>
                  <a:lnTo>
                    <a:pt x="966" y="354"/>
                  </a:lnTo>
                  <a:lnTo>
                    <a:pt x="978" y="348"/>
                  </a:lnTo>
                  <a:lnTo>
                    <a:pt x="990" y="336"/>
                  </a:lnTo>
                  <a:lnTo>
                    <a:pt x="1002" y="330"/>
                  </a:lnTo>
                  <a:lnTo>
                    <a:pt x="1020" y="318"/>
                  </a:lnTo>
                  <a:lnTo>
                    <a:pt x="1032" y="312"/>
                  </a:lnTo>
                  <a:lnTo>
                    <a:pt x="1044" y="300"/>
                  </a:lnTo>
                  <a:lnTo>
                    <a:pt x="1056" y="294"/>
                  </a:lnTo>
                  <a:lnTo>
                    <a:pt x="1068" y="288"/>
                  </a:lnTo>
                  <a:lnTo>
                    <a:pt x="1080" y="276"/>
                  </a:lnTo>
                  <a:lnTo>
                    <a:pt x="1092" y="270"/>
                  </a:lnTo>
                  <a:lnTo>
                    <a:pt x="1104" y="258"/>
                  </a:lnTo>
                  <a:lnTo>
                    <a:pt x="1122" y="252"/>
                  </a:lnTo>
                  <a:lnTo>
                    <a:pt x="1134" y="246"/>
                  </a:lnTo>
                  <a:lnTo>
                    <a:pt x="1146" y="234"/>
                  </a:lnTo>
                  <a:lnTo>
                    <a:pt x="1158" y="228"/>
                  </a:lnTo>
                  <a:lnTo>
                    <a:pt x="1170" y="222"/>
                  </a:lnTo>
                  <a:lnTo>
                    <a:pt x="1182" y="210"/>
                  </a:lnTo>
                  <a:lnTo>
                    <a:pt x="1194" y="204"/>
                  </a:lnTo>
                  <a:lnTo>
                    <a:pt x="1212" y="198"/>
                  </a:lnTo>
                  <a:lnTo>
                    <a:pt x="1224" y="192"/>
                  </a:lnTo>
                  <a:lnTo>
                    <a:pt x="1236" y="180"/>
                  </a:lnTo>
                  <a:lnTo>
                    <a:pt x="1248" y="174"/>
                  </a:lnTo>
                  <a:lnTo>
                    <a:pt x="1260" y="168"/>
                  </a:lnTo>
                  <a:lnTo>
                    <a:pt x="1272" y="162"/>
                  </a:lnTo>
                  <a:lnTo>
                    <a:pt x="1284" y="156"/>
                  </a:lnTo>
                  <a:lnTo>
                    <a:pt x="1296" y="150"/>
                  </a:lnTo>
                  <a:lnTo>
                    <a:pt x="1314" y="138"/>
                  </a:lnTo>
                  <a:lnTo>
                    <a:pt x="1326" y="132"/>
                  </a:lnTo>
                  <a:lnTo>
                    <a:pt x="1338" y="126"/>
                  </a:lnTo>
                  <a:lnTo>
                    <a:pt x="1350" y="120"/>
                  </a:lnTo>
                  <a:lnTo>
                    <a:pt x="1362" y="114"/>
                  </a:lnTo>
                  <a:lnTo>
                    <a:pt x="1374" y="108"/>
                  </a:lnTo>
                  <a:lnTo>
                    <a:pt x="1386" y="102"/>
                  </a:lnTo>
                  <a:lnTo>
                    <a:pt x="1398" y="96"/>
                  </a:lnTo>
                  <a:lnTo>
                    <a:pt x="1416" y="90"/>
                  </a:lnTo>
                  <a:lnTo>
                    <a:pt x="1428" y="84"/>
                  </a:lnTo>
                  <a:lnTo>
                    <a:pt x="1440" y="78"/>
                  </a:lnTo>
                  <a:lnTo>
                    <a:pt x="1452" y="72"/>
                  </a:lnTo>
                  <a:lnTo>
                    <a:pt x="1464" y="66"/>
                  </a:lnTo>
                  <a:lnTo>
                    <a:pt x="1476" y="60"/>
                  </a:lnTo>
                  <a:lnTo>
                    <a:pt x="1488" y="54"/>
                  </a:lnTo>
                  <a:lnTo>
                    <a:pt x="1500" y="48"/>
                  </a:lnTo>
                  <a:lnTo>
                    <a:pt x="1518" y="42"/>
                  </a:lnTo>
                  <a:lnTo>
                    <a:pt x="1530" y="36"/>
                  </a:lnTo>
                  <a:lnTo>
                    <a:pt x="1542" y="30"/>
                  </a:lnTo>
                  <a:lnTo>
                    <a:pt x="1554" y="24"/>
                  </a:lnTo>
                  <a:lnTo>
                    <a:pt x="1566" y="18"/>
                  </a:lnTo>
                  <a:lnTo>
                    <a:pt x="1578" y="12"/>
                  </a:lnTo>
                  <a:lnTo>
                    <a:pt x="1590" y="6"/>
                  </a:lnTo>
                  <a:lnTo>
                    <a:pt x="1602" y="6"/>
                  </a:lnTo>
                  <a:lnTo>
                    <a:pt x="1620" y="0"/>
                  </a:lnTo>
                </a:path>
              </a:pathLst>
            </a:custGeom>
            <a:noFill/>
            <a:ln w="25400">
              <a:solidFill>
                <a:schemeClr val="accent2"/>
              </a:solidFill>
              <a:prstDash val="solid"/>
              <a:round/>
              <a:headEnd/>
              <a:tailEnd/>
            </a:ln>
          </p:spPr>
          <p:txBody>
            <a:bodyPr/>
            <a:lstStyle/>
            <a:p>
              <a:endParaRPr lang="en-GB"/>
            </a:p>
          </p:txBody>
        </p:sp>
        <p:sp>
          <p:nvSpPr>
            <p:cNvPr id="29780" name="Freeform 73"/>
            <p:cNvSpPr>
              <a:spLocks/>
            </p:cNvSpPr>
            <p:nvPr/>
          </p:nvSpPr>
          <p:spPr bwMode="auto">
            <a:xfrm>
              <a:off x="3168" y="1769"/>
              <a:ext cx="918" cy="252"/>
            </a:xfrm>
            <a:custGeom>
              <a:avLst/>
              <a:gdLst>
                <a:gd name="T0" fmla="*/ 12 w 918"/>
                <a:gd name="T1" fmla="*/ 246 h 252"/>
                <a:gd name="T2" fmla="*/ 36 w 918"/>
                <a:gd name="T3" fmla="*/ 234 h 252"/>
                <a:gd name="T4" fmla="*/ 60 w 918"/>
                <a:gd name="T5" fmla="*/ 228 h 252"/>
                <a:gd name="T6" fmla="*/ 84 w 918"/>
                <a:gd name="T7" fmla="*/ 216 h 252"/>
                <a:gd name="T8" fmla="*/ 114 w 918"/>
                <a:gd name="T9" fmla="*/ 204 h 252"/>
                <a:gd name="T10" fmla="*/ 138 w 918"/>
                <a:gd name="T11" fmla="*/ 198 h 252"/>
                <a:gd name="T12" fmla="*/ 162 w 918"/>
                <a:gd name="T13" fmla="*/ 186 h 252"/>
                <a:gd name="T14" fmla="*/ 186 w 918"/>
                <a:gd name="T15" fmla="*/ 180 h 252"/>
                <a:gd name="T16" fmla="*/ 216 w 918"/>
                <a:gd name="T17" fmla="*/ 168 h 252"/>
                <a:gd name="T18" fmla="*/ 240 w 918"/>
                <a:gd name="T19" fmla="*/ 162 h 252"/>
                <a:gd name="T20" fmla="*/ 264 w 918"/>
                <a:gd name="T21" fmla="*/ 156 h 252"/>
                <a:gd name="T22" fmla="*/ 288 w 918"/>
                <a:gd name="T23" fmla="*/ 144 h 252"/>
                <a:gd name="T24" fmla="*/ 318 w 918"/>
                <a:gd name="T25" fmla="*/ 138 h 252"/>
                <a:gd name="T26" fmla="*/ 342 w 918"/>
                <a:gd name="T27" fmla="*/ 132 h 252"/>
                <a:gd name="T28" fmla="*/ 366 w 918"/>
                <a:gd name="T29" fmla="*/ 126 h 252"/>
                <a:gd name="T30" fmla="*/ 390 w 918"/>
                <a:gd name="T31" fmla="*/ 114 h 252"/>
                <a:gd name="T32" fmla="*/ 420 w 918"/>
                <a:gd name="T33" fmla="*/ 108 h 252"/>
                <a:gd name="T34" fmla="*/ 444 w 918"/>
                <a:gd name="T35" fmla="*/ 102 h 252"/>
                <a:gd name="T36" fmla="*/ 468 w 918"/>
                <a:gd name="T37" fmla="*/ 96 h 252"/>
                <a:gd name="T38" fmla="*/ 492 w 918"/>
                <a:gd name="T39" fmla="*/ 90 h 252"/>
                <a:gd name="T40" fmla="*/ 522 w 918"/>
                <a:gd name="T41" fmla="*/ 84 h 252"/>
                <a:gd name="T42" fmla="*/ 546 w 918"/>
                <a:gd name="T43" fmla="*/ 78 h 252"/>
                <a:gd name="T44" fmla="*/ 570 w 918"/>
                <a:gd name="T45" fmla="*/ 72 h 252"/>
                <a:gd name="T46" fmla="*/ 594 w 918"/>
                <a:gd name="T47" fmla="*/ 66 h 252"/>
                <a:gd name="T48" fmla="*/ 624 w 918"/>
                <a:gd name="T49" fmla="*/ 60 h 252"/>
                <a:gd name="T50" fmla="*/ 648 w 918"/>
                <a:gd name="T51" fmla="*/ 54 h 252"/>
                <a:gd name="T52" fmla="*/ 672 w 918"/>
                <a:gd name="T53" fmla="*/ 48 h 252"/>
                <a:gd name="T54" fmla="*/ 702 w 918"/>
                <a:gd name="T55" fmla="*/ 42 h 252"/>
                <a:gd name="T56" fmla="*/ 726 w 918"/>
                <a:gd name="T57" fmla="*/ 36 h 252"/>
                <a:gd name="T58" fmla="*/ 750 w 918"/>
                <a:gd name="T59" fmla="*/ 30 h 252"/>
                <a:gd name="T60" fmla="*/ 774 w 918"/>
                <a:gd name="T61" fmla="*/ 24 h 252"/>
                <a:gd name="T62" fmla="*/ 804 w 918"/>
                <a:gd name="T63" fmla="*/ 18 h 252"/>
                <a:gd name="T64" fmla="*/ 828 w 918"/>
                <a:gd name="T65" fmla="*/ 12 h 252"/>
                <a:gd name="T66" fmla="*/ 852 w 918"/>
                <a:gd name="T67" fmla="*/ 12 h 252"/>
                <a:gd name="T68" fmla="*/ 876 w 918"/>
                <a:gd name="T69" fmla="*/ 6 h 252"/>
                <a:gd name="T70" fmla="*/ 906 w 918"/>
                <a:gd name="T71" fmla="*/ 0 h 2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8"/>
                <a:gd name="T109" fmla="*/ 0 h 252"/>
                <a:gd name="T110" fmla="*/ 918 w 918"/>
                <a:gd name="T111" fmla="*/ 252 h 2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8" h="252">
                  <a:moveTo>
                    <a:pt x="0" y="252"/>
                  </a:moveTo>
                  <a:lnTo>
                    <a:pt x="12" y="246"/>
                  </a:lnTo>
                  <a:lnTo>
                    <a:pt x="24" y="240"/>
                  </a:lnTo>
                  <a:lnTo>
                    <a:pt x="36" y="234"/>
                  </a:lnTo>
                  <a:lnTo>
                    <a:pt x="48" y="228"/>
                  </a:lnTo>
                  <a:lnTo>
                    <a:pt x="60" y="228"/>
                  </a:lnTo>
                  <a:lnTo>
                    <a:pt x="72" y="222"/>
                  </a:lnTo>
                  <a:lnTo>
                    <a:pt x="84" y="216"/>
                  </a:lnTo>
                  <a:lnTo>
                    <a:pt x="102" y="210"/>
                  </a:lnTo>
                  <a:lnTo>
                    <a:pt x="114" y="204"/>
                  </a:lnTo>
                  <a:lnTo>
                    <a:pt x="126" y="204"/>
                  </a:lnTo>
                  <a:lnTo>
                    <a:pt x="138" y="198"/>
                  </a:lnTo>
                  <a:lnTo>
                    <a:pt x="150" y="192"/>
                  </a:lnTo>
                  <a:lnTo>
                    <a:pt x="162" y="186"/>
                  </a:lnTo>
                  <a:lnTo>
                    <a:pt x="174" y="186"/>
                  </a:lnTo>
                  <a:lnTo>
                    <a:pt x="186" y="180"/>
                  </a:lnTo>
                  <a:lnTo>
                    <a:pt x="204" y="174"/>
                  </a:lnTo>
                  <a:lnTo>
                    <a:pt x="216" y="168"/>
                  </a:lnTo>
                  <a:lnTo>
                    <a:pt x="228" y="168"/>
                  </a:lnTo>
                  <a:lnTo>
                    <a:pt x="240" y="162"/>
                  </a:lnTo>
                  <a:lnTo>
                    <a:pt x="252" y="156"/>
                  </a:lnTo>
                  <a:lnTo>
                    <a:pt x="264" y="156"/>
                  </a:lnTo>
                  <a:lnTo>
                    <a:pt x="276" y="150"/>
                  </a:lnTo>
                  <a:lnTo>
                    <a:pt x="288" y="144"/>
                  </a:lnTo>
                  <a:lnTo>
                    <a:pt x="306" y="144"/>
                  </a:lnTo>
                  <a:lnTo>
                    <a:pt x="318" y="138"/>
                  </a:lnTo>
                  <a:lnTo>
                    <a:pt x="330" y="132"/>
                  </a:lnTo>
                  <a:lnTo>
                    <a:pt x="342" y="132"/>
                  </a:lnTo>
                  <a:lnTo>
                    <a:pt x="354" y="126"/>
                  </a:lnTo>
                  <a:lnTo>
                    <a:pt x="366" y="126"/>
                  </a:lnTo>
                  <a:lnTo>
                    <a:pt x="378" y="120"/>
                  </a:lnTo>
                  <a:lnTo>
                    <a:pt x="390" y="114"/>
                  </a:lnTo>
                  <a:lnTo>
                    <a:pt x="408" y="114"/>
                  </a:lnTo>
                  <a:lnTo>
                    <a:pt x="420" y="108"/>
                  </a:lnTo>
                  <a:lnTo>
                    <a:pt x="432" y="108"/>
                  </a:lnTo>
                  <a:lnTo>
                    <a:pt x="444" y="102"/>
                  </a:lnTo>
                  <a:lnTo>
                    <a:pt x="456" y="96"/>
                  </a:lnTo>
                  <a:lnTo>
                    <a:pt x="468" y="96"/>
                  </a:lnTo>
                  <a:lnTo>
                    <a:pt x="480" y="90"/>
                  </a:lnTo>
                  <a:lnTo>
                    <a:pt x="492" y="90"/>
                  </a:lnTo>
                  <a:lnTo>
                    <a:pt x="510" y="84"/>
                  </a:lnTo>
                  <a:lnTo>
                    <a:pt x="522" y="84"/>
                  </a:lnTo>
                  <a:lnTo>
                    <a:pt x="534" y="78"/>
                  </a:lnTo>
                  <a:lnTo>
                    <a:pt x="546" y="78"/>
                  </a:lnTo>
                  <a:lnTo>
                    <a:pt x="558" y="72"/>
                  </a:lnTo>
                  <a:lnTo>
                    <a:pt x="570" y="72"/>
                  </a:lnTo>
                  <a:lnTo>
                    <a:pt x="582" y="66"/>
                  </a:lnTo>
                  <a:lnTo>
                    <a:pt x="594" y="66"/>
                  </a:lnTo>
                  <a:lnTo>
                    <a:pt x="612" y="60"/>
                  </a:lnTo>
                  <a:lnTo>
                    <a:pt x="624" y="60"/>
                  </a:lnTo>
                  <a:lnTo>
                    <a:pt x="636" y="54"/>
                  </a:lnTo>
                  <a:lnTo>
                    <a:pt x="648" y="54"/>
                  </a:lnTo>
                  <a:lnTo>
                    <a:pt x="660" y="48"/>
                  </a:lnTo>
                  <a:lnTo>
                    <a:pt x="672" y="48"/>
                  </a:lnTo>
                  <a:lnTo>
                    <a:pt x="684" y="42"/>
                  </a:lnTo>
                  <a:lnTo>
                    <a:pt x="702" y="42"/>
                  </a:lnTo>
                  <a:lnTo>
                    <a:pt x="714" y="36"/>
                  </a:lnTo>
                  <a:lnTo>
                    <a:pt x="726" y="36"/>
                  </a:lnTo>
                  <a:lnTo>
                    <a:pt x="738" y="30"/>
                  </a:lnTo>
                  <a:lnTo>
                    <a:pt x="750" y="30"/>
                  </a:lnTo>
                  <a:lnTo>
                    <a:pt x="762" y="30"/>
                  </a:lnTo>
                  <a:lnTo>
                    <a:pt x="774" y="24"/>
                  </a:lnTo>
                  <a:lnTo>
                    <a:pt x="786" y="24"/>
                  </a:lnTo>
                  <a:lnTo>
                    <a:pt x="804" y="18"/>
                  </a:lnTo>
                  <a:lnTo>
                    <a:pt x="816" y="18"/>
                  </a:lnTo>
                  <a:lnTo>
                    <a:pt x="828" y="12"/>
                  </a:lnTo>
                  <a:lnTo>
                    <a:pt x="840" y="12"/>
                  </a:lnTo>
                  <a:lnTo>
                    <a:pt x="852" y="12"/>
                  </a:lnTo>
                  <a:lnTo>
                    <a:pt x="864" y="6"/>
                  </a:lnTo>
                  <a:lnTo>
                    <a:pt x="876" y="6"/>
                  </a:lnTo>
                  <a:lnTo>
                    <a:pt x="888" y="6"/>
                  </a:lnTo>
                  <a:lnTo>
                    <a:pt x="906" y="0"/>
                  </a:lnTo>
                  <a:lnTo>
                    <a:pt x="918" y="0"/>
                  </a:lnTo>
                </a:path>
              </a:pathLst>
            </a:custGeom>
            <a:noFill/>
            <a:ln w="25400">
              <a:solidFill>
                <a:schemeClr val="accent2"/>
              </a:solidFill>
              <a:prstDash val="solid"/>
              <a:round/>
              <a:headEnd/>
              <a:tailEnd/>
            </a:ln>
          </p:spPr>
          <p:txBody>
            <a:bodyPr/>
            <a:lstStyle/>
            <a:p>
              <a:endParaRPr lang="en-GB"/>
            </a:p>
          </p:txBody>
        </p:sp>
      </p:grpSp>
      <p:sp>
        <p:nvSpPr>
          <p:cNvPr id="29753" name="Rectangle 74"/>
          <p:cNvSpPr>
            <a:spLocks noChangeArrowheads="1"/>
          </p:cNvSpPr>
          <p:nvPr/>
        </p:nvSpPr>
        <p:spPr bwMode="auto">
          <a:xfrm>
            <a:off x="2419350" y="5681168"/>
            <a:ext cx="76200" cy="76200"/>
          </a:xfrm>
          <a:prstGeom prst="rect">
            <a:avLst/>
          </a:prstGeom>
          <a:solidFill>
            <a:srgbClr val="FF0000"/>
          </a:solidFill>
          <a:ln w="12700">
            <a:solidFill>
              <a:srgbClr val="000000"/>
            </a:solidFill>
            <a:miter lim="800000"/>
            <a:headEnd/>
            <a:tailEnd/>
          </a:ln>
        </p:spPr>
        <p:txBody>
          <a:bodyPr/>
          <a:lstStyle/>
          <a:p>
            <a:endParaRPr lang="nl-NL"/>
          </a:p>
        </p:txBody>
      </p:sp>
      <p:sp>
        <p:nvSpPr>
          <p:cNvPr id="29754" name="Rectangle 75"/>
          <p:cNvSpPr>
            <a:spLocks noChangeArrowheads="1"/>
          </p:cNvSpPr>
          <p:nvPr/>
        </p:nvSpPr>
        <p:spPr bwMode="auto">
          <a:xfrm>
            <a:off x="3133725" y="490964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55" name="Rectangle 76"/>
          <p:cNvSpPr>
            <a:spLocks noChangeArrowheads="1"/>
          </p:cNvSpPr>
          <p:nvPr/>
        </p:nvSpPr>
        <p:spPr bwMode="auto">
          <a:xfrm>
            <a:off x="3495675" y="42143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56" name="Rectangle 77"/>
          <p:cNvSpPr>
            <a:spLocks noChangeArrowheads="1"/>
          </p:cNvSpPr>
          <p:nvPr/>
        </p:nvSpPr>
        <p:spPr bwMode="auto">
          <a:xfrm>
            <a:off x="3705225" y="4195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57" name="Rectangle 78"/>
          <p:cNvSpPr>
            <a:spLocks noChangeArrowheads="1"/>
          </p:cNvSpPr>
          <p:nvPr/>
        </p:nvSpPr>
        <p:spPr bwMode="auto">
          <a:xfrm>
            <a:off x="4067175" y="36999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58" name="Rectangle 79"/>
          <p:cNvSpPr>
            <a:spLocks noChangeArrowheads="1"/>
          </p:cNvSpPr>
          <p:nvPr/>
        </p:nvSpPr>
        <p:spPr bwMode="auto">
          <a:xfrm>
            <a:off x="4429125" y="32237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59" name="Rectangle 80"/>
          <p:cNvSpPr>
            <a:spLocks noChangeArrowheads="1"/>
          </p:cNvSpPr>
          <p:nvPr/>
        </p:nvSpPr>
        <p:spPr bwMode="auto">
          <a:xfrm>
            <a:off x="4791075" y="32141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60" name="Rectangle 81"/>
          <p:cNvSpPr>
            <a:spLocks noChangeArrowheads="1"/>
          </p:cNvSpPr>
          <p:nvPr/>
        </p:nvSpPr>
        <p:spPr bwMode="auto">
          <a:xfrm>
            <a:off x="5153025" y="32522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61" name="Rectangle 82"/>
          <p:cNvSpPr>
            <a:spLocks noChangeArrowheads="1"/>
          </p:cNvSpPr>
          <p:nvPr/>
        </p:nvSpPr>
        <p:spPr bwMode="auto">
          <a:xfrm>
            <a:off x="5514975"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62" name="Rectangle 83"/>
          <p:cNvSpPr>
            <a:spLocks noChangeArrowheads="1"/>
          </p:cNvSpPr>
          <p:nvPr/>
        </p:nvSpPr>
        <p:spPr bwMode="auto">
          <a:xfrm>
            <a:off x="5829300"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63" name="Rectangle 84"/>
          <p:cNvSpPr>
            <a:spLocks noChangeArrowheads="1"/>
          </p:cNvSpPr>
          <p:nvPr/>
        </p:nvSpPr>
        <p:spPr bwMode="auto">
          <a:xfrm>
            <a:off x="6134100" y="3052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64" name="Rectangle 85"/>
          <p:cNvSpPr>
            <a:spLocks noChangeArrowheads="1"/>
          </p:cNvSpPr>
          <p:nvPr/>
        </p:nvSpPr>
        <p:spPr bwMode="auto">
          <a:xfrm>
            <a:off x="6448425" y="31379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29765" name="Rectangle 86"/>
          <p:cNvSpPr>
            <a:spLocks noChangeArrowheads="1"/>
          </p:cNvSpPr>
          <p:nvPr/>
        </p:nvSpPr>
        <p:spPr bwMode="auto">
          <a:xfrm>
            <a:off x="5800725" y="3947618"/>
            <a:ext cx="638175" cy="247650"/>
          </a:xfrm>
          <a:prstGeom prst="rect">
            <a:avLst/>
          </a:prstGeom>
          <a:solidFill>
            <a:srgbClr val="FFFFFF"/>
          </a:solidFill>
          <a:ln w="12700">
            <a:noFill/>
            <a:miter lim="800000"/>
            <a:headEnd/>
            <a:tailEnd/>
          </a:ln>
        </p:spPr>
        <p:txBody>
          <a:bodyPr/>
          <a:lstStyle/>
          <a:p>
            <a:endParaRPr lang="nl-NL"/>
          </a:p>
        </p:txBody>
      </p:sp>
      <p:sp>
        <p:nvSpPr>
          <p:cNvPr id="29766" name="Rectangle 87"/>
          <p:cNvSpPr>
            <a:spLocks noChangeArrowheads="1"/>
          </p:cNvSpPr>
          <p:nvPr/>
        </p:nvSpPr>
        <p:spPr bwMode="auto">
          <a:xfrm>
            <a:off x="5800725" y="3947618"/>
            <a:ext cx="638175" cy="247650"/>
          </a:xfrm>
          <a:prstGeom prst="rect">
            <a:avLst/>
          </a:prstGeom>
          <a:noFill/>
          <a:ln w="12700">
            <a:solidFill>
              <a:srgbClr val="FFFFFF"/>
            </a:solidFill>
            <a:miter lim="800000"/>
            <a:headEnd/>
            <a:tailEnd/>
          </a:ln>
        </p:spPr>
        <p:txBody>
          <a:bodyPr/>
          <a:lstStyle/>
          <a:p>
            <a:endParaRPr lang="nl-NL"/>
          </a:p>
        </p:txBody>
      </p:sp>
      <p:sp>
        <p:nvSpPr>
          <p:cNvPr id="29767" name="Line 88"/>
          <p:cNvSpPr>
            <a:spLocks noChangeShapeType="1"/>
          </p:cNvSpPr>
          <p:nvPr/>
        </p:nvSpPr>
        <p:spPr bwMode="auto">
          <a:xfrm>
            <a:off x="5800725" y="3947618"/>
            <a:ext cx="638175" cy="0"/>
          </a:xfrm>
          <a:prstGeom prst="line">
            <a:avLst/>
          </a:prstGeom>
          <a:noFill/>
          <a:ln w="12700">
            <a:solidFill>
              <a:srgbClr val="000000"/>
            </a:solidFill>
            <a:round/>
            <a:headEnd/>
            <a:tailEnd/>
          </a:ln>
        </p:spPr>
        <p:txBody>
          <a:bodyPr/>
          <a:lstStyle/>
          <a:p>
            <a:endParaRPr lang="en-GB"/>
          </a:p>
        </p:txBody>
      </p:sp>
      <p:sp>
        <p:nvSpPr>
          <p:cNvPr id="29768" name="Line 89"/>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29769" name="Line 90"/>
          <p:cNvSpPr>
            <a:spLocks noChangeShapeType="1"/>
          </p:cNvSpPr>
          <p:nvPr/>
        </p:nvSpPr>
        <p:spPr bwMode="auto">
          <a:xfrm flipV="1">
            <a:off x="6438900" y="3947618"/>
            <a:ext cx="0" cy="247650"/>
          </a:xfrm>
          <a:prstGeom prst="line">
            <a:avLst/>
          </a:prstGeom>
          <a:noFill/>
          <a:ln w="12700">
            <a:solidFill>
              <a:srgbClr val="000000"/>
            </a:solidFill>
            <a:round/>
            <a:headEnd/>
            <a:tailEnd/>
          </a:ln>
        </p:spPr>
        <p:txBody>
          <a:bodyPr/>
          <a:lstStyle/>
          <a:p>
            <a:endParaRPr lang="en-GB"/>
          </a:p>
        </p:txBody>
      </p:sp>
      <p:sp>
        <p:nvSpPr>
          <p:cNvPr id="29770" name="Line 91"/>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29771" name="Line 92"/>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29772" name="Line 93"/>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29773" name="Line 94"/>
          <p:cNvSpPr>
            <a:spLocks noChangeShapeType="1"/>
          </p:cNvSpPr>
          <p:nvPr/>
        </p:nvSpPr>
        <p:spPr bwMode="auto">
          <a:xfrm>
            <a:off x="5800725" y="3947618"/>
            <a:ext cx="638175" cy="0"/>
          </a:xfrm>
          <a:prstGeom prst="line">
            <a:avLst/>
          </a:prstGeom>
          <a:noFill/>
          <a:ln w="12700">
            <a:solidFill>
              <a:srgbClr val="000000"/>
            </a:solidFill>
            <a:round/>
            <a:headEnd/>
            <a:tailEnd/>
          </a:ln>
        </p:spPr>
        <p:txBody>
          <a:bodyPr/>
          <a:lstStyle/>
          <a:p>
            <a:endParaRPr lang="en-GB"/>
          </a:p>
        </p:txBody>
      </p:sp>
      <p:sp>
        <p:nvSpPr>
          <p:cNvPr id="29774" name="Line 95"/>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29775" name="Line 96"/>
          <p:cNvSpPr>
            <a:spLocks noChangeShapeType="1"/>
          </p:cNvSpPr>
          <p:nvPr/>
        </p:nvSpPr>
        <p:spPr bwMode="auto">
          <a:xfrm flipV="1">
            <a:off x="6438900" y="3947618"/>
            <a:ext cx="0" cy="247650"/>
          </a:xfrm>
          <a:prstGeom prst="line">
            <a:avLst/>
          </a:prstGeom>
          <a:noFill/>
          <a:ln w="12700">
            <a:solidFill>
              <a:srgbClr val="000000"/>
            </a:solidFill>
            <a:round/>
            <a:headEnd/>
            <a:tailEnd/>
          </a:ln>
        </p:spPr>
        <p:txBody>
          <a:bodyPr/>
          <a:lstStyle/>
          <a:p>
            <a:endParaRPr lang="en-GB"/>
          </a:p>
        </p:txBody>
      </p:sp>
      <p:sp>
        <p:nvSpPr>
          <p:cNvPr id="29776" name="Line 97"/>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29777" name="Rectangle 98"/>
          <p:cNvSpPr>
            <a:spLocks noChangeArrowheads="1"/>
          </p:cNvSpPr>
          <p:nvPr/>
        </p:nvSpPr>
        <p:spPr bwMode="auto">
          <a:xfrm>
            <a:off x="6305550" y="3995243"/>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29778" name="Rectangle 99"/>
          <p:cNvSpPr>
            <a:spLocks noChangeArrowheads="1"/>
          </p:cNvSpPr>
          <p:nvPr/>
        </p:nvSpPr>
        <p:spPr bwMode="auto">
          <a:xfrm>
            <a:off x="6029325" y="4033343"/>
            <a:ext cx="76200" cy="76200"/>
          </a:xfrm>
          <a:prstGeom prst="rect">
            <a:avLst/>
          </a:prstGeom>
          <a:solidFill>
            <a:srgbClr val="FFFFFF"/>
          </a:solidFill>
          <a:ln w="12700">
            <a:solidFill>
              <a:srgbClr val="000000"/>
            </a:solidFill>
            <a:miter lim="800000"/>
            <a:headEnd/>
            <a:tailEnd/>
          </a:ln>
        </p:spPr>
        <p:txBody>
          <a:bodyPr/>
          <a:lstStyle/>
          <a:p>
            <a:endParaRPr lang="nl-NL"/>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86"/>
          <p:cNvSpPr>
            <a:spLocks noChangeShapeType="1"/>
          </p:cNvSpPr>
          <p:nvPr/>
        </p:nvSpPr>
        <p:spPr bwMode="auto">
          <a:xfrm>
            <a:off x="2457450" y="5962155"/>
            <a:ext cx="4133850" cy="0"/>
          </a:xfrm>
          <a:prstGeom prst="line">
            <a:avLst/>
          </a:prstGeom>
          <a:noFill/>
          <a:ln w="0">
            <a:solidFill>
              <a:srgbClr val="000000"/>
            </a:solidFill>
            <a:round/>
            <a:headEnd/>
            <a:tailEnd/>
          </a:ln>
        </p:spPr>
        <p:txBody>
          <a:bodyPr/>
          <a:lstStyle/>
          <a:p>
            <a:endParaRPr lang="en-GB"/>
          </a:p>
        </p:txBody>
      </p:sp>
      <p:sp>
        <p:nvSpPr>
          <p:cNvPr id="30723" name="Line 87"/>
          <p:cNvSpPr>
            <a:spLocks noChangeShapeType="1"/>
          </p:cNvSpPr>
          <p:nvPr/>
        </p:nvSpPr>
        <p:spPr bwMode="auto">
          <a:xfrm flipV="1">
            <a:off x="2457450" y="2704605"/>
            <a:ext cx="0" cy="3257550"/>
          </a:xfrm>
          <a:prstGeom prst="line">
            <a:avLst/>
          </a:prstGeom>
          <a:noFill/>
          <a:ln w="0">
            <a:solidFill>
              <a:srgbClr val="000000"/>
            </a:solidFill>
            <a:round/>
            <a:headEnd/>
            <a:tailEnd/>
          </a:ln>
        </p:spPr>
        <p:txBody>
          <a:bodyPr/>
          <a:lstStyle/>
          <a:p>
            <a:endParaRPr lang="en-GB"/>
          </a:p>
        </p:txBody>
      </p:sp>
      <p:grpSp>
        <p:nvGrpSpPr>
          <p:cNvPr id="2" name="Group 88"/>
          <p:cNvGrpSpPr>
            <a:grpSpLocks/>
          </p:cNvGrpSpPr>
          <p:nvPr/>
        </p:nvGrpSpPr>
        <p:grpSpPr bwMode="auto">
          <a:xfrm>
            <a:off x="2457450" y="3104655"/>
            <a:ext cx="4029075" cy="2628900"/>
            <a:chOff x="3723" y="2080"/>
            <a:chExt cx="2538" cy="1656"/>
          </a:xfrm>
        </p:grpSpPr>
        <p:sp>
          <p:nvSpPr>
            <p:cNvPr id="30805" name="Freeform 89"/>
            <p:cNvSpPr>
              <a:spLocks/>
            </p:cNvSpPr>
            <p:nvPr/>
          </p:nvSpPr>
          <p:spPr bwMode="auto">
            <a:xfrm>
              <a:off x="3723" y="2188"/>
              <a:ext cx="1620" cy="1548"/>
            </a:xfrm>
            <a:custGeom>
              <a:avLst/>
              <a:gdLst>
                <a:gd name="T0" fmla="*/ 24 w 1620"/>
                <a:gd name="T1" fmla="*/ 1530 h 1548"/>
                <a:gd name="T2" fmla="*/ 60 w 1620"/>
                <a:gd name="T3" fmla="*/ 1518 h 1548"/>
                <a:gd name="T4" fmla="*/ 102 w 1620"/>
                <a:gd name="T5" fmla="*/ 1512 h 1548"/>
                <a:gd name="T6" fmla="*/ 138 w 1620"/>
                <a:gd name="T7" fmla="*/ 1494 h 1548"/>
                <a:gd name="T8" fmla="*/ 174 w 1620"/>
                <a:gd name="T9" fmla="*/ 1476 h 1548"/>
                <a:gd name="T10" fmla="*/ 216 w 1620"/>
                <a:gd name="T11" fmla="*/ 1452 h 1548"/>
                <a:gd name="T12" fmla="*/ 252 w 1620"/>
                <a:gd name="T13" fmla="*/ 1416 h 1548"/>
                <a:gd name="T14" fmla="*/ 288 w 1620"/>
                <a:gd name="T15" fmla="*/ 1368 h 1548"/>
                <a:gd name="T16" fmla="*/ 330 w 1620"/>
                <a:gd name="T17" fmla="*/ 1308 h 1548"/>
                <a:gd name="T18" fmla="*/ 366 w 1620"/>
                <a:gd name="T19" fmla="*/ 1236 h 1548"/>
                <a:gd name="T20" fmla="*/ 408 w 1620"/>
                <a:gd name="T21" fmla="*/ 1164 h 1548"/>
                <a:gd name="T22" fmla="*/ 444 w 1620"/>
                <a:gd name="T23" fmla="*/ 1086 h 1548"/>
                <a:gd name="T24" fmla="*/ 480 w 1620"/>
                <a:gd name="T25" fmla="*/ 1008 h 1548"/>
                <a:gd name="T26" fmla="*/ 522 w 1620"/>
                <a:gd name="T27" fmla="*/ 936 h 1548"/>
                <a:gd name="T28" fmla="*/ 558 w 1620"/>
                <a:gd name="T29" fmla="*/ 864 h 1548"/>
                <a:gd name="T30" fmla="*/ 594 w 1620"/>
                <a:gd name="T31" fmla="*/ 798 h 1548"/>
                <a:gd name="T32" fmla="*/ 636 w 1620"/>
                <a:gd name="T33" fmla="*/ 732 h 1548"/>
                <a:gd name="T34" fmla="*/ 672 w 1620"/>
                <a:gd name="T35" fmla="*/ 672 h 1548"/>
                <a:gd name="T36" fmla="*/ 714 w 1620"/>
                <a:gd name="T37" fmla="*/ 618 h 1548"/>
                <a:gd name="T38" fmla="*/ 750 w 1620"/>
                <a:gd name="T39" fmla="*/ 564 h 1548"/>
                <a:gd name="T40" fmla="*/ 786 w 1620"/>
                <a:gd name="T41" fmla="*/ 516 h 1548"/>
                <a:gd name="T42" fmla="*/ 828 w 1620"/>
                <a:gd name="T43" fmla="*/ 474 h 1548"/>
                <a:gd name="T44" fmla="*/ 864 w 1620"/>
                <a:gd name="T45" fmla="*/ 426 h 1548"/>
                <a:gd name="T46" fmla="*/ 900 w 1620"/>
                <a:gd name="T47" fmla="*/ 390 h 1548"/>
                <a:gd name="T48" fmla="*/ 942 w 1620"/>
                <a:gd name="T49" fmla="*/ 354 h 1548"/>
                <a:gd name="T50" fmla="*/ 978 w 1620"/>
                <a:gd name="T51" fmla="*/ 318 h 1548"/>
                <a:gd name="T52" fmla="*/ 1020 w 1620"/>
                <a:gd name="T53" fmla="*/ 288 h 1548"/>
                <a:gd name="T54" fmla="*/ 1056 w 1620"/>
                <a:gd name="T55" fmla="*/ 258 h 1548"/>
                <a:gd name="T56" fmla="*/ 1092 w 1620"/>
                <a:gd name="T57" fmla="*/ 228 h 1548"/>
                <a:gd name="T58" fmla="*/ 1134 w 1620"/>
                <a:gd name="T59" fmla="*/ 204 h 1548"/>
                <a:gd name="T60" fmla="*/ 1170 w 1620"/>
                <a:gd name="T61" fmla="*/ 180 h 1548"/>
                <a:gd name="T62" fmla="*/ 1212 w 1620"/>
                <a:gd name="T63" fmla="*/ 156 h 1548"/>
                <a:gd name="T64" fmla="*/ 1248 w 1620"/>
                <a:gd name="T65" fmla="*/ 138 h 1548"/>
                <a:gd name="T66" fmla="*/ 1284 w 1620"/>
                <a:gd name="T67" fmla="*/ 120 h 1548"/>
                <a:gd name="T68" fmla="*/ 1326 w 1620"/>
                <a:gd name="T69" fmla="*/ 102 h 1548"/>
                <a:gd name="T70" fmla="*/ 1362 w 1620"/>
                <a:gd name="T71" fmla="*/ 84 h 1548"/>
                <a:gd name="T72" fmla="*/ 1398 w 1620"/>
                <a:gd name="T73" fmla="*/ 72 h 1548"/>
                <a:gd name="T74" fmla="*/ 1440 w 1620"/>
                <a:gd name="T75" fmla="*/ 54 h 1548"/>
                <a:gd name="T76" fmla="*/ 1476 w 1620"/>
                <a:gd name="T77" fmla="*/ 42 h 1548"/>
                <a:gd name="T78" fmla="*/ 1518 w 1620"/>
                <a:gd name="T79" fmla="*/ 30 h 1548"/>
                <a:gd name="T80" fmla="*/ 1554 w 1620"/>
                <a:gd name="T81" fmla="*/ 18 h 1548"/>
                <a:gd name="T82" fmla="*/ 1590 w 1620"/>
                <a:gd name="T83" fmla="*/ 6 h 15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0"/>
                <a:gd name="T127" fmla="*/ 0 h 1548"/>
                <a:gd name="T128" fmla="*/ 1620 w 1620"/>
                <a:gd name="T129" fmla="*/ 1548 h 15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0" h="1548">
                  <a:moveTo>
                    <a:pt x="0" y="1548"/>
                  </a:moveTo>
                  <a:lnTo>
                    <a:pt x="12" y="1530"/>
                  </a:lnTo>
                  <a:lnTo>
                    <a:pt x="24" y="1530"/>
                  </a:lnTo>
                  <a:lnTo>
                    <a:pt x="36" y="1524"/>
                  </a:lnTo>
                  <a:lnTo>
                    <a:pt x="48" y="1524"/>
                  </a:lnTo>
                  <a:lnTo>
                    <a:pt x="60" y="1518"/>
                  </a:lnTo>
                  <a:lnTo>
                    <a:pt x="72" y="1518"/>
                  </a:lnTo>
                  <a:lnTo>
                    <a:pt x="84" y="1512"/>
                  </a:lnTo>
                  <a:lnTo>
                    <a:pt x="102" y="1512"/>
                  </a:lnTo>
                  <a:lnTo>
                    <a:pt x="114" y="1506"/>
                  </a:lnTo>
                  <a:lnTo>
                    <a:pt x="126" y="1500"/>
                  </a:lnTo>
                  <a:lnTo>
                    <a:pt x="138" y="1494"/>
                  </a:lnTo>
                  <a:lnTo>
                    <a:pt x="150" y="1488"/>
                  </a:lnTo>
                  <a:lnTo>
                    <a:pt x="162" y="1482"/>
                  </a:lnTo>
                  <a:lnTo>
                    <a:pt x="174" y="1476"/>
                  </a:lnTo>
                  <a:lnTo>
                    <a:pt x="186" y="1470"/>
                  </a:lnTo>
                  <a:lnTo>
                    <a:pt x="204" y="1458"/>
                  </a:lnTo>
                  <a:lnTo>
                    <a:pt x="216" y="1452"/>
                  </a:lnTo>
                  <a:lnTo>
                    <a:pt x="228" y="1440"/>
                  </a:lnTo>
                  <a:lnTo>
                    <a:pt x="240" y="1428"/>
                  </a:lnTo>
                  <a:lnTo>
                    <a:pt x="252" y="1416"/>
                  </a:lnTo>
                  <a:lnTo>
                    <a:pt x="264" y="1398"/>
                  </a:lnTo>
                  <a:lnTo>
                    <a:pt x="276" y="1386"/>
                  </a:lnTo>
                  <a:lnTo>
                    <a:pt x="288" y="1368"/>
                  </a:lnTo>
                  <a:lnTo>
                    <a:pt x="306" y="1350"/>
                  </a:lnTo>
                  <a:lnTo>
                    <a:pt x="318" y="1326"/>
                  </a:lnTo>
                  <a:lnTo>
                    <a:pt x="330" y="1308"/>
                  </a:lnTo>
                  <a:lnTo>
                    <a:pt x="342" y="1284"/>
                  </a:lnTo>
                  <a:lnTo>
                    <a:pt x="354" y="1260"/>
                  </a:lnTo>
                  <a:lnTo>
                    <a:pt x="366" y="1236"/>
                  </a:lnTo>
                  <a:lnTo>
                    <a:pt x="378" y="1212"/>
                  </a:lnTo>
                  <a:lnTo>
                    <a:pt x="390" y="1188"/>
                  </a:lnTo>
                  <a:lnTo>
                    <a:pt x="408" y="1164"/>
                  </a:lnTo>
                  <a:lnTo>
                    <a:pt x="420" y="1134"/>
                  </a:lnTo>
                  <a:lnTo>
                    <a:pt x="432" y="1110"/>
                  </a:lnTo>
                  <a:lnTo>
                    <a:pt x="444" y="1086"/>
                  </a:lnTo>
                  <a:lnTo>
                    <a:pt x="456" y="1062"/>
                  </a:lnTo>
                  <a:lnTo>
                    <a:pt x="468" y="1032"/>
                  </a:lnTo>
                  <a:lnTo>
                    <a:pt x="480" y="1008"/>
                  </a:lnTo>
                  <a:lnTo>
                    <a:pt x="492" y="984"/>
                  </a:lnTo>
                  <a:lnTo>
                    <a:pt x="510" y="960"/>
                  </a:lnTo>
                  <a:lnTo>
                    <a:pt x="522" y="936"/>
                  </a:lnTo>
                  <a:lnTo>
                    <a:pt x="534" y="912"/>
                  </a:lnTo>
                  <a:lnTo>
                    <a:pt x="546" y="888"/>
                  </a:lnTo>
                  <a:lnTo>
                    <a:pt x="558" y="864"/>
                  </a:lnTo>
                  <a:lnTo>
                    <a:pt x="570" y="840"/>
                  </a:lnTo>
                  <a:lnTo>
                    <a:pt x="582" y="816"/>
                  </a:lnTo>
                  <a:lnTo>
                    <a:pt x="594" y="798"/>
                  </a:lnTo>
                  <a:lnTo>
                    <a:pt x="612" y="774"/>
                  </a:lnTo>
                  <a:lnTo>
                    <a:pt x="624" y="756"/>
                  </a:lnTo>
                  <a:lnTo>
                    <a:pt x="636" y="732"/>
                  </a:lnTo>
                  <a:lnTo>
                    <a:pt x="648" y="714"/>
                  </a:lnTo>
                  <a:lnTo>
                    <a:pt x="660" y="690"/>
                  </a:lnTo>
                  <a:lnTo>
                    <a:pt x="672" y="672"/>
                  </a:lnTo>
                  <a:lnTo>
                    <a:pt x="684" y="654"/>
                  </a:lnTo>
                  <a:lnTo>
                    <a:pt x="696" y="636"/>
                  </a:lnTo>
                  <a:lnTo>
                    <a:pt x="714" y="618"/>
                  </a:lnTo>
                  <a:lnTo>
                    <a:pt x="726" y="600"/>
                  </a:lnTo>
                  <a:lnTo>
                    <a:pt x="738" y="582"/>
                  </a:lnTo>
                  <a:lnTo>
                    <a:pt x="750" y="564"/>
                  </a:lnTo>
                  <a:lnTo>
                    <a:pt x="762" y="546"/>
                  </a:lnTo>
                  <a:lnTo>
                    <a:pt x="774" y="534"/>
                  </a:lnTo>
                  <a:lnTo>
                    <a:pt x="786" y="516"/>
                  </a:lnTo>
                  <a:lnTo>
                    <a:pt x="798" y="504"/>
                  </a:lnTo>
                  <a:lnTo>
                    <a:pt x="816" y="486"/>
                  </a:lnTo>
                  <a:lnTo>
                    <a:pt x="828" y="474"/>
                  </a:lnTo>
                  <a:lnTo>
                    <a:pt x="840" y="456"/>
                  </a:lnTo>
                  <a:lnTo>
                    <a:pt x="852" y="444"/>
                  </a:lnTo>
                  <a:lnTo>
                    <a:pt x="864" y="426"/>
                  </a:lnTo>
                  <a:lnTo>
                    <a:pt x="876" y="414"/>
                  </a:lnTo>
                  <a:lnTo>
                    <a:pt x="888" y="402"/>
                  </a:lnTo>
                  <a:lnTo>
                    <a:pt x="900" y="390"/>
                  </a:lnTo>
                  <a:lnTo>
                    <a:pt x="918" y="378"/>
                  </a:lnTo>
                  <a:lnTo>
                    <a:pt x="930" y="366"/>
                  </a:lnTo>
                  <a:lnTo>
                    <a:pt x="942" y="354"/>
                  </a:lnTo>
                  <a:lnTo>
                    <a:pt x="954" y="342"/>
                  </a:lnTo>
                  <a:lnTo>
                    <a:pt x="966" y="330"/>
                  </a:lnTo>
                  <a:lnTo>
                    <a:pt x="978" y="318"/>
                  </a:lnTo>
                  <a:lnTo>
                    <a:pt x="990" y="306"/>
                  </a:lnTo>
                  <a:lnTo>
                    <a:pt x="1002" y="294"/>
                  </a:lnTo>
                  <a:lnTo>
                    <a:pt x="1020" y="288"/>
                  </a:lnTo>
                  <a:lnTo>
                    <a:pt x="1032" y="276"/>
                  </a:lnTo>
                  <a:lnTo>
                    <a:pt x="1044" y="264"/>
                  </a:lnTo>
                  <a:lnTo>
                    <a:pt x="1056" y="258"/>
                  </a:lnTo>
                  <a:lnTo>
                    <a:pt x="1068" y="246"/>
                  </a:lnTo>
                  <a:lnTo>
                    <a:pt x="1080" y="240"/>
                  </a:lnTo>
                  <a:lnTo>
                    <a:pt x="1092" y="228"/>
                  </a:lnTo>
                  <a:lnTo>
                    <a:pt x="1104" y="222"/>
                  </a:lnTo>
                  <a:lnTo>
                    <a:pt x="1122" y="210"/>
                  </a:lnTo>
                  <a:lnTo>
                    <a:pt x="1134" y="204"/>
                  </a:lnTo>
                  <a:lnTo>
                    <a:pt x="1146" y="198"/>
                  </a:lnTo>
                  <a:lnTo>
                    <a:pt x="1158" y="186"/>
                  </a:lnTo>
                  <a:lnTo>
                    <a:pt x="1170" y="180"/>
                  </a:lnTo>
                  <a:lnTo>
                    <a:pt x="1182" y="174"/>
                  </a:lnTo>
                  <a:lnTo>
                    <a:pt x="1194" y="168"/>
                  </a:lnTo>
                  <a:lnTo>
                    <a:pt x="1212" y="156"/>
                  </a:lnTo>
                  <a:lnTo>
                    <a:pt x="1224" y="150"/>
                  </a:lnTo>
                  <a:lnTo>
                    <a:pt x="1236" y="144"/>
                  </a:lnTo>
                  <a:lnTo>
                    <a:pt x="1248" y="138"/>
                  </a:lnTo>
                  <a:lnTo>
                    <a:pt x="1260" y="132"/>
                  </a:lnTo>
                  <a:lnTo>
                    <a:pt x="1272" y="126"/>
                  </a:lnTo>
                  <a:lnTo>
                    <a:pt x="1284" y="120"/>
                  </a:lnTo>
                  <a:lnTo>
                    <a:pt x="1296" y="114"/>
                  </a:lnTo>
                  <a:lnTo>
                    <a:pt x="1314" y="108"/>
                  </a:lnTo>
                  <a:lnTo>
                    <a:pt x="1326" y="102"/>
                  </a:lnTo>
                  <a:lnTo>
                    <a:pt x="1338" y="96"/>
                  </a:lnTo>
                  <a:lnTo>
                    <a:pt x="1350" y="90"/>
                  </a:lnTo>
                  <a:lnTo>
                    <a:pt x="1362" y="84"/>
                  </a:lnTo>
                  <a:lnTo>
                    <a:pt x="1374" y="78"/>
                  </a:lnTo>
                  <a:lnTo>
                    <a:pt x="1386" y="72"/>
                  </a:lnTo>
                  <a:lnTo>
                    <a:pt x="1398" y="72"/>
                  </a:lnTo>
                  <a:lnTo>
                    <a:pt x="1416" y="66"/>
                  </a:lnTo>
                  <a:lnTo>
                    <a:pt x="1428" y="60"/>
                  </a:lnTo>
                  <a:lnTo>
                    <a:pt x="1440" y="54"/>
                  </a:lnTo>
                  <a:lnTo>
                    <a:pt x="1452" y="48"/>
                  </a:lnTo>
                  <a:lnTo>
                    <a:pt x="1464" y="48"/>
                  </a:lnTo>
                  <a:lnTo>
                    <a:pt x="1476" y="42"/>
                  </a:lnTo>
                  <a:lnTo>
                    <a:pt x="1488" y="36"/>
                  </a:lnTo>
                  <a:lnTo>
                    <a:pt x="1500" y="36"/>
                  </a:lnTo>
                  <a:lnTo>
                    <a:pt x="1518" y="30"/>
                  </a:lnTo>
                  <a:lnTo>
                    <a:pt x="1530" y="24"/>
                  </a:lnTo>
                  <a:lnTo>
                    <a:pt x="1542" y="24"/>
                  </a:lnTo>
                  <a:lnTo>
                    <a:pt x="1554" y="18"/>
                  </a:lnTo>
                  <a:lnTo>
                    <a:pt x="1566" y="12"/>
                  </a:lnTo>
                  <a:lnTo>
                    <a:pt x="1578" y="12"/>
                  </a:lnTo>
                  <a:lnTo>
                    <a:pt x="1590" y="6"/>
                  </a:lnTo>
                  <a:lnTo>
                    <a:pt x="1602" y="6"/>
                  </a:lnTo>
                  <a:lnTo>
                    <a:pt x="1620" y="0"/>
                  </a:lnTo>
                </a:path>
              </a:pathLst>
            </a:custGeom>
            <a:noFill/>
            <a:ln w="25400">
              <a:solidFill>
                <a:schemeClr val="accent2"/>
              </a:solidFill>
              <a:prstDash val="solid"/>
              <a:round/>
              <a:headEnd/>
              <a:tailEnd/>
            </a:ln>
          </p:spPr>
          <p:txBody>
            <a:bodyPr/>
            <a:lstStyle/>
            <a:p>
              <a:endParaRPr lang="en-GB"/>
            </a:p>
          </p:txBody>
        </p:sp>
        <p:sp>
          <p:nvSpPr>
            <p:cNvPr id="30806" name="Freeform 90"/>
            <p:cNvSpPr>
              <a:spLocks/>
            </p:cNvSpPr>
            <p:nvPr/>
          </p:nvSpPr>
          <p:spPr bwMode="auto">
            <a:xfrm>
              <a:off x="5343" y="2080"/>
              <a:ext cx="918" cy="108"/>
            </a:xfrm>
            <a:custGeom>
              <a:avLst/>
              <a:gdLst>
                <a:gd name="T0" fmla="*/ 12 w 918"/>
                <a:gd name="T1" fmla="*/ 108 h 108"/>
                <a:gd name="T2" fmla="*/ 36 w 918"/>
                <a:gd name="T3" fmla="*/ 102 h 108"/>
                <a:gd name="T4" fmla="*/ 60 w 918"/>
                <a:gd name="T5" fmla="*/ 96 h 108"/>
                <a:gd name="T6" fmla="*/ 84 w 918"/>
                <a:gd name="T7" fmla="*/ 90 h 108"/>
                <a:gd name="T8" fmla="*/ 114 w 918"/>
                <a:gd name="T9" fmla="*/ 84 h 108"/>
                <a:gd name="T10" fmla="*/ 138 w 918"/>
                <a:gd name="T11" fmla="*/ 78 h 108"/>
                <a:gd name="T12" fmla="*/ 162 w 918"/>
                <a:gd name="T13" fmla="*/ 72 h 108"/>
                <a:gd name="T14" fmla="*/ 186 w 918"/>
                <a:gd name="T15" fmla="*/ 66 h 108"/>
                <a:gd name="T16" fmla="*/ 216 w 918"/>
                <a:gd name="T17" fmla="*/ 66 h 108"/>
                <a:gd name="T18" fmla="*/ 240 w 918"/>
                <a:gd name="T19" fmla="*/ 60 h 108"/>
                <a:gd name="T20" fmla="*/ 264 w 918"/>
                <a:gd name="T21" fmla="*/ 54 h 108"/>
                <a:gd name="T22" fmla="*/ 288 w 918"/>
                <a:gd name="T23" fmla="*/ 54 h 108"/>
                <a:gd name="T24" fmla="*/ 318 w 918"/>
                <a:gd name="T25" fmla="*/ 48 h 108"/>
                <a:gd name="T26" fmla="*/ 342 w 918"/>
                <a:gd name="T27" fmla="*/ 48 h 108"/>
                <a:gd name="T28" fmla="*/ 366 w 918"/>
                <a:gd name="T29" fmla="*/ 42 h 108"/>
                <a:gd name="T30" fmla="*/ 390 w 918"/>
                <a:gd name="T31" fmla="*/ 42 h 108"/>
                <a:gd name="T32" fmla="*/ 420 w 918"/>
                <a:gd name="T33" fmla="*/ 36 h 108"/>
                <a:gd name="T34" fmla="*/ 444 w 918"/>
                <a:gd name="T35" fmla="*/ 36 h 108"/>
                <a:gd name="T36" fmla="*/ 468 w 918"/>
                <a:gd name="T37" fmla="*/ 30 h 108"/>
                <a:gd name="T38" fmla="*/ 492 w 918"/>
                <a:gd name="T39" fmla="*/ 30 h 108"/>
                <a:gd name="T40" fmla="*/ 522 w 918"/>
                <a:gd name="T41" fmla="*/ 24 h 108"/>
                <a:gd name="T42" fmla="*/ 546 w 918"/>
                <a:gd name="T43" fmla="*/ 24 h 108"/>
                <a:gd name="T44" fmla="*/ 570 w 918"/>
                <a:gd name="T45" fmla="*/ 24 h 108"/>
                <a:gd name="T46" fmla="*/ 594 w 918"/>
                <a:gd name="T47" fmla="*/ 18 h 108"/>
                <a:gd name="T48" fmla="*/ 624 w 918"/>
                <a:gd name="T49" fmla="*/ 18 h 108"/>
                <a:gd name="T50" fmla="*/ 648 w 918"/>
                <a:gd name="T51" fmla="*/ 18 h 108"/>
                <a:gd name="T52" fmla="*/ 672 w 918"/>
                <a:gd name="T53" fmla="*/ 12 h 108"/>
                <a:gd name="T54" fmla="*/ 702 w 918"/>
                <a:gd name="T55" fmla="*/ 12 h 108"/>
                <a:gd name="T56" fmla="*/ 726 w 918"/>
                <a:gd name="T57" fmla="*/ 12 h 108"/>
                <a:gd name="T58" fmla="*/ 750 w 918"/>
                <a:gd name="T59" fmla="*/ 12 h 108"/>
                <a:gd name="T60" fmla="*/ 774 w 918"/>
                <a:gd name="T61" fmla="*/ 6 h 108"/>
                <a:gd name="T62" fmla="*/ 804 w 918"/>
                <a:gd name="T63" fmla="*/ 6 h 108"/>
                <a:gd name="T64" fmla="*/ 828 w 918"/>
                <a:gd name="T65" fmla="*/ 6 h 108"/>
                <a:gd name="T66" fmla="*/ 852 w 918"/>
                <a:gd name="T67" fmla="*/ 6 h 108"/>
                <a:gd name="T68" fmla="*/ 876 w 918"/>
                <a:gd name="T69" fmla="*/ 6 h 108"/>
                <a:gd name="T70" fmla="*/ 906 w 918"/>
                <a:gd name="T71" fmla="*/ 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8"/>
                <a:gd name="T109" fmla="*/ 0 h 108"/>
                <a:gd name="T110" fmla="*/ 918 w 918"/>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8" h="108">
                  <a:moveTo>
                    <a:pt x="0" y="108"/>
                  </a:moveTo>
                  <a:lnTo>
                    <a:pt x="12" y="108"/>
                  </a:lnTo>
                  <a:lnTo>
                    <a:pt x="24" y="102"/>
                  </a:lnTo>
                  <a:lnTo>
                    <a:pt x="36" y="102"/>
                  </a:lnTo>
                  <a:lnTo>
                    <a:pt x="48" y="96"/>
                  </a:lnTo>
                  <a:lnTo>
                    <a:pt x="60" y="96"/>
                  </a:lnTo>
                  <a:lnTo>
                    <a:pt x="72" y="90"/>
                  </a:lnTo>
                  <a:lnTo>
                    <a:pt x="84" y="90"/>
                  </a:lnTo>
                  <a:lnTo>
                    <a:pt x="102" y="84"/>
                  </a:lnTo>
                  <a:lnTo>
                    <a:pt x="114" y="84"/>
                  </a:lnTo>
                  <a:lnTo>
                    <a:pt x="126" y="78"/>
                  </a:lnTo>
                  <a:lnTo>
                    <a:pt x="138" y="78"/>
                  </a:lnTo>
                  <a:lnTo>
                    <a:pt x="150" y="78"/>
                  </a:lnTo>
                  <a:lnTo>
                    <a:pt x="162" y="72"/>
                  </a:lnTo>
                  <a:lnTo>
                    <a:pt x="174" y="72"/>
                  </a:lnTo>
                  <a:lnTo>
                    <a:pt x="186" y="66"/>
                  </a:lnTo>
                  <a:lnTo>
                    <a:pt x="204" y="66"/>
                  </a:lnTo>
                  <a:lnTo>
                    <a:pt x="216" y="66"/>
                  </a:lnTo>
                  <a:lnTo>
                    <a:pt x="228" y="60"/>
                  </a:lnTo>
                  <a:lnTo>
                    <a:pt x="240" y="60"/>
                  </a:lnTo>
                  <a:lnTo>
                    <a:pt x="252" y="60"/>
                  </a:lnTo>
                  <a:lnTo>
                    <a:pt x="264" y="54"/>
                  </a:lnTo>
                  <a:lnTo>
                    <a:pt x="276" y="54"/>
                  </a:lnTo>
                  <a:lnTo>
                    <a:pt x="288" y="54"/>
                  </a:lnTo>
                  <a:lnTo>
                    <a:pt x="306" y="54"/>
                  </a:lnTo>
                  <a:lnTo>
                    <a:pt x="318" y="48"/>
                  </a:lnTo>
                  <a:lnTo>
                    <a:pt x="330" y="48"/>
                  </a:lnTo>
                  <a:lnTo>
                    <a:pt x="342" y="48"/>
                  </a:lnTo>
                  <a:lnTo>
                    <a:pt x="354" y="42"/>
                  </a:lnTo>
                  <a:lnTo>
                    <a:pt x="366" y="42"/>
                  </a:lnTo>
                  <a:lnTo>
                    <a:pt x="378" y="42"/>
                  </a:lnTo>
                  <a:lnTo>
                    <a:pt x="390" y="42"/>
                  </a:lnTo>
                  <a:lnTo>
                    <a:pt x="408" y="36"/>
                  </a:lnTo>
                  <a:lnTo>
                    <a:pt x="420" y="36"/>
                  </a:lnTo>
                  <a:lnTo>
                    <a:pt x="432" y="36"/>
                  </a:lnTo>
                  <a:lnTo>
                    <a:pt x="444" y="36"/>
                  </a:lnTo>
                  <a:lnTo>
                    <a:pt x="456" y="30"/>
                  </a:lnTo>
                  <a:lnTo>
                    <a:pt x="468" y="30"/>
                  </a:lnTo>
                  <a:lnTo>
                    <a:pt x="480" y="30"/>
                  </a:lnTo>
                  <a:lnTo>
                    <a:pt x="492" y="30"/>
                  </a:lnTo>
                  <a:lnTo>
                    <a:pt x="510" y="30"/>
                  </a:lnTo>
                  <a:lnTo>
                    <a:pt x="522" y="24"/>
                  </a:lnTo>
                  <a:lnTo>
                    <a:pt x="534" y="24"/>
                  </a:lnTo>
                  <a:lnTo>
                    <a:pt x="546" y="24"/>
                  </a:lnTo>
                  <a:lnTo>
                    <a:pt x="558" y="24"/>
                  </a:lnTo>
                  <a:lnTo>
                    <a:pt x="570" y="24"/>
                  </a:lnTo>
                  <a:lnTo>
                    <a:pt x="582" y="18"/>
                  </a:lnTo>
                  <a:lnTo>
                    <a:pt x="594" y="18"/>
                  </a:lnTo>
                  <a:lnTo>
                    <a:pt x="612" y="18"/>
                  </a:lnTo>
                  <a:lnTo>
                    <a:pt x="624" y="18"/>
                  </a:lnTo>
                  <a:lnTo>
                    <a:pt x="636" y="18"/>
                  </a:lnTo>
                  <a:lnTo>
                    <a:pt x="648" y="18"/>
                  </a:lnTo>
                  <a:lnTo>
                    <a:pt x="660" y="18"/>
                  </a:lnTo>
                  <a:lnTo>
                    <a:pt x="672" y="12"/>
                  </a:lnTo>
                  <a:lnTo>
                    <a:pt x="684" y="12"/>
                  </a:lnTo>
                  <a:lnTo>
                    <a:pt x="702" y="12"/>
                  </a:lnTo>
                  <a:lnTo>
                    <a:pt x="714" y="12"/>
                  </a:lnTo>
                  <a:lnTo>
                    <a:pt x="726" y="12"/>
                  </a:lnTo>
                  <a:lnTo>
                    <a:pt x="738" y="12"/>
                  </a:lnTo>
                  <a:lnTo>
                    <a:pt x="750" y="12"/>
                  </a:lnTo>
                  <a:lnTo>
                    <a:pt x="762" y="6"/>
                  </a:lnTo>
                  <a:lnTo>
                    <a:pt x="774" y="6"/>
                  </a:lnTo>
                  <a:lnTo>
                    <a:pt x="786" y="6"/>
                  </a:lnTo>
                  <a:lnTo>
                    <a:pt x="804" y="6"/>
                  </a:lnTo>
                  <a:lnTo>
                    <a:pt x="816" y="6"/>
                  </a:lnTo>
                  <a:lnTo>
                    <a:pt x="828" y="6"/>
                  </a:lnTo>
                  <a:lnTo>
                    <a:pt x="840" y="6"/>
                  </a:lnTo>
                  <a:lnTo>
                    <a:pt x="852" y="6"/>
                  </a:lnTo>
                  <a:lnTo>
                    <a:pt x="864" y="6"/>
                  </a:lnTo>
                  <a:lnTo>
                    <a:pt x="876" y="6"/>
                  </a:lnTo>
                  <a:lnTo>
                    <a:pt x="888" y="0"/>
                  </a:lnTo>
                  <a:lnTo>
                    <a:pt x="906" y="0"/>
                  </a:lnTo>
                  <a:lnTo>
                    <a:pt x="918" y="0"/>
                  </a:lnTo>
                </a:path>
              </a:pathLst>
            </a:custGeom>
            <a:noFill/>
            <a:ln w="25400">
              <a:solidFill>
                <a:schemeClr val="accent2"/>
              </a:solidFill>
              <a:prstDash val="solid"/>
              <a:round/>
              <a:headEnd/>
              <a:tailEnd/>
            </a:ln>
          </p:spPr>
          <p:txBody>
            <a:bodyPr/>
            <a:lstStyle/>
            <a:p>
              <a:endParaRPr lang="en-GB"/>
            </a:p>
          </p:txBody>
        </p:sp>
      </p:grpSp>
      <p:sp>
        <p:nvSpPr>
          <p:cNvPr id="30725" name="Rectangle 2"/>
          <p:cNvSpPr>
            <a:spLocks noGrp="1" noChangeArrowheads="1"/>
          </p:cNvSpPr>
          <p:nvPr>
            <p:ph type="title"/>
          </p:nvPr>
        </p:nvSpPr>
        <p:spPr/>
        <p:txBody>
          <a:bodyPr/>
          <a:lstStyle/>
          <a:p>
            <a:pPr eaLnBrk="1" hangingPunct="1"/>
            <a:r>
              <a:rPr lang="nl-NL" smtClean="0"/>
              <a:t>Control growth</a:t>
            </a:r>
            <a:endParaRPr lang="en-GB" smtClean="0"/>
          </a:p>
        </p:txBody>
      </p:sp>
      <p:sp>
        <p:nvSpPr>
          <p:cNvPr id="30726" name="Rectangle 3"/>
          <p:cNvSpPr>
            <a:spLocks noGrp="1" noChangeArrowheads="1"/>
          </p:cNvSpPr>
          <p:nvPr>
            <p:ph type="body" idx="1"/>
          </p:nvPr>
        </p:nvSpPr>
        <p:spPr>
          <a:xfrm>
            <a:off x="685800" y="1673456"/>
            <a:ext cx="7772400" cy="781050"/>
          </a:xfrm>
        </p:spPr>
        <p:txBody>
          <a:bodyPr/>
          <a:lstStyle/>
          <a:p>
            <a:pPr eaLnBrk="1" hangingPunct="1">
              <a:lnSpc>
                <a:spcPct val="90000"/>
              </a:lnSpc>
              <a:buFont typeface="Wingdings" pitchFamily="2" charset="2"/>
              <a:buNone/>
            </a:pPr>
            <a:r>
              <a:rPr lang="nl-NL" b="1" dirty="0" smtClean="0">
                <a:solidFill>
                  <a:srgbClr val="008000"/>
                </a:solidFill>
              </a:rPr>
              <a:t>Assumption</a:t>
            </a:r>
          </a:p>
          <a:p>
            <a:pPr lvl="1" eaLnBrk="1" hangingPunct="1">
              <a:lnSpc>
                <a:spcPct val="90000"/>
              </a:lnSpc>
            </a:pPr>
            <a:r>
              <a:rPr lang="nl-NL" dirty="0" smtClean="0"/>
              <a:t>effective food density depends on body size</a:t>
            </a:r>
            <a:endParaRPr lang="en-GB" dirty="0" smtClean="0"/>
          </a:p>
        </p:txBody>
      </p:sp>
      <p:sp>
        <p:nvSpPr>
          <p:cNvPr id="30727" name="Line 4"/>
          <p:cNvSpPr>
            <a:spLocks noChangeShapeType="1"/>
          </p:cNvSpPr>
          <p:nvPr/>
        </p:nvSpPr>
        <p:spPr bwMode="auto">
          <a:xfrm>
            <a:off x="2457450" y="5957393"/>
            <a:ext cx="4133850" cy="0"/>
          </a:xfrm>
          <a:prstGeom prst="line">
            <a:avLst/>
          </a:prstGeom>
          <a:noFill/>
          <a:ln w="12700">
            <a:solidFill>
              <a:srgbClr val="000000"/>
            </a:solidFill>
            <a:round/>
            <a:headEnd/>
            <a:tailEnd/>
          </a:ln>
        </p:spPr>
        <p:txBody>
          <a:bodyPr/>
          <a:lstStyle/>
          <a:p>
            <a:endParaRPr lang="en-GB"/>
          </a:p>
        </p:txBody>
      </p:sp>
      <p:sp>
        <p:nvSpPr>
          <p:cNvPr id="30728" name="Line 5"/>
          <p:cNvSpPr>
            <a:spLocks noChangeShapeType="1"/>
          </p:cNvSpPr>
          <p:nvPr/>
        </p:nvSpPr>
        <p:spPr bwMode="auto">
          <a:xfrm flipV="1">
            <a:off x="2457450" y="2699843"/>
            <a:ext cx="0" cy="3257550"/>
          </a:xfrm>
          <a:prstGeom prst="line">
            <a:avLst/>
          </a:prstGeom>
          <a:noFill/>
          <a:ln w="12700">
            <a:solidFill>
              <a:srgbClr val="000000"/>
            </a:solidFill>
            <a:round/>
            <a:headEnd/>
            <a:tailEnd/>
          </a:ln>
        </p:spPr>
        <p:txBody>
          <a:bodyPr/>
          <a:lstStyle/>
          <a:p>
            <a:endParaRPr lang="en-GB"/>
          </a:p>
        </p:txBody>
      </p:sp>
      <p:sp>
        <p:nvSpPr>
          <p:cNvPr id="30729" name="Line 6"/>
          <p:cNvSpPr>
            <a:spLocks noChangeShapeType="1"/>
          </p:cNvSpPr>
          <p:nvPr/>
        </p:nvSpPr>
        <p:spPr bwMode="auto">
          <a:xfrm flipV="1">
            <a:off x="2457450" y="5909768"/>
            <a:ext cx="0" cy="47625"/>
          </a:xfrm>
          <a:prstGeom prst="line">
            <a:avLst/>
          </a:prstGeom>
          <a:noFill/>
          <a:ln w="12700">
            <a:solidFill>
              <a:srgbClr val="000000"/>
            </a:solidFill>
            <a:round/>
            <a:headEnd/>
            <a:tailEnd/>
          </a:ln>
        </p:spPr>
        <p:txBody>
          <a:bodyPr/>
          <a:lstStyle/>
          <a:p>
            <a:endParaRPr lang="en-GB"/>
          </a:p>
        </p:txBody>
      </p:sp>
      <p:sp>
        <p:nvSpPr>
          <p:cNvPr id="30730" name="Rectangle 7"/>
          <p:cNvSpPr>
            <a:spLocks noChangeArrowheads="1"/>
          </p:cNvSpPr>
          <p:nvPr/>
        </p:nvSpPr>
        <p:spPr bwMode="auto">
          <a:xfrm>
            <a:off x="2419350" y="59859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0731" name="Line 8"/>
          <p:cNvSpPr>
            <a:spLocks noChangeShapeType="1"/>
          </p:cNvSpPr>
          <p:nvPr/>
        </p:nvSpPr>
        <p:spPr bwMode="auto">
          <a:xfrm flipV="1">
            <a:off x="2971800" y="5909768"/>
            <a:ext cx="0" cy="47625"/>
          </a:xfrm>
          <a:prstGeom prst="line">
            <a:avLst/>
          </a:prstGeom>
          <a:noFill/>
          <a:ln w="12700">
            <a:solidFill>
              <a:srgbClr val="000000"/>
            </a:solidFill>
            <a:round/>
            <a:headEnd/>
            <a:tailEnd/>
          </a:ln>
        </p:spPr>
        <p:txBody>
          <a:bodyPr/>
          <a:lstStyle/>
          <a:p>
            <a:endParaRPr lang="en-GB"/>
          </a:p>
        </p:txBody>
      </p:sp>
      <p:sp>
        <p:nvSpPr>
          <p:cNvPr id="30732" name="Rectangle 9"/>
          <p:cNvSpPr>
            <a:spLocks noChangeArrowheads="1"/>
          </p:cNvSpPr>
          <p:nvPr/>
        </p:nvSpPr>
        <p:spPr bwMode="auto">
          <a:xfrm>
            <a:off x="28860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10</a:t>
            </a:r>
            <a:endParaRPr lang="en-GB"/>
          </a:p>
        </p:txBody>
      </p:sp>
      <p:sp>
        <p:nvSpPr>
          <p:cNvPr id="30733" name="Line 10"/>
          <p:cNvSpPr>
            <a:spLocks noChangeShapeType="1"/>
          </p:cNvSpPr>
          <p:nvPr/>
        </p:nvSpPr>
        <p:spPr bwMode="auto">
          <a:xfrm flipV="1">
            <a:off x="3486150" y="5909768"/>
            <a:ext cx="0" cy="47625"/>
          </a:xfrm>
          <a:prstGeom prst="line">
            <a:avLst/>
          </a:prstGeom>
          <a:noFill/>
          <a:ln w="12700">
            <a:solidFill>
              <a:srgbClr val="000000"/>
            </a:solidFill>
            <a:round/>
            <a:headEnd/>
            <a:tailEnd/>
          </a:ln>
        </p:spPr>
        <p:txBody>
          <a:bodyPr/>
          <a:lstStyle/>
          <a:p>
            <a:endParaRPr lang="en-GB"/>
          </a:p>
        </p:txBody>
      </p:sp>
      <p:sp>
        <p:nvSpPr>
          <p:cNvPr id="30734" name="Rectangle 11"/>
          <p:cNvSpPr>
            <a:spLocks noChangeArrowheads="1"/>
          </p:cNvSpPr>
          <p:nvPr/>
        </p:nvSpPr>
        <p:spPr bwMode="auto">
          <a:xfrm>
            <a:off x="340042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20</a:t>
            </a:r>
            <a:endParaRPr lang="en-GB"/>
          </a:p>
        </p:txBody>
      </p:sp>
      <p:sp>
        <p:nvSpPr>
          <p:cNvPr id="30735" name="Line 12"/>
          <p:cNvSpPr>
            <a:spLocks noChangeShapeType="1"/>
          </p:cNvSpPr>
          <p:nvPr/>
        </p:nvSpPr>
        <p:spPr bwMode="auto">
          <a:xfrm flipV="1">
            <a:off x="4000500" y="5909768"/>
            <a:ext cx="0" cy="47625"/>
          </a:xfrm>
          <a:prstGeom prst="line">
            <a:avLst/>
          </a:prstGeom>
          <a:noFill/>
          <a:ln w="12700">
            <a:solidFill>
              <a:srgbClr val="000000"/>
            </a:solidFill>
            <a:round/>
            <a:headEnd/>
            <a:tailEnd/>
          </a:ln>
        </p:spPr>
        <p:txBody>
          <a:bodyPr/>
          <a:lstStyle/>
          <a:p>
            <a:endParaRPr lang="en-GB"/>
          </a:p>
        </p:txBody>
      </p:sp>
      <p:sp>
        <p:nvSpPr>
          <p:cNvPr id="30736" name="Rectangle 13"/>
          <p:cNvSpPr>
            <a:spLocks noChangeArrowheads="1"/>
          </p:cNvSpPr>
          <p:nvPr/>
        </p:nvSpPr>
        <p:spPr bwMode="auto">
          <a:xfrm>
            <a:off x="39147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30</a:t>
            </a:r>
            <a:endParaRPr lang="en-GB"/>
          </a:p>
        </p:txBody>
      </p:sp>
      <p:sp>
        <p:nvSpPr>
          <p:cNvPr id="30737" name="Line 14"/>
          <p:cNvSpPr>
            <a:spLocks noChangeShapeType="1"/>
          </p:cNvSpPr>
          <p:nvPr/>
        </p:nvSpPr>
        <p:spPr bwMode="auto">
          <a:xfrm flipV="1">
            <a:off x="4524375" y="5909768"/>
            <a:ext cx="0" cy="47625"/>
          </a:xfrm>
          <a:prstGeom prst="line">
            <a:avLst/>
          </a:prstGeom>
          <a:noFill/>
          <a:ln w="12700">
            <a:solidFill>
              <a:srgbClr val="000000"/>
            </a:solidFill>
            <a:round/>
            <a:headEnd/>
            <a:tailEnd/>
          </a:ln>
        </p:spPr>
        <p:txBody>
          <a:bodyPr/>
          <a:lstStyle/>
          <a:p>
            <a:endParaRPr lang="en-GB"/>
          </a:p>
        </p:txBody>
      </p:sp>
      <p:sp>
        <p:nvSpPr>
          <p:cNvPr id="30738" name="Rectangle 15"/>
          <p:cNvSpPr>
            <a:spLocks noChangeArrowheads="1"/>
          </p:cNvSpPr>
          <p:nvPr/>
        </p:nvSpPr>
        <p:spPr bwMode="auto">
          <a:xfrm>
            <a:off x="443865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40</a:t>
            </a:r>
            <a:endParaRPr lang="en-GB"/>
          </a:p>
        </p:txBody>
      </p:sp>
      <p:sp>
        <p:nvSpPr>
          <p:cNvPr id="30739" name="Line 16"/>
          <p:cNvSpPr>
            <a:spLocks noChangeShapeType="1"/>
          </p:cNvSpPr>
          <p:nvPr/>
        </p:nvSpPr>
        <p:spPr bwMode="auto">
          <a:xfrm flipV="1">
            <a:off x="5038725" y="5909768"/>
            <a:ext cx="0" cy="47625"/>
          </a:xfrm>
          <a:prstGeom prst="line">
            <a:avLst/>
          </a:prstGeom>
          <a:noFill/>
          <a:ln w="12700">
            <a:solidFill>
              <a:srgbClr val="000000"/>
            </a:solidFill>
            <a:round/>
            <a:headEnd/>
            <a:tailEnd/>
          </a:ln>
        </p:spPr>
        <p:txBody>
          <a:bodyPr/>
          <a:lstStyle/>
          <a:p>
            <a:endParaRPr lang="en-GB"/>
          </a:p>
        </p:txBody>
      </p:sp>
      <p:sp>
        <p:nvSpPr>
          <p:cNvPr id="30740" name="Rectangle 17"/>
          <p:cNvSpPr>
            <a:spLocks noChangeArrowheads="1"/>
          </p:cNvSpPr>
          <p:nvPr/>
        </p:nvSpPr>
        <p:spPr bwMode="auto">
          <a:xfrm>
            <a:off x="495300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50</a:t>
            </a:r>
            <a:endParaRPr lang="en-GB"/>
          </a:p>
        </p:txBody>
      </p:sp>
      <p:sp>
        <p:nvSpPr>
          <p:cNvPr id="30741" name="Line 18"/>
          <p:cNvSpPr>
            <a:spLocks noChangeShapeType="1"/>
          </p:cNvSpPr>
          <p:nvPr/>
        </p:nvSpPr>
        <p:spPr bwMode="auto">
          <a:xfrm flipV="1">
            <a:off x="5553075" y="5909768"/>
            <a:ext cx="0" cy="47625"/>
          </a:xfrm>
          <a:prstGeom prst="line">
            <a:avLst/>
          </a:prstGeom>
          <a:noFill/>
          <a:ln w="12700">
            <a:solidFill>
              <a:srgbClr val="000000"/>
            </a:solidFill>
            <a:round/>
            <a:headEnd/>
            <a:tailEnd/>
          </a:ln>
        </p:spPr>
        <p:txBody>
          <a:bodyPr/>
          <a:lstStyle/>
          <a:p>
            <a:endParaRPr lang="en-GB"/>
          </a:p>
        </p:txBody>
      </p:sp>
      <p:sp>
        <p:nvSpPr>
          <p:cNvPr id="30742" name="Rectangle 19"/>
          <p:cNvSpPr>
            <a:spLocks noChangeArrowheads="1"/>
          </p:cNvSpPr>
          <p:nvPr/>
        </p:nvSpPr>
        <p:spPr bwMode="auto">
          <a:xfrm>
            <a:off x="546735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60</a:t>
            </a:r>
            <a:endParaRPr lang="en-GB"/>
          </a:p>
        </p:txBody>
      </p:sp>
      <p:sp>
        <p:nvSpPr>
          <p:cNvPr id="30743" name="Line 20"/>
          <p:cNvSpPr>
            <a:spLocks noChangeShapeType="1"/>
          </p:cNvSpPr>
          <p:nvPr/>
        </p:nvSpPr>
        <p:spPr bwMode="auto">
          <a:xfrm flipV="1">
            <a:off x="6067425" y="5909768"/>
            <a:ext cx="0" cy="47625"/>
          </a:xfrm>
          <a:prstGeom prst="line">
            <a:avLst/>
          </a:prstGeom>
          <a:noFill/>
          <a:ln w="12700">
            <a:solidFill>
              <a:srgbClr val="000000"/>
            </a:solidFill>
            <a:round/>
            <a:headEnd/>
            <a:tailEnd/>
          </a:ln>
        </p:spPr>
        <p:txBody>
          <a:bodyPr/>
          <a:lstStyle/>
          <a:p>
            <a:endParaRPr lang="en-GB"/>
          </a:p>
        </p:txBody>
      </p:sp>
      <p:sp>
        <p:nvSpPr>
          <p:cNvPr id="30744" name="Rectangle 21"/>
          <p:cNvSpPr>
            <a:spLocks noChangeArrowheads="1"/>
          </p:cNvSpPr>
          <p:nvPr/>
        </p:nvSpPr>
        <p:spPr bwMode="auto">
          <a:xfrm>
            <a:off x="598170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70</a:t>
            </a:r>
            <a:endParaRPr lang="en-GB"/>
          </a:p>
        </p:txBody>
      </p:sp>
      <p:sp>
        <p:nvSpPr>
          <p:cNvPr id="30745" name="Line 22"/>
          <p:cNvSpPr>
            <a:spLocks noChangeShapeType="1"/>
          </p:cNvSpPr>
          <p:nvPr/>
        </p:nvSpPr>
        <p:spPr bwMode="auto">
          <a:xfrm flipV="1">
            <a:off x="6591300" y="5909768"/>
            <a:ext cx="0" cy="47625"/>
          </a:xfrm>
          <a:prstGeom prst="line">
            <a:avLst/>
          </a:prstGeom>
          <a:noFill/>
          <a:ln w="12700">
            <a:solidFill>
              <a:srgbClr val="000000"/>
            </a:solidFill>
            <a:round/>
            <a:headEnd/>
            <a:tailEnd/>
          </a:ln>
        </p:spPr>
        <p:txBody>
          <a:bodyPr/>
          <a:lstStyle/>
          <a:p>
            <a:endParaRPr lang="en-GB"/>
          </a:p>
        </p:txBody>
      </p:sp>
      <p:sp>
        <p:nvSpPr>
          <p:cNvPr id="30746" name="Rectangle 23"/>
          <p:cNvSpPr>
            <a:spLocks noChangeArrowheads="1"/>
          </p:cNvSpPr>
          <p:nvPr/>
        </p:nvSpPr>
        <p:spPr bwMode="auto">
          <a:xfrm>
            <a:off x="65055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80</a:t>
            </a:r>
            <a:endParaRPr lang="en-GB"/>
          </a:p>
        </p:txBody>
      </p:sp>
      <p:sp>
        <p:nvSpPr>
          <p:cNvPr id="30747" name="Line 24"/>
          <p:cNvSpPr>
            <a:spLocks noChangeShapeType="1"/>
          </p:cNvSpPr>
          <p:nvPr/>
        </p:nvSpPr>
        <p:spPr bwMode="auto">
          <a:xfrm>
            <a:off x="2457450" y="5957393"/>
            <a:ext cx="38100" cy="0"/>
          </a:xfrm>
          <a:prstGeom prst="line">
            <a:avLst/>
          </a:prstGeom>
          <a:noFill/>
          <a:ln w="12700">
            <a:solidFill>
              <a:srgbClr val="000000"/>
            </a:solidFill>
            <a:round/>
            <a:headEnd/>
            <a:tailEnd/>
          </a:ln>
        </p:spPr>
        <p:txBody>
          <a:bodyPr/>
          <a:lstStyle/>
          <a:p>
            <a:endParaRPr lang="en-GB"/>
          </a:p>
        </p:txBody>
      </p:sp>
      <p:sp>
        <p:nvSpPr>
          <p:cNvPr id="30748" name="Rectangle 25"/>
          <p:cNvSpPr>
            <a:spLocks noChangeArrowheads="1"/>
          </p:cNvSpPr>
          <p:nvPr/>
        </p:nvSpPr>
        <p:spPr bwMode="auto">
          <a:xfrm>
            <a:off x="2333625" y="58716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0749" name="Line 26"/>
          <p:cNvSpPr>
            <a:spLocks noChangeShapeType="1"/>
          </p:cNvSpPr>
          <p:nvPr/>
        </p:nvSpPr>
        <p:spPr bwMode="auto">
          <a:xfrm>
            <a:off x="2457450" y="5414468"/>
            <a:ext cx="38100" cy="0"/>
          </a:xfrm>
          <a:prstGeom prst="line">
            <a:avLst/>
          </a:prstGeom>
          <a:noFill/>
          <a:ln w="12700">
            <a:solidFill>
              <a:srgbClr val="000000"/>
            </a:solidFill>
            <a:round/>
            <a:headEnd/>
            <a:tailEnd/>
          </a:ln>
        </p:spPr>
        <p:txBody>
          <a:bodyPr/>
          <a:lstStyle/>
          <a:p>
            <a:endParaRPr lang="en-GB"/>
          </a:p>
        </p:txBody>
      </p:sp>
      <p:sp>
        <p:nvSpPr>
          <p:cNvPr id="30750" name="Rectangle 27"/>
          <p:cNvSpPr>
            <a:spLocks noChangeArrowheads="1"/>
          </p:cNvSpPr>
          <p:nvPr/>
        </p:nvSpPr>
        <p:spPr bwMode="auto">
          <a:xfrm>
            <a:off x="2209800" y="532874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0.5</a:t>
            </a:r>
            <a:endParaRPr lang="en-GB"/>
          </a:p>
        </p:txBody>
      </p:sp>
      <p:sp>
        <p:nvSpPr>
          <p:cNvPr id="30751" name="Line 28"/>
          <p:cNvSpPr>
            <a:spLocks noChangeShapeType="1"/>
          </p:cNvSpPr>
          <p:nvPr/>
        </p:nvSpPr>
        <p:spPr bwMode="auto">
          <a:xfrm>
            <a:off x="2457450" y="4871543"/>
            <a:ext cx="38100" cy="0"/>
          </a:xfrm>
          <a:prstGeom prst="line">
            <a:avLst/>
          </a:prstGeom>
          <a:noFill/>
          <a:ln w="12700">
            <a:solidFill>
              <a:srgbClr val="000000"/>
            </a:solidFill>
            <a:round/>
            <a:headEnd/>
            <a:tailEnd/>
          </a:ln>
        </p:spPr>
        <p:txBody>
          <a:bodyPr/>
          <a:lstStyle/>
          <a:p>
            <a:endParaRPr lang="en-GB"/>
          </a:p>
        </p:txBody>
      </p:sp>
      <p:sp>
        <p:nvSpPr>
          <p:cNvPr id="30752" name="Rectangle 29"/>
          <p:cNvSpPr>
            <a:spLocks noChangeArrowheads="1"/>
          </p:cNvSpPr>
          <p:nvPr/>
        </p:nvSpPr>
        <p:spPr bwMode="auto">
          <a:xfrm>
            <a:off x="2333625" y="478581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1</a:t>
            </a:r>
            <a:endParaRPr lang="en-GB"/>
          </a:p>
        </p:txBody>
      </p:sp>
      <p:sp>
        <p:nvSpPr>
          <p:cNvPr id="30753" name="Line 30"/>
          <p:cNvSpPr>
            <a:spLocks noChangeShapeType="1"/>
          </p:cNvSpPr>
          <p:nvPr/>
        </p:nvSpPr>
        <p:spPr bwMode="auto">
          <a:xfrm>
            <a:off x="2457450" y="4328618"/>
            <a:ext cx="38100" cy="0"/>
          </a:xfrm>
          <a:prstGeom prst="line">
            <a:avLst/>
          </a:prstGeom>
          <a:noFill/>
          <a:ln w="12700">
            <a:solidFill>
              <a:srgbClr val="000000"/>
            </a:solidFill>
            <a:round/>
            <a:headEnd/>
            <a:tailEnd/>
          </a:ln>
        </p:spPr>
        <p:txBody>
          <a:bodyPr/>
          <a:lstStyle/>
          <a:p>
            <a:endParaRPr lang="en-GB"/>
          </a:p>
        </p:txBody>
      </p:sp>
      <p:sp>
        <p:nvSpPr>
          <p:cNvPr id="30754" name="Rectangle 31"/>
          <p:cNvSpPr>
            <a:spLocks noChangeArrowheads="1"/>
          </p:cNvSpPr>
          <p:nvPr/>
        </p:nvSpPr>
        <p:spPr bwMode="auto">
          <a:xfrm>
            <a:off x="2209800" y="424289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1.5</a:t>
            </a:r>
            <a:endParaRPr lang="en-GB"/>
          </a:p>
        </p:txBody>
      </p:sp>
      <p:sp>
        <p:nvSpPr>
          <p:cNvPr id="30755" name="Line 32"/>
          <p:cNvSpPr>
            <a:spLocks noChangeShapeType="1"/>
          </p:cNvSpPr>
          <p:nvPr/>
        </p:nvSpPr>
        <p:spPr bwMode="auto">
          <a:xfrm>
            <a:off x="2457450" y="3785693"/>
            <a:ext cx="38100" cy="0"/>
          </a:xfrm>
          <a:prstGeom prst="line">
            <a:avLst/>
          </a:prstGeom>
          <a:noFill/>
          <a:ln w="12700">
            <a:solidFill>
              <a:srgbClr val="000000"/>
            </a:solidFill>
            <a:round/>
            <a:headEnd/>
            <a:tailEnd/>
          </a:ln>
        </p:spPr>
        <p:txBody>
          <a:bodyPr/>
          <a:lstStyle/>
          <a:p>
            <a:endParaRPr lang="en-GB"/>
          </a:p>
        </p:txBody>
      </p:sp>
      <p:sp>
        <p:nvSpPr>
          <p:cNvPr id="30756" name="Rectangle 33"/>
          <p:cNvSpPr>
            <a:spLocks noChangeArrowheads="1"/>
          </p:cNvSpPr>
          <p:nvPr/>
        </p:nvSpPr>
        <p:spPr bwMode="auto">
          <a:xfrm>
            <a:off x="2333625" y="36999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2</a:t>
            </a:r>
            <a:endParaRPr lang="en-GB"/>
          </a:p>
        </p:txBody>
      </p:sp>
      <p:sp>
        <p:nvSpPr>
          <p:cNvPr id="30757" name="Line 34"/>
          <p:cNvSpPr>
            <a:spLocks noChangeShapeType="1"/>
          </p:cNvSpPr>
          <p:nvPr/>
        </p:nvSpPr>
        <p:spPr bwMode="auto">
          <a:xfrm>
            <a:off x="2457450" y="3242768"/>
            <a:ext cx="38100" cy="0"/>
          </a:xfrm>
          <a:prstGeom prst="line">
            <a:avLst/>
          </a:prstGeom>
          <a:noFill/>
          <a:ln w="12700">
            <a:solidFill>
              <a:srgbClr val="000000"/>
            </a:solidFill>
            <a:round/>
            <a:headEnd/>
            <a:tailEnd/>
          </a:ln>
        </p:spPr>
        <p:txBody>
          <a:bodyPr/>
          <a:lstStyle/>
          <a:p>
            <a:endParaRPr lang="en-GB"/>
          </a:p>
        </p:txBody>
      </p:sp>
      <p:sp>
        <p:nvSpPr>
          <p:cNvPr id="30758" name="Rectangle 35"/>
          <p:cNvSpPr>
            <a:spLocks noChangeArrowheads="1"/>
          </p:cNvSpPr>
          <p:nvPr/>
        </p:nvSpPr>
        <p:spPr bwMode="auto">
          <a:xfrm>
            <a:off x="2209800" y="315704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2.5</a:t>
            </a:r>
            <a:endParaRPr lang="en-GB"/>
          </a:p>
        </p:txBody>
      </p:sp>
      <p:sp>
        <p:nvSpPr>
          <p:cNvPr id="30759" name="Line 36"/>
          <p:cNvSpPr>
            <a:spLocks noChangeShapeType="1"/>
          </p:cNvSpPr>
          <p:nvPr/>
        </p:nvSpPr>
        <p:spPr bwMode="auto">
          <a:xfrm>
            <a:off x="2457450" y="2699843"/>
            <a:ext cx="38100" cy="0"/>
          </a:xfrm>
          <a:prstGeom prst="line">
            <a:avLst/>
          </a:prstGeom>
          <a:noFill/>
          <a:ln w="12700">
            <a:solidFill>
              <a:srgbClr val="000000"/>
            </a:solidFill>
            <a:round/>
            <a:headEnd/>
            <a:tailEnd/>
          </a:ln>
        </p:spPr>
        <p:txBody>
          <a:bodyPr/>
          <a:lstStyle/>
          <a:p>
            <a:endParaRPr lang="en-GB"/>
          </a:p>
        </p:txBody>
      </p:sp>
      <p:sp>
        <p:nvSpPr>
          <p:cNvPr id="30760" name="Rectangle 37"/>
          <p:cNvSpPr>
            <a:spLocks noChangeArrowheads="1"/>
          </p:cNvSpPr>
          <p:nvPr/>
        </p:nvSpPr>
        <p:spPr bwMode="auto">
          <a:xfrm>
            <a:off x="2333625" y="261411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3</a:t>
            </a:r>
            <a:endParaRPr lang="en-GB"/>
          </a:p>
        </p:txBody>
      </p:sp>
      <p:sp>
        <p:nvSpPr>
          <p:cNvPr id="30761" name="Rectangle 38"/>
          <p:cNvSpPr>
            <a:spLocks noChangeArrowheads="1"/>
          </p:cNvSpPr>
          <p:nvPr/>
        </p:nvSpPr>
        <p:spPr bwMode="auto">
          <a:xfrm>
            <a:off x="4371975" y="6200280"/>
            <a:ext cx="803275" cy="182563"/>
          </a:xfrm>
          <a:prstGeom prst="rect">
            <a:avLst/>
          </a:prstGeom>
          <a:noFill/>
          <a:ln w="12700">
            <a:noFill/>
            <a:miter lim="800000"/>
            <a:headEnd/>
            <a:tailEnd/>
          </a:ln>
        </p:spPr>
        <p:txBody>
          <a:bodyPr wrap="none" lIns="0" tIns="0" rIns="0" bIns="0">
            <a:spAutoFit/>
          </a:bodyPr>
          <a:lstStyle/>
          <a:p>
            <a:r>
              <a:rPr lang="en-GB" sz="1200" b="1">
                <a:solidFill>
                  <a:srgbClr val="000000"/>
                </a:solidFill>
              </a:rPr>
              <a:t>time (days)</a:t>
            </a:r>
            <a:endParaRPr lang="en-GB" b="1"/>
          </a:p>
        </p:txBody>
      </p:sp>
      <p:sp>
        <p:nvSpPr>
          <p:cNvPr id="30762" name="Rectangle 39"/>
          <p:cNvSpPr>
            <a:spLocks noChangeArrowheads="1"/>
          </p:cNvSpPr>
          <p:nvPr/>
        </p:nvSpPr>
        <p:spPr bwMode="auto">
          <a:xfrm rot="-5400000">
            <a:off x="995363" y="4150818"/>
            <a:ext cx="2093912" cy="182562"/>
          </a:xfrm>
          <a:prstGeom prst="rect">
            <a:avLst/>
          </a:prstGeom>
          <a:noFill/>
          <a:ln w="12700">
            <a:noFill/>
            <a:miter lim="800000"/>
            <a:headEnd/>
            <a:tailEnd/>
          </a:ln>
        </p:spPr>
        <p:txBody>
          <a:bodyPr wrap="none" lIns="0" tIns="0" rIns="0" bIns="0">
            <a:spAutoFit/>
          </a:bodyPr>
          <a:lstStyle/>
          <a:p>
            <a:r>
              <a:rPr lang="en-GB" sz="1200" b="1">
                <a:solidFill>
                  <a:srgbClr val="000000"/>
                </a:solidFill>
              </a:rPr>
              <a:t>volumetric body length (mm)</a:t>
            </a:r>
            <a:endParaRPr lang="en-GB" b="1"/>
          </a:p>
        </p:txBody>
      </p:sp>
      <p:sp>
        <p:nvSpPr>
          <p:cNvPr id="30763" name="Rectangle 40"/>
          <p:cNvSpPr>
            <a:spLocks noChangeArrowheads="1"/>
          </p:cNvSpPr>
          <p:nvPr/>
        </p:nvSpPr>
        <p:spPr bwMode="auto">
          <a:xfrm>
            <a:off x="2419350" y="56811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64" name="Rectangle 41"/>
          <p:cNvSpPr>
            <a:spLocks noChangeArrowheads="1"/>
          </p:cNvSpPr>
          <p:nvPr/>
        </p:nvSpPr>
        <p:spPr bwMode="auto">
          <a:xfrm>
            <a:off x="3133725" y="490964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65" name="Rectangle 42"/>
          <p:cNvSpPr>
            <a:spLocks noChangeArrowheads="1"/>
          </p:cNvSpPr>
          <p:nvPr/>
        </p:nvSpPr>
        <p:spPr bwMode="auto">
          <a:xfrm>
            <a:off x="3495675" y="42143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66" name="Rectangle 43"/>
          <p:cNvSpPr>
            <a:spLocks noChangeArrowheads="1"/>
          </p:cNvSpPr>
          <p:nvPr/>
        </p:nvSpPr>
        <p:spPr bwMode="auto">
          <a:xfrm>
            <a:off x="3705225" y="4195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67" name="Rectangle 44"/>
          <p:cNvSpPr>
            <a:spLocks noChangeArrowheads="1"/>
          </p:cNvSpPr>
          <p:nvPr/>
        </p:nvSpPr>
        <p:spPr bwMode="auto">
          <a:xfrm>
            <a:off x="4067175" y="36999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68" name="Rectangle 45"/>
          <p:cNvSpPr>
            <a:spLocks noChangeArrowheads="1"/>
          </p:cNvSpPr>
          <p:nvPr/>
        </p:nvSpPr>
        <p:spPr bwMode="auto">
          <a:xfrm>
            <a:off x="4429125" y="32237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69" name="Rectangle 46"/>
          <p:cNvSpPr>
            <a:spLocks noChangeArrowheads="1"/>
          </p:cNvSpPr>
          <p:nvPr/>
        </p:nvSpPr>
        <p:spPr bwMode="auto">
          <a:xfrm>
            <a:off x="4791075" y="32141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70" name="Rectangle 47"/>
          <p:cNvSpPr>
            <a:spLocks noChangeArrowheads="1"/>
          </p:cNvSpPr>
          <p:nvPr/>
        </p:nvSpPr>
        <p:spPr bwMode="auto">
          <a:xfrm>
            <a:off x="5153025" y="32522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71" name="Rectangle 48"/>
          <p:cNvSpPr>
            <a:spLocks noChangeArrowheads="1"/>
          </p:cNvSpPr>
          <p:nvPr/>
        </p:nvSpPr>
        <p:spPr bwMode="auto">
          <a:xfrm>
            <a:off x="5514975"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72" name="Rectangle 49"/>
          <p:cNvSpPr>
            <a:spLocks noChangeArrowheads="1"/>
          </p:cNvSpPr>
          <p:nvPr/>
        </p:nvSpPr>
        <p:spPr bwMode="auto">
          <a:xfrm>
            <a:off x="5829300"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73" name="Rectangle 50"/>
          <p:cNvSpPr>
            <a:spLocks noChangeArrowheads="1"/>
          </p:cNvSpPr>
          <p:nvPr/>
        </p:nvSpPr>
        <p:spPr bwMode="auto">
          <a:xfrm>
            <a:off x="6134100" y="3052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74" name="Rectangle 51"/>
          <p:cNvSpPr>
            <a:spLocks noChangeArrowheads="1"/>
          </p:cNvSpPr>
          <p:nvPr/>
        </p:nvSpPr>
        <p:spPr bwMode="auto">
          <a:xfrm>
            <a:off x="6448425" y="31379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75" name="Rectangle 52"/>
          <p:cNvSpPr>
            <a:spLocks noChangeArrowheads="1"/>
          </p:cNvSpPr>
          <p:nvPr/>
        </p:nvSpPr>
        <p:spPr bwMode="auto">
          <a:xfrm>
            <a:off x="2438400" y="5890718"/>
            <a:ext cx="34925" cy="152400"/>
          </a:xfrm>
          <a:prstGeom prst="rect">
            <a:avLst/>
          </a:prstGeom>
          <a:noFill/>
          <a:ln w="12700">
            <a:noFill/>
            <a:miter lim="800000"/>
            <a:headEnd/>
            <a:tailEnd/>
          </a:ln>
        </p:spPr>
        <p:txBody>
          <a:bodyPr wrap="none" lIns="0" tIns="0" rIns="0" bIns="0">
            <a:spAutoFit/>
          </a:bodyPr>
          <a:lstStyle/>
          <a:p>
            <a:r>
              <a:rPr lang="en-GB" sz="1000">
                <a:solidFill>
                  <a:srgbClr val="000000"/>
                </a:solidFill>
                <a:latin typeface="Helvetica" pitchFamily="34" charset="0"/>
              </a:rPr>
              <a:t> </a:t>
            </a:r>
            <a:endParaRPr lang="en-GB"/>
          </a:p>
        </p:txBody>
      </p:sp>
      <p:sp>
        <p:nvSpPr>
          <p:cNvPr id="30776" name="Line 53"/>
          <p:cNvSpPr>
            <a:spLocks noChangeShapeType="1"/>
          </p:cNvSpPr>
          <p:nvPr/>
        </p:nvSpPr>
        <p:spPr bwMode="auto">
          <a:xfrm flipV="1">
            <a:off x="2457450" y="5719268"/>
            <a:ext cx="0" cy="19050"/>
          </a:xfrm>
          <a:prstGeom prst="line">
            <a:avLst/>
          </a:prstGeom>
          <a:noFill/>
          <a:ln w="12700">
            <a:solidFill>
              <a:srgbClr val="000000"/>
            </a:solidFill>
            <a:prstDash val="sysDot"/>
            <a:round/>
            <a:headEnd/>
            <a:tailEnd/>
          </a:ln>
        </p:spPr>
        <p:txBody>
          <a:bodyPr/>
          <a:lstStyle/>
          <a:p>
            <a:endParaRPr lang="en-GB"/>
          </a:p>
        </p:txBody>
      </p:sp>
      <p:sp>
        <p:nvSpPr>
          <p:cNvPr id="30777" name="Line 54"/>
          <p:cNvSpPr>
            <a:spLocks noChangeShapeType="1"/>
          </p:cNvSpPr>
          <p:nvPr/>
        </p:nvSpPr>
        <p:spPr bwMode="auto">
          <a:xfrm flipV="1">
            <a:off x="5191125" y="3290393"/>
            <a:ext cx="0" cy="19050"/>
          </a:xfrm>
          <a:prstGeom prst="line">
            <a:avLst/>
          </a:prstGeom>
          <a:noFill/>
          <a:ln w="12700">
            <a:solidFill>
              <a:srgbClr val="000000"/>
            </a:solidFill>
            <a:prstDash val="sysDot"/>
            <a:round/>
            <a:headEnd/>
            <a:tailEnd/>
          </a:ln>
        </p:spPr>
        <p:txBody>
          <a:bodyPr/>
          <a:lstStyle/>
          <a:p>
            <a:endParaRPr lang="en-GB"/>
          </a:p>
        </p:txBody>
      </p:sp>
      <p:sp>
        <p:nvSpPr>
          <p:cNvPr id="30778" name="Line 55"/>
          <p:cNvSpPr>
            <a:spLocks noChangeShapeType="1"/>
          </p:cNvSpPr>
          <p:nvPr/>
        </p:nvSpPr>
        <p:spPr bwMode="auto">
          <a:xfrm flipV="1">
            <a:off x="5553075" y="3166568"/>
            <a:ext cx="0" cy="19050"/>
          </a:xfrm>
          <a:prstGeom prst="line">
            <a:avLst/>
          </a:prstGeom>
          <a:noFill/>
          <a:ln w="12700">
            <a:solidFill>
              <a:srgbClr val="000000"/>
            </a:solidFill>
            <a:prstDash val="sysDot"/>
            <a:round/>
            <a:headEnd/>
            <a:tailEnd/>
          </a:ln>
        </p:spPr>
        <p:txBody>
          <a:bodyPr/>
          <a:lstStyle/>
          <a:p>
            <a:endParaRPr lang="en-GB"/>
          </a:p>
        </p:txBody>
      </p:sp>
      <p:sp>
        <p:nvSpPr>
          <p:cNvPr id="30779" name="Rectangle 59"/>
          <p:cNvSpPr>
            <a:spLocks noChangeArrowheads="1"/>
          </p:cNvSpPr>
          <p:nvPr/>
        </p:nvSpPr>
        <p:spPr bwMode="auto">
          <a:xfrm>
            <a:off x="2419350" y="5681168"/>
            <a:ext cx="76200" cy="76200"/>
          </a:xfrm>
          <a:prstGeom prst="rect">
            <a:avLst/>
          </a:prstGeom>
          <a:solidFill>
            <a:srgbClr val="FF0000"/>
          </a:solidFill>
          <a:ln w="12700">
            <a:solidFill>
              <a:srgbClr val="000000"/>
            </a:solidFill>
            <a:miter lim="800000"/>
            <a:headEnd/>
            <a:tailEnd/>
          </a:ln>
        </p:spPr>
        <p:txBody>
          <a:bodyPr/>
          <a:lstStyle/>
          <a:p>
            <a:endParaRPr lang="nl-NL"/>
          </a:p>
        </p:txBody>
      </p:sp>
      <p:sp>
        <p:nvSpPr>
          <p:cNvPr id="30780" name="Rectangle 60"/>
          <p:cNvSpPr>
            <a:spLocks noChangeArrowheads="1"/>
          </p:cNvSpPr>
          <p:nvPr/>
        </p:nvSpPr>
        <p:spPr bwMode="auto">
          <a:xfrm>
            <a:off x="3133725" y="490964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1" name="Rectangle 61"/>
          <p:cNvSpPr>
            <a:spLocks noChangeArrowheads="1"/>
          </p:cNvSpPr>
          <p:nvPr/>
        </p:nvSpPr>
        <p:spPr bwMode="auto">
          <a:xfrm>
            <a:off x="3495675" y="42143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2" name="Rectangle 62"/>
          <p:cNvSpPr>
            <a:spLocks noChangeArrowheads="1"/>
          </p:cNvSpPr>
          <p:nvPr/>
        </p:nvSpPr>
        <p:spPr bwMode="auto">
          <a:xfrm>
            <a:off x="3705225" y="4195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3" name="Rectangle 63"/>
          <p:cNvSpPr>
            <a:spLocks noChangeArrowheads="1"/>
          </p:cNvSpPr>
          <p:nvPr/>
        </p:nvSpPr>
        <p:spPr bwMode="auto">
          <a:xfrm>
            <a:off x="4067175" y="36999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4" name="Rectangle 64"/>
          <p:cNvSpPr>
            <a:spLocks noChangeArrowheads="1"/>
          </p:cNvSpPr>
          <p:nvPr/>
        </p:nvSpPr>
        <p:spPr bwMode="auto">
          <a:xfrm>
            <a:off x="4429125" y="32237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5" name="Rectangle 65"/>
          <p:cNvSpPr>
            <a:spLocks noChangeArrowheads="1"/>
          </p:cNvSpPr>
          <p:nvPr/>
        </p:nvSpPr>
        <p:spPr bwMode="auto">
          <a:xfrm>
            <a:off x="4791075" y="32141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6" name="Rectangle 66"/>
          <p:cNvSpPr>
            <a:spLocks noChangeArrowheads="1"/>
          </p:cNvSpPr>
          <p:nvPr/>
        </p:nvSpPr>
        <p:spPr bwMode="auto">
          <a:xfrm>
            <a:off x="5153025" y="32522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7" name="Rectangle 67"/>
          <p:cNvSpPr>
            <a:spLocks noChangeArrowheads="1"/>
          </p:cNvSpPr>
          <p:nvPr/>
        </p:nvSpPr>
        <p:spPr bwMode="auto">
          <a:xfrm>
            <a:off x="5514975"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8" name="Rectangle 68"/>
          <p:cNvSpPr>
            <a:spLocks noChangeArrowheads="1"/>
          </p:cNvSpPr>
          <p:nvPr/>
        </p:nvSpPr>
        <p:spPr bwMode="auto">
          <a:xfrm>
            <a:off x="5829300"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89" name="Rectangle 69"/>
          <p:cNvSpPr>
            <a:spLocks noChangeArrowheads="1"/>
          </p:cNvSpPr>
          <p:nvPr/>
        </p:nvSpPr>
        <p:spPr bwMode="auto">
          <a:xfrm>
            <a:off x="6134100" y="3052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90" name="Rectangle 70"/>
          <p:cNvSpPr>
            <a:spLocks noChangeArrowheads="1"/>
          </p:cNvSpPr>
          <p:nvPr/>
        </p:nvSpPr>
        <p:spPr bwMode="auto">
          <a:xfrm>
            <a:off x="6448425" y="31379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0791" name="Rectangle 71"/>
          <p:cNvSpPr>
            <a:spLocks noChangeArrowheads="1"/>
          </p:cNvSpPr>
          <p:nvPr/>
        </p:nvSpPr>
        <p:spPr bwMode="auto">
          <a:xfrm>
            <a:off x="5800725" y="3947618"/>
            <a:ext cx="638175" cy="247650"/>
          </a:xfrm>
          <a:prstGeom prst="rect">
            <a:avLst/>
          </a:prstGeom>
          <a:solidFill>
            <a:srgbClr val="FFFFFF"/>
          </a:solidFill>
          <a:ln w="12700">
            <a:noFill/>
            <a:miter lim="800000"/>
            <a:headEnd/>
            <a:tailEnd/>
          </a:ln>
        </p:spPr>
        <p:txBody>
          <a:bodyPr/>
          <a:lstStyle/>
          <a:p>
            <a:endParaRPr lang="nl-NL"/>
          </a:p>
        </p:txBody>
      </p:sp>
      <p:sp>
        <p:nvSpPr>
          <p:cNvPr id="30792" name="Rectangle 72"/>
          <p:cNvSpPr>
            <a:spLocks noChangeArrowheads="1"/>
          </p:cNvSpPr>
          <p:nvPr/>
        </p:nvSpPr>
        <p:spPr bwMode="auto">
          <a:xfrm>
            <a:off x="5800725" y="3947618"/>
            <a:ext cx="638175" cy="247650"/>
          </a:xfrm>
          <a:prstGeom prst="rect">
            <a:avLst/>
          </a:prstGeom>
          <a:noFill/>
          <a:ln w="12700">
            <a:solidFill>
              <a:srgbClr val="FFFFFF"/>
            </a:solidFill>
            <a:miter lim="800000"/>
            <a:headEnd/>
            <a:tailEnd/>
          </a:ln>
        </p:spPr>
        <p:txBody>
          <a:bodyPr/>
          <a:lstStyle/>
          <a:p>
            <a:endParaRPr lang="nl-NL"/>
          </a:p>
        </p:txBody>
      </p:sp>
      <p:sp>
        <p:nvSpPr>
          <p:cNvPr id="30793" name="Line 73"/>
          <p:cNvSpPr>
            <a:spLocks noChangeShapeType="1"/>
          </p:cNvSpPr>
          <p:nvPr/>
        </p:nvSpPr>
        <p:spPr bwMode="auto">
          <a:xfrm>
            <a:off x="5800725" y="3947618"/>
            <a:ext cx="638175" cy="0"/>
          </a:xfrm>
          <a:prstGeom prst="line">
            <a:avLst/>
          </a:prstGeom>
          <a:noFill/>
          <a:ln w="12700">
            <a:solidFill>
              <a:srgbClr val="000000"/>
            </a:solidFill>
            <a:round/>
            <a:headEnd/>
            <a:tailEnd/>
          </a:ln>
        </p:spPr>
        <p:txBody>
          <a:bodyPr/>
          <a:lstStyle/>
          <a:p>
            <a:endParaRPr lang="en-GB"/>
          </a:p>
        </p:txBody>
      </p:sp>
      <p:sp>
        <p:nvSpPr>
          <p:cNvPr id="30794" name="Line 74"/>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30795" name="Line 75"/>
          <p:cNvSpPr>
            <a:spLocks noChangeShapeType="1"/>
          </p:cNvSpPr>
          <p:nvPr/>
        </p:nvSpPr>
        <p:spPr bwMode="auto">
          <a:xfrm flipV="1">
            <a:off x="6438900" y="3947618"/>
            <a:ext cx="0" cy="247650"/>
          </a:xfrm>
          <a:prstGeom prst="line">
            <a:avLst/>
          </a:prstGeom>
          <a:noFill/>
          <a:ln w="12700">
            <a:solidFill>
              <a:srgbClr val="000000"/>
            </a:solidFill>
            <a:round/>
            <a:headEnd/>
            <a:tailEnd/>
          </a:ln>
        </p:spPr>
        <p:txBody>
          <a:bodyPr/>
          <a:lstStyle/>
          <a:p>
            <a:endParaRPr lang="en-GB"/>
          </a:p>
        </p:txBody>
      </p:sp>
      <p:sp>
        <p:nvSpPr>
          <p:cNvPr id="30796" name="Line 76"/>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30797" name="Line 77"/>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30798" name="Line 78"/>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30799" name="Line 79"/>
          <p:cNvSpPr>
            <a:spLocks noChangeShapeType="1"/>
          </p:cNvSpPr>
          <p:nvPr/>
        </p:nvSpPr>
        <p:spPr bwMode="auto">
          <a:xfrm>
            <a:off x="5800725" y="3947618"/>
            <a:ext cx="638175" cy="0"/>
          </a:xfrm>
          <a:prstGeom prst="line">
            <a:avLst/>
          </a:prstGeom>
          <a:noFill/>
          <a:ln w="12700">
            <a:solidFill>
              <a:srgbClr val="000000"/>
            </a:solidFill>
            <a:round/>
            <a:headEnd/>
            <a:tailEnd/>
          </a:ln>
        </p:spPr>
        <p:txBody>
          <a:bodyPr/>
          <a:lstStyle/>
          <a:p>
            <a:endParaRPr lang="en-GB"/>
          </a:p>
        </p:txBody>
      </p:sp>
      <p:sp>
        <p:nvSpPr>
          <p:cNvPr id="30800" name="Line 80"/>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30801" name="Line 81"/>
          <p:cNvSpPr>
            <a:spLocks noChangeShapeType="1"/>
          </p:cNvSpPr>
          <p:nvPr/>
        </p:nvSpPr>
        <p:spPr bwMode="auto">
          <a:xfrm flipV="1">
            <a:off x="6438900" y="3947618"/>
            <a:ext cx="0" cy="247650"/>
          </a:xfrm>
          <a:prstGeom prst="line">
            <a:avLst/>
          </a:prstGeom>
          <a:noFill/>
          <a:ln w="12700">
            <a:solidFill>
              <a:srgbClr val="000000"/>
            </a:solidFill>
            <a:round/>
            <a:headEnd/>
            <a:tailEnd/>
          </a:ln>
        </p:spPr>
        <p:txBody>
          <a:bodyPr/>
          <a:lstStyle/>
          <a:p>
            <a:endParaRPr lang="en-GB"/>
          </a:p>
        </p:txBody>
      </p:sp>
      <p:sp>
        <p:nvSpPr>
          <p:cNvPr id="30802" name="Line 82"/>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30803" name="Rectangle 83"/>
          <p:cNvSpPr>
            <a:spLocks noChangeArrowheads="1"/>
          </p:cNvSpPr>
          <p:nvPr/>
        </p:nvSpPr>
        <p:spPr bwMode="auto">
          <a:xfrm>
            <a:off x="6305550" y="3995243"/>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0804" name="Rectangle 84"/>
          <p:cNvSpPr>
            <a:spLocks noChangeArrowheads="1"/>
          </p:cNvSpPr>
          <p:nvPr/>
        </p:nvSpPr>
        <p:spPr bwMode="auto">
          <a:xfrm>
            <a:off x="6029325" y="4033343"/>
            <a:ext cx="76200" cy="76200"/>
          </a:xfrm>
          <a:prstGeom prst="rect">
            <a:avLst/>
          </a:prstGeom>
          <a:solidFill>
            <a:srgbClr val="FFFFFF"/>
          </a:solidFill>
          <a:ln w="12700">
            <a:solidFill>
              <a:srgbClr val="000000"/>
            </a:solidFill>
            <a:miter lim="800000"/>
            <a:headEnd/>
            <a:tailEnd/>
          </a:ln>
        </p:spPr>
        <p:txBody>
          <a:bodyPr/>
          <a:lstStyle/>
          <a:p>
            <a:endParaRPr lang="nl-NL"/>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7"/>
          <p:cNvGrpSpPr>
            <a:grpSpLocks/>
          </p:cNvGrpSpPr>
          <p:nvPr/>
        </p:nvGrpSpPr>
        <p:grpSpPr bwMode="auto">
          <a:xfrm>
            <a:off x="2460625" y="3104655"/>
            <a:ext cx="4029075" cy="2724150"/>
            <a:chOff x="415" y="2105"/>
            <a:chExt cx="2538" cy="1716"/>
          </a:xfrm>
        </p:grpSpPr>
        <p:sp>
          <p:nvSpPr>
            <p:cNvPr id="31830" name="Freeform 88"/>
            <p:cNvSpPr>
              <a:spLocks/>
            </p:cNvSpPr>
            <p:nvPr/>
          </p:nvSpPr>
          <p:spPr bwMode="auto">
            <a:xfrm>
              <a:off x="415" y="2219"/>
              <a:ext cx="1620" cy="1602"/>
            </a:xfrm>
            <a:custGeom>
              <a:avLst/>
              <a:gdLst>
                <a:gd name="T0" fmla="*/ 24 w 1620"/>
                <a:gd name="T1" fmla="*/ 1542 h 1602"/>
                <a:gd name="T2" fmla="*/ 60 w 1620"/>
                <a:gd name="T3" fmla="*/ 1554 h 1602"/>
                <a:gd name="T4" fmla="*/ 102 w 1620"/>
                <a:gd name="T5" fmla="*/ 1566 h 1602"/>
                <a:gd name="T6" fmla="*/ 138 w 1620"/>
                <a:gd name="T7" fmla="*/ 1578 h 1602"/>
                <a:gd name="T8" fmla="*/ 174 w 1620"/>
                <a:gd name="T9" fmla="*/ 1590 h 1602"/>
                <a:gd name="T10" fmla="*/ 216 w 1620"/>
                <a:gd name="T11" fmla="*/ 1596 h 1602"/>
                <a:gd name="T12" fmla="*/ 252 w 1620"/>
                <a:gd name="T13" fmla="*/ 1596 h 1602"/>
                <a:gd name="T14" fmla="*/ 288 w 1620"/>
                <a:gd name="T15" fmla="*/ 1482 h 1602"/>
                <a:gd name="T16" fmla="*/ 330 w 1620"/>
                <a:gd name="T17" fmla="*/ 1368 h 1602"/>
                <a:gd name="T18" fmla="*/ 366 w 1620"/>
                <a:gd name="T19" fmla="*/ 1266 h 1602"/>
                <a:gd name="T20" fmla="*/ 408 w 1620"/>
                <a:gd name="T21" fmla="*/ 1170 h 1602"/>
                <a:gd name="T22" fmla="*/ 444 w 1620"/>
                <a:gd name="T23" fmla="*/ 1080 h 1602"/>
                <a:gd name="T24" fmla="*/ 480 w 1620"/>
                <a:gd name="T25" fmla="*/ 996 h 1602"/>
                <a:gd name="T26" fmla="*/ 522 w 1620"/>
                <a:gd name="T27" fmla="*/ 918 h 1602"/>
                <a:gd name="T28" fmla="*/ 558 w 1620"/>
                <a:gd name="T29" fmla="*/ 846 h 1602"/>
                <a:gd name="T30" fmla="*/ 594 w 1620"/>
                <a:gd name="T31" fmla="*/ 780 h 1602"/>
                <a:gd name="T32" fmla="*/ 636 w 1620"/>
                <a:gd name="T33" fmla="*/ 720 h 1602"/>
                <a:gd name="T34" fmla="*/ 672 w 1620"/>
                <a:gd name="T35" fmla="*/ 660 h 1602"/>
                <a:gd name="T36" fmla="*/ 714 w 1620"/>
                <a:gd name="T37" fmla="*/ 606 h 1602"/>
                <a:gd name="T38" fmla="*/ 750 w 1620"/>
                <a:gd name="T39" fmla="*/ 552 h 1602"/>
                <a:gd name="T40" fmla="*/ 786 w 1620"/>
                <a:gd name="T41" fmla="*/ 504 h 1602"/>
                <a:gd name="T42" fmla="*/ 828 w 1620"/>
                <a:gd name="T43" fmla="*/ 462 h 1602"/>
                <a:gd name="T44" fmla="*/ 864 w 1620"/>
                <a:gd name="T45" fmla="*/ 420 h 1602"/>
                <a:gd name="T46" fmla="*/ 900 w 1620"/>
                <a:gd name="T47" fmla="*/ 384 h 1602"/>
                <a:gd name="T48" fmla="*/ 942 w 1620"/>
                <a:gd name="T49" fmla="*/ 348 h 1602"/>
                <a:gd name="T50" fmla="*/ 978 w 1620"/>
                <a:gd name="T51" fmla="*/ 312 h 1602"/>
                <a:gd name="T52" fmla="*/ 1020 w 1620"/>
                <a:gd name="T53" fmla="*/ 282 h 1602"/>
                <a:gd name="T54" fmla="*/ 1056 w 1620"/>
                <a:gd name="T55" fmla="*/ 252 h 1602"/>
                <a:gd name="T56" fmla="*/ 1092 w 1620"/>
                <a:gd name="T57" fmla="*/ 228 h 1602"/>
                <a:gd name="T58" fmla="*/ 1134 w 1620"/>
                <a:gd name="T59" fmla="*/ 204 h 1602"/>
                <a:gd name="T60" fmla="*/ 1170 w 1620"/>
                <a:gd name="T61" fmla="*/ 180 h 1602"/>
                <a:gd name="T62" fmla="*/ 1212 w 1620"/>
                <a:gd name="T63" fmla="*/ 156 h 1602"/>
                <a:gd name="T64" fmla="*/ 1248 w 1620"/>
                <a:gd name="T65" fmla="*/ 138 h 1602"/>
                <a:gd name="T66" fmla="*/ 1284 w 1620"/>
                <a:gd name="T67" fmla="*/ 120 h 1602"/>
                <a:gd name="T68" fmla="*/ 1326 w 1620"/>
                <a:gd name="T69" fmla="*/ 102 h 1602"/>
                <a:gd name="T70" fmla="*/ 1362 w 1620"/>
                <a:gd name="T71" fmla="*/ 84 h 1602"/>
                <a:gd name="T72" fmla="*/ 1398 w 1620"/>
                <a:gd name="T73" fmla="*/ 66 h 1602"/>
                <a:gd name="T74" fmla="*/ 1440 w 1620"/>
                <a:gd name="T75" fmla="*/ 54 h 1602"/>
                <a:gd name="T76" fmla="*/ 1476 w 1620"/>
                <a:gd name="T77" fmla="*/ 42 h 1602"/>
                <a:gd name="T78" fmla="*/ 1518 w 1620"/>
                <a:gd name="T79" fmla="*/ 30 h 1602"/>
                <a:gd name="T80" fmla="*/ 1554 w 1620"/>
                <a:gd name="T81" fmla="*/ 18 h 1602"/>
                <a:gd name="T82" fmla="*/ 1590 w 1620"/>
                <a:gd name="T83" fmla="*/ 6 h 1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0"/>
                <a:gd name="T127" fmla="*/ 0 h 1602"/>
                <a:gd name="T128" fmla="*/ 1620 w 1620"/>
                <a:gd name="T129" fmla="*/ 1602 h 16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0" h="1602">
                  <a:moveTo>
                    <a:pt x="0" y="1548"/>
                  </a:moveTo>
                  <a:lnTo>
                    <a:pt x="12" y="1536"/>
                  </a:lnTo>
                  <a:lnTo>
                    <a:pt x="24" y="1542"/>
                  </a:lnTo>
                  <a:lnTo>
                    <a:pt x="36" y="1548"/>
                  </a:lnTo>
                  <a:lnTo>
                    <a:pt x="48" y="1548"/>
                  </a:lnTo>
                  <a:lnTo>
                    <a:pt x="60" y="1554"/>
                  </a:lnTo>
                  <a:lnTo>
                    <a:pt x="72" y="1560"/>
                  </a:lnTo>
                  <a:lnTo>
                    <a:pt x="84" y="1566"/>
                  </a:lnTo>
                  <a:lnTo>
                    <a:pt x="102" y="1566"/>
                  </a:lnTo>
                  <a:lnTo>
                    <a:pt x="114" y="1572"/>
                  </a:lnTo>
                  <a:lnTo>
                    <a:pt x="126" y="1578"/>
                  </a:lnTo>
                  <a:lnTo>
                    <a:pt x="138" y="1578"/>
                  </a:lnTo>
                  <a:lnTo>
                    <a:pt x="150" y="1584"/>
                  </a:lnTo>
                  <a:lnTo>
                    <a:pt x="162" y="1584"/>
                  </a:lnTo>
                  <a:lnTo>
                    <a:pt x="174" y="1590"/>
                  </a:lnTo>
                  <a:lnTo>
                    <a:pt x="186" y="1590"/>
                  </a:lnTo>
                  <a:lnTo>
                    <a:pt x="204" y="1596"/>
                  </a:lnTo>
                  <a:lnTo>
                    <a:pt x="216" y="1596"/>
                  </a:lnTo>
                  <a:lnTo>
                    <a:pt x="228" y="1602"/>
                  </a:lnTo>
                  <a:lnTo>
                    <a:pt x="240" y="1602"/>
                  </a:lnTo>
                  <a:lnTo>
                    <a:pt x="252" y="1596"/>
                  </a:lnTo>
                  <a:lnTo>
                    <a:pt x="264" y="1560"/>
                  </a:lnTo>
                  <a:lnTo>
                    <a:pt x="276" y="1518"/>
                  </a:lnTo>
                  <a:lnTo>
                    <a:pt x="288" y="1482"/>
                  </a:lnTo>
                  <a:lnTo>
                    <a:pt x="306" y="1440"/>
                  </a:lnTo>
                  <a:lnTo>
                    <a:pt x="318" y="1404"/>
                  </a:lnTo>
                  <a:lnTo>
                    <a:pt x="330" y="1368"/>
                  </a:lnTo>
                  <a:lnTo>
                    <a:pt x="342" y="1332"/>
                  </a:lnTo>
                  <a:lnTo>
                    <a:pt x="354" y="1302"/>
                  </a:lnTo>
                  <a:lnTo>
                    <a:pt x="366" y="1266"/>
                  </a:lnTo>
                  <a:lnTo>
                    <a:pt x="378" y="1236"/>
                  </a:lnTo>
                  <a:lnTo>
                    <a:pt x="390" y="1200"/>
                  </a:lnTo>
                  <a:lnTo>
                    <a:pt x="408" y="1170"/>
                  </a:lnTo>
                  <a:lnTo>
                    <a:pt x="420" y="1140"/>
                  </a:lnTo>
                  <a:lnTo>
                    <a:pt x="432" y="1110"/>
                  </a:lnTo>
                  <a:lnTo>
                    <a:pt x="444" y="1080"/>
                  </a:lnTo>
                  <a:lnTo>
                    <a:pt x="456" y="1050"/>
                  </a:lnTo>
                  <a:lnTo>
                    <a:pt x="468" y="1026"/>
                  </a:lnTo>
                  <a:lnTo>
                    <a:pt x="480" y="996"/>
                  </a:lnTo>
                  <a:lnTo>
                    <a:pt x="492" y="972"/>
                  </a:lnTo>
                  <a:lnTo>
                    <a:pt x="510" y="948"/>
                  </a:lnTo>
                  <a:lnTo>
                    <a:pt x="522" y="918"/>
                  </a:lnTo>
                  <a:lnTo>
                    <a:pt x="534" y="894"/>
                  </a:lnTo>
                  <a:lnTo>
                    <a:pt x="546" y="870"/>
                  </a:lnTo>
                  <a:lnTo>
                    <a:pt x="558" y="846"/>
                  </a:lnTo>
                  <a:lnTo>
                    <a:pt x="570" y="828"/>
                  </a:lnTo>
                  <a:lnTo>
                    <a:pt x="582" y="804"/>
                  </a:lnTo>
                  <a:lnTo>
                    <a:pt x="594" y="780"/>
                  </a:lnTo>
                  <a:lnTo>
                    <a:pt x="612" y="762"/>
                  </a:lnTo>
                  <a:lnTo>
                    <a:pt x="624" y="738"/>
                  </a:lnTo>
                  <a:lnTo>
                    <a:pt x="636" y="720"/>
                  </a:lnTo>
                  <a:lnTo>
                    <a:pt x="648" y="696"/>
                  </a:lnTo>
                  <a:lnTo>
                    <a:pt x="660" y="678"/>
                  </a:lnTo>
                  <a:lnTo>
                    <a:pt x="672" y="660"/>
                  </a:lnTo>
                  <a:lnTo>
                    <a:pt x="684" y="642"/>
                  </a:lnTo>
                  <a:lnTo>
                    <a:pt x="696" y="624"/>
                  </a:lnTo>
                  <a:lnTo>
                    <a:pt x="714" y="606"/>
                  </a:lnTo>
                  <a:lnTo>
                    <a:pt x="726" y="588"/>
                  </a:lnTo>
                  <a:lnTo>
                    <a:pt x="738" y="570"/>
                  </a:lnTo>
                  <a:lnTo>
                    <a:pt x="750" y="552"/>
                  </a:lnTo>
                  <a:lnTo>
                    <a:pt x="762" y="540"/>
                  </a:lnTo>
                  <a:lnTo>
                    <a:pt x="774" y="522"/>
                  </a:lnTo>
                  <a:lnTo>
                    <a:pt x="786" y="504"/>
                  </a:lnTo>
                  <a:lnTo>
                    <a:pt x="798" y="492"/>
                  </a:lnTo>
                  <a:lnTo>
                    <a:pt x="816" y="480"/>
                  </a:lnTo>
                  <a:lnTo>
                    <a:pt x="828" y="462"/>
                  </a:lnTo>
                  <a:lnTo>
                    <a:pt x="840" y="450"/>
                  </a:lnTo>
                  <a:lnTo>
                    <a:pt x="852" y="438"/>
                  </a:lnTo>
                  <a:lnTo>
                    <a:pt x="864" y="420"/>
                  </a:lnTo>
                  <a:lnTo>
                    <a:pt x="876" y="408"/>
                  </a:lnTo>
                  <a:lnTo>
                    <a:pt x="888" y="396"/>
                  </a:lnTo>
                  <a:lnTo>
                    <a:pt x="900" y="384"/>
                  </a:lnTo>
                  <a:lnTo>
                    <a:pt x="918" y="372"/>
                  </a:lnTo>
                  <a:lnTo>
                    <a:pt x="930" y="360"/>
                  </a:lnTo>
                  <a:lnTo>
                    <a:pt x="942" y="348"/>
                  </a:lnTo>
                  <a:lnTo>
                    <a:pt x="954" y="336"/>
                  </a:lnTo>
                  <a:lnTo>
                    <a:pt x="966" y="324"/>
                  </a:lnTo>
                  <a:lnTo>
                    <a:pt x="978" y="312"/>
                  </a:lnTo>
                  <a:lnTo>
                    <a:pt x="990" y="306"/>
                  </a:lnTo>
                  <a:lnTo>
                    <a:pt x="1002" y="294"/>
                  </a:lnTo>
                  <a:lnTo>
                    <a:pt x="1020" y="282"/>
                  </a:lnTo>
                  <a:lnTo>
                    <a:pt x="1032" y="276"/>
                  </a:lnTo>
                  <a:lnTo>
                    <a:pt x="1044" y="264"/>
                  </a:lnTo>
                  <a:lnTo>
                    <a:pt x="1056" y="252"/>
                  </a:lnTo>
                  <a:lnTo>
                    <a:pt x="1068" y="246"/>
                  </a:lnTo>
                  <a:lnTo>
                    <a:pt x="1080" y="234"/>
                  </a:lnTo>
                  <a:lnTo>
                    <a:pt x="1092" y="228"/>
                  </a:lnTo>
                  <a:lnTo>
                    <a:pt x="1104" y="222"/>
                  </a:lnTo>
                  <a:lnTo>
                    <a:pt x="1122" y="210"/>
                  </a:lnTo>
                  <a:lnTo>
                    <a:pt x="1134" y="204"/>
                  </a:lnTo>
                  <a:lnTo>
                    <a:pt x="1146" y="192"/>
                  </a:lnTo>
                  <a:lnTo>
                    <a:pt x="1158" y="186"/>
                  </a:lnTo>
                  <a:lnTo>
                    <a:pt x="1170" y="180"/>
                  </a:lnTo>
                  <a:lnTo>
                    <a:pt x="1182" y="174"/>
                  </a:lnTo>
                  <a:lnTo>
                    <a:pt x="1194" y="162"/>
                  </a:lnTo>
                  <a:lnTo>
                    <a:pt x="1212" y="156"/>
                  </a:lnTo>
                  <a:lnTo>
                    <a:pt x="1224" y="150"/>
                  </a:lnTo>
                  <a:lnTo>
                    <a:pt x="1236" y="144"/>
                  </a:lnTo>
                  <a:lnTo>
                    <a:pt x="1248" y="138"/>
                  </a:lnTo>
                  <a:lnTo>
                    <a:pt x="1260" y="132"/>
                  </a:lnTo>
                  <a:lnTo>
                    <a:pt x="1272" y="126"/>
                  </a:lnTo>
                  <a:lnTo>
                    <a:pt x="1284" y="120"/>
                  </a:lnTo>
                  <a:lnTo>
                    <a:pt x="1296" y="114"/>
                  </a:lnTo>
                  <a:lnTo>
                    <a:pt x="1314" y="108"/>
                  </a:lnTo>
                  <a:lnTo>
                    <a:pt x="1326" y="102"/>
                  </a:lnTo>
                  <a:lnTo>
                    <a:pt x="1338" y="96"/>
                  </a:lnTo>
                  <a:lnTo>
                    <a:pt x="1350" y="90"/>
                  </a:lnTo>
                  <a:lnTo>
                    <a:pt x="1362" y="84"/>
                  </a:lnTo>
                  <a:lnTo>
                    <a:pt x="1374" y="78"/>
                  </a:lnTo>
                  <a:lnTo>
                    <a:pt x="1386" y="72"/>
                  </a:lnTo>
                  <a:lnTo>
                    <a:pt x="1398" y="66"/>
                  </a:lnTo>
                  <a:lnTo>
                    <a:pt x="1416" y="66"/>
                  </a:lnTo>
                  <a:lnTo>
                    <a:pt x="1428" y="60"/>
                  </a:lnTo>
                  <a:lnTo>
                    <a:pt x="1440" y="54"/>
                  </a:lnTo>
                  <a:lnTo>
                    <a:pt x="1452" y="48"/>
                  </a:lnTo>
                  <a:lnTo>
                    <a:pt x="1464" y="48"/>
                  </a:lnTo>
                  <a:lnTo>
                    <a:pt x="1476" y="42"/>
                  </a:lnTo>
                  <a:lnTo>
                    <a:pt x="1488" y="36"/>
                  </a:lnTo>
                  <a:lnTo>
                    <a:pt x="1500" y="30"/>
                  </a:lnTo>
                  <a:lnTo>
                    <a:pt x="1518" y="30"/>
                  </a:lnTo>
                  <a:lnTo>
                    <a:pt x="1530" y="24"/>
                  </a:lnTo>
                  <a:lnTo>
                    <a:pt x="1542" y="24"/>
                  </a:lnTo>
                  <a:lnTo>
                    <a:pt x="1554" y="18"/>
                  </a:lnTo>
                  <a:lnTo>
                    <a:pt x="1566" y="12"/>
                  </a:lnTo>
                  <a:lnTo>
                    <a:pt x="1578" y="12"/>
                  </a:lnTo>
                  <a:lnTo>
                    <a:pt x="1590" y="6"/>
                  </a:lnTo>
                  <a:lnTo>
                    <a:pt x="1602" y="6"/>
                  </a:lnTo>
                  <a:lnTo>
                    <a:pt x="1620" y="0"/>
                  </a:lnTo>
                </a:path>
              </a:pathLst>
            </a:custGeom>
            <a:noFill/>
            <a:ln w="25400">
              <a:solidFill>
                <a:schemeClr val="accent2"/>
              </a:solidFill>
              <a:prstDash val="solid"/>
              <a:round/>
              <a:headEnd/>
              <a:tailEnd/>
            </a:ln>
          </p:spPr>
          <p:txBody>
            <a:bodyPr/>
            <a:lstStyle/>
            <a:p>
              <a:endParaRPr lang="en-GB"/>
            </a:p>
          </p:txBody>
        </p:sp>
        <p:sp>
          <p:nvSpPr>
            <p:cNvPr id="31831" name="Freeform 89"/>
            <p:cNvSpPr>
              <a:spLocks/>
            </p:cNvSpPr>
            <p:nvPr/>
          </p:nvSpPr>
          <p:spPr bwMode="auto">
            <a:xfrm>
              <a:off x="2035" y="2105"/>
              <a:ext cx="918" cy="114"/>
            </a:xfrm>
            <a:custGeom>
              <a:avLst/>
              <a:gdLst>
                <a:gd name="T0" fmla="*/ 12 w 918"/>
                <a:gd name="T1" fmla="*/ 108 h 114"/>
                <a:gd name="T2" fmla="*/ 36 w 918"/>
                <a:gd name="T3" fmla="*/ 102 h 114"/>
                <a:gd name="T4" fmla="*/ 60 w 918"/>
                <a:gd name="T5" fmla="*/ 96 h 114"/>
                <a:gd name="T6" fmla="*/ 84 w 918"/>
                <a:gd name="T7" fmla="*/ 90 h 114"/>
                <a:gd name="T8" fmla="*/ 114 w 918"/>
                <a:gd name="T9" fmla="*/ 90 h 114"/>
                <a:gd name="T10" fmla="*/ 138 w 918"/>
                <a:gd name="T11" fmla="*/ 84 h 114"/>
                <a:gd name="T12" fmla="*/ 162 w 918"/>
                <a:gd name="T13" fmla="*/ 78 h 114"/>
                <a:gd name="T14" fmla="*/ 186 w 918"/>
                <a:gd name="T15" fmla="*/ 72 h 114"/>
                <a:gd name="T16" fmla="*/ 216 w 918"/>
                <a:gd name="T17" fmla="*/ 66 h 114"/>
                <a:gd name="T18" fmla="*/ 240 w 918"/>
                <a:gd name="T19" fmla="*/ 66 h 114"/>
                <a:gd name="T20" fmla="*/ 264 w 918"/>
                <a:gd name="T21" fmla="*/ 60 h 114"/>
                <a:gd name="T22" fmla="*/ 288 w 918"/>
                <a:gd name="T23" fmla="*/ 54 h 114"/>
                <a:gd name="T24" fmla="*/ 318 w 918"/>
                <a:gd name="T25" fmla="*/ 54 h 114"/>
                <a:gd name="T26" fmla="*/ 342 w 918"/>
                <a:gd name="T27" fmla="*/ 48 h 114"/>
                <a:gd name="T28" fmla="*/ 366 w 918"/>
                <a:gd name="T29" fmla="*/ 42 h 114"/>
                <a:gd name="T30" fmla="*/ 390 w 918"/>
                <a:gd name="T31" fmla="*/ 42 h 114"/>
                <a:gd name="T32" fmla="*/ 420 w 918"/>
                <a:gd name="T33" fmla="*/ 36 h 114"/>
                <a:gd name="T34" fmla="*/ 444 w 918"/>
                <a:gd name="T35" fmla="*/ 36 h 114"/>
                <a:gd name="T36" fmla="*/ 468 w 918"/>
                <a:gd name="T37" fmla="*/ 30 h 114"/>
                <a:gd name="T38" fmla="*/ 492 w 918"/>
                <a:gd name="T39" fmla="*/ 30 h 114"/>
                <a:gd name="T40" fmla="*/ 522 w 918"/>
                <a:gd name="T41" fmla="*/ 24 h 114"/>
                <a:gd name="T42" fmla="*/ 546 w 918"/>
                <a:gd name="T43" fmla="*/ 24 h 114"/>
                <a:gd name="T44" fmla="*/ 570 w 918"/>
                <a:gd name="T45" fmla="*/ 24 h 114"/>
                <a:gd name="T46" fmla="*/ 594 w 918"/>
                <a:gd name="T47" fmla="*/ 18 h 114"/>
                <a:gd name="T48" fmla="*/ 624 w 918"/>
                <a:gd name="T49" fmla="*/ 18 h 114"/>
                <a:gd name="T50" fmla="*/ 648 w 918"/>
                <a:gd name="T51" fmla="*/ 18 h 114"/>
                <a:gd name="T52" fmla="*/ 672 w 918"/>
                <a:gd name="T53" fmla="*/ 12 h 114"/>
                <a:gd name="T54" fmla="*/ 702 w 918"/>
                <a:gd name="T55" fmla="*/ 12 h 114"/>
                <a:gd name="T56" fmla="*/ 726 w 918"/>
                <a:gd name="T57" fmla="*/ 12 h 114"/>
                <a:gd name="T58" fmla="*/ 750 w 918"/>
                <a:gd name="T59" fmla="*/ 6 h 114"/>
                <a:gd name="T60" fmla="*/ 774 w 918"/>
                <a:gd name="T61" fmla="*/ 6 h 114"/>
                <a:gd name="T62" fmla="*/ 804 w 918"/>
                <a:gd name="T63" fmla="*/ 6 h 114"/>
                <a:gd name="T64" fmla="*/ 828 w 918"/>
                <a:gd name="T65" fmla="*/ 6 h 114"/>
                <a:gd name="T66" fmla="*/ 852 w 918"/>
                <a:gd name="T67" fmla="*/ 0 h 114"/>
                <a:gd name="T68" fmla="*/ 876 w 918"/>
                <a:gd name="T69" fmla="*/ 0 h 114"/>
                <a:gd name="T70" fmla="*/ 906 w 918"/>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8"/>
                <a:gd name="T109" fmla="*/ 0 h 114"/>
                <a:gd name="T110" fmla="*/ 918 w 918"/>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8" h="114">
                  <a:moveTo>
                    <a:pt x="0" y="114"/>
                  </a:moveTo>
                  <a:lnTo>
                    <a:pt x="12" y="108"/>
                  </a:lnTo>
                  <a:lnTo>
                    <a:pt x="24" y="108"/>
                  </a:lnTo>
                  <a:lnTo>
                    <a:pt x="36" y="102"/>
                  </a:lnTo>
                  <a:lnTo>
                    <a:pt x="48" y="102"/>
                  </a:lnTo>
                  <a:lnTo>
                    <a:pt x="60" y="96"/>
                  </a:lnTo>
                  <a:lnTo>
                    <a:pt x="72" y="96"/>
                  </a:lnTo>
                  <a:lnTo>
                    <a:pt x="84" y="90"/>
                  </a:lnTo>
                  <a:lnTo>
                    <a:pt x="102" y="90"/>
                  </a:lnTo>
                  <a:lnTo>
                    <a:pt x="114" y="90"/>
                  </a:lnTo>
                  <a:lnTo>
                    <a:pt x="126" y="84"/>
                  </a:lnTo>
                  <a:lnTo>
                    <a:pt x="138" y="84"/>
                  </a:lnTo>
                  <a:lnTo>
                    <a:pt x="150" y="78"/>
                  </a:lnTo>
                  <a:lnTo>
                    <a:pt x="162" y="78"/>
                  </a:lnTo>
                  <a:lnTo>
                    <a:pt x="174" y="72"/>
                  </a:lnTo>
                  <a:lnTo>
                    <a:pt x="186" y="72"/>
                  </a:lnTo>
                  <a:lnTo>
                    <a:pt x="204" y="72"/>
                  </a:lnTo>
                  <a:lnTo>
                    <a:pt x="216" y="66"/>
                  </a:lnTo>
                  <a:lnTo>
                    <a:pt x="228" y="66"/>
                  </a:lnTo>
                  <a:lnTo>
                    <a:pt x="240" y="66"/>
                  </a:lnTo>
                  <a:lnTo>
                    <a:pt x="252" y="60"/>
                  </a:lnTo>
                  <a:lnTo>
                    <a:pt x="264" y="60"/>
                  </a:lnTo>
                  <a:lnTo>
                    <a:pt x="276" y="60"/>
                  </a:lnTo>
                  <a:lnTo>
                    <a:pt x="288" y="54"/>
                  </a:lnTo>
                  <a:lnTo>
                    <a:pt x="306" y="54"/>
                  </a:lnTo>
                  <a:lnTo>
                    <a:pt x="318" y="54"/>
                  </a:lnTo>
                  <a:lnTo>
                    <a:pt x="330" y="48"/>
                  </a:lnTo>
                  <a:lnTo>
                    <a:pt x="342" y="48"/>
                  </a:lnTo>
                  <a:lnTo>
                    <a:pt x="354" y="48"/>
                  </a:lnTo>
                  <a:lnTo>
                    <a:pt x="366" y="42"/>
                  </a:lnTo>
                  <a:lnTo>
                    <a:pt x="378" y="42"/>
                  </a:lnTo>
                  <a:lnTo>
                    <a:pt x="390" y="42"/>
                  </a:lnTo>
                  <a:lnTo>
                    <a:pt x="408" y="42"/>
                  </a:lnTo>
                  <a:lnTo>
                    <a:pt x="420" y="36"/>
                  </a:lnTo>
                  <a:lnTo>
                    <a:pt x="432" y="36"/>
                  </a:lnTo>
                  <a:lnTo>
                    <a:pt x="444" y="36"/>
                  </a:lnTo>
                  <a:lnTo>
                    <a:pt x="456" y="36"/>
                  </a:lnTo>
                  <a:lnTo>
                    <a:pt x="468" y="30"/>
                  </a:lnTo>
                  <a:lnTo>
                    <a:pt x="480" y="30"/>
                  </a:lnTo>
                  <a:lnTo>
                    <a:pt x="492" y="30"/>
                  </a:lnTo>
                  <a:lnTo>
                    <a:pt x="510" y="30"/>
                  </a:lnTo>
                  <a:lnTo>
                    <a:pt x="522" y="24"/>
                  </a:lnTo>
                  <a:lnTo>
                    <a:pt x="534" y="24"/>
                  </a:lnTo>
                  <a:lnTo>
                    <a:pt x="546" y="24"/>
                  </a:lnTo>
                  <a:lnTo>
                    <a:pt x="558" y="24"/>
                  </a:lnTo>
                  <a:lnTo>
                    <a:pt x="570" y="24"/>
                  </a:lnTo>
                  <a:lnTo>
                    <a:pt x="582" y="18"/>
                  </a:lnTo>
                  <a:lnTo>
                    <a:pt x="594" y="18"/>
                  </a:lnTo>
                  <a:lnTo>
                    <a:pt x="612" y="18"/>
                  </a:lnTo>
                  <a:lnTo>
                    <a:pt x="624" y="18"/>
                  </a:lnTo>
                  <a:lnTo>
                    <a:pt x="636" y="18"/>
                  </a:lnTo>
                  <a:lnTo>
                    <a:pt x="648" y="18"/>
                  </a:lnTo>
                  <a:lnTo>
                    <a:pt x="660" y="12"/>
                  </a:lnTo>
                  <a:lnTo>
                    <a:pt x="672" y="12"/>
                  </a:lnTo>
                  <a:lnTo>
                    <a:pt x="684" y="12"/>
                  </a:lnTo>
                  <a:lnTo>
                    <a:pt x="702" y="12"/>
                  </a:lnTo>
                  <a:lnTo>
                    <a:pt x="714" y="12"/>
                  </a:lnTo>
                  <a:lnTo>
                    <a:pt x="726" y="12"/>
                  </a:lnTo>
                  <a:lnTo>
                    <a:pt x="738" y="12"/>
                  </a:lnTo>
                  <a:lnTo>
                    <a:pt x="750" y="6"/>
                  </a:lnTo>
                  <a:lnTo>
                    <a:pt x="762" y="6"/>
                  </a:lnTo>
                  <a:lnTo>
                    <a:pt x="774" y="6"/>
                  </a:lnTo>
                  <a:lnTo>
                    <a:pt x="786" y="6"/>
                  </a:lnTo>
                  <a:lnTo>
                    <a:pt x="804" y="6"/>
                  </a:lnTo>
                  <a:lnTo>
                    <a:pt x="816" y="6"/>
                  </a:lnTo>
                  <a:lnTo>
                    <a:pt x="828" y="6"/>
                  </a:lnTo>
                  <a:lnTo>
                    <a:pt x="840" y="6"/>
                  </a:lnTo>
                  <a:lnTo>
                    <a:pt x="852" y="0"/>
                  </a:lnTo>
                  <a:lnTo>
                    <a:pt x="864" y="0"/>
                  </a:lnTo>
                  <a:lnTo>
                    <a:pt x="876" y="0"/>
                  </a:lnTo>
                  <a:lnTo>
                    <a:pt x="888" y="0"/>
                  </a:lnTo>
                  <a:lnTo>
                    <a:pt x="906" y="0"/>
                  </a:lnTo>
                  <a:lnTo>
                    <a:pt x="918" y="0"/>
                  </a:lnTo>
                </a:path>
              </a:pathLst>
            </a:custGeom>
            <a:noFill/>
            <a:ln w="25400">
              <a:solidFill>
                <a:schemeClr val="accent2"/>
              </a:solidFill>
              <a:prstDash val="solid"/>
              <a:round/>
              <a:headEnd/>
              <a:tailEnd/>
            </a:ln>
          </p:spPr>
          <p:txBody>
            <a:bodyPr/>
            <a:lstStyle/>
            <a:p>
              <a:endParaRPr lang="en-GB"/>
            </a:p>
          </p:txBody>
        </p:sp>
      </p:grpSp>
      <p:sp>
        <p:nvSpPr>
          <p:cNvPr id="31747" name="Rectangle 2"/>
          <p:cNvSpPr>
            <a:spLocks noGrp="1" noChangeArrowheads="1"/>
          </p:cNvSpPr>
          <p:nvPr>
            <p:ph type="title"/>
          </p:nvPr>
        </p:nvSpPr>
        <p:spPr/>
        <p:txBody>
          <a:bodyPr/>
          <a:lstStyle/>
          <a:p>
            <a:pPr eaLnBrk="1" hangingPunct="1"/>
            <a:r>
              <a:rPr lang="nl-NL" smtClean="0"/>
              <a:t>Control growth</a:t>
            </a:r>
            <a:endParaRPr lang="en-GB" smtClean="0"/>
          </a:p>
        </p:txBody>
      </p:sp>
      <p:sp>
        <p:nvSpPr>
          <p:cNvPr id="31748" name="Line 4"/>
          <p:cNvSpPr>
            <a:spLocks noChangeShapeType="1"/>
          </p:cNvSpPr>
          <p:nvPr/>
        </p:nvSpPr>
        <p:spPr bwMode="auto">
          <a:xfrm>
            <a:off x="2457450" y="5957393"/>
            <a:ext cx="4133850" cy="0"/>
          </a:xfrm>
          <a:prstGeom prst="line">
            <a:avLst/>
          </a:prstGeom>
          <a:noFill/>
          <a:ln w="12700">
            <a:solidFill>
              <a:srgbClr val="000000"/>
            </a:solidFill>
            <a:round/>
            <a:headEnd/>
            <a:tailEnd/>
          </a:ln>
        </p:spPr>
        <p:txBody>
          <a:bodyPr/>
          <a:lstStyle/>
          <a:p>
            <a:endParaRPr lang="en-GB"/>
          </a:p>
        </p:txBody>
      </p:sp>
      <p:sp>
        <p:nvSpPr>
          <p:cNvPr id="31749" name="Line 5"/>
          <p:cNvSpPr>
            <a:spLocks noChangeShapeType="1"/>
          </p:cNvSpPr>
          <p:nvPr/>
        </p:nvSpPr>
        <p:spPr bwMode="auto">
          <a:xfrm flipV="1">
            <a:off x="2457450" y="2699843"/>
            <a:ext cx="0" cy="3257550"/>
          </a:xfrm>
          <a:prstGeom prst="line">
            <a:avLst/>
          </a:prstGeom>
          <a:noFill/>
          <a:ln w="12700">
            <a:solidFill>
              <a:srgbClr val="000000"/>
            </a:solidFill>
            <a:round/>
            <a:headEnd/>
            <a:tailEnd/>
          </a:ln>
        </p:spPr>
        <p:txBody>
          <a:bodyPr/>
          <a:lstStyle/>
          <a:p>
            <a:endParaRPr lang="en-GB"/>
          </a:p>
        </p:txBody>
      </p:sp>
      <p:sp>
        <p:nvSpPr>
          <p:cNvPr id="31750" name="Line 6"/>
          <p:cNvSpPr>
            <a:spLocks noChangeShapeType="1"/>
          </p:cNvSpPr>
          <p:nvPr/>
        </p:nvSpPr>
        <p:spPr bwMode="auto">
          <a:xfrm flipV="1">
            <a:off x="2457450" y="5909768"/>
            <a:ext cx="0" cy="47625"/>
          </a:xfrm>
          <a:prstGeom prst="line">
            <a:avLst/>
          </a:prstGeom>
          <a:noFill/>
          <a:ln w="12700">
            <a:solidFill>
              <a:srgbClr val="000000"/>
            </a:solidFill>
            <a:round/>
            <a:headEnd/>
            <a:tailEnd/>
          </a:ln>
        </p:spPr>
        <p:txBody>
          <a:bodyPr/>
          <a:lstStyle/>
          <a:p>
            <a:endParaRPr lang="en-GB"/>
          </a:p>
        </p:txBody>
      </p:sp>
      <p:sp>
        <p:nvSpPr>
          <p:cNvPr id="31751" name="Rectangle 7"/>
          <p:cNvSpPr>
            <a:spLocks noChangeArrowheads="1"/>
          </p:cNvSpPr>
          <p:nvPr/>
        </p:nvSpPr>
        <p:spPr bwMode="auto">
          <a:xfrm>
            <a:off x="2419350" y="59859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1752" name="Line 8"/>
          <p:cNvSpPr>
            <a:spLocks noChangeShapeType="1"/>
          </p:cNvSpPr>
          <p:nvPr/>
        </p:nvSpPr>
        <p:spPr bwMode="auto">
          <a:xfrm flipV="1">
            <a:off x="2971800" y="5909768"/>
            <a:ext cx="0" cy="47625"/>
          </a:xfrm>
          <a:prstGeom prst="line">
            <a:avLst/>
          </a:prstGeom>
          <a:noFill/>
          <a:ln w="12700">
            <a:solidFill>
              <a:srgbClr val="000000"/>
            </a:solidFill>
            <a:round/>
            <a:headEnd/>
            <a:tailEnd/>
          </a:ln>
        </p:spPr>
        <p:txBody>
          <a:bodyPr/>
          <a:lstStyle/>
          <a:p>
            <a:endParaRPr lang="en-GB"/>
          </a:p>
        </p:txBody>
      </p:sp>
      <p:sp>
        <p:nvSpPr>
          <p:cNvPr id="31753" name="Rectangle 9"/>
          <p:cNvSpPr>
            <a:spLocks noChangeArrowheads="1"/>
          </p:cNvSpPr>
          <p:nvPr/>
        </p:nvSpPr>
        <p:spPr bwMode="auto">
          <a:xfrm>
            <a:off x="28860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10</a:t>
            </a:r>
            <a:endParaRPr lang="en-GB"/>
          </a:p>
        </p:txBody>
      </p:sp>
      <p:sp>
        <p:nvSpPr>
          <p:cNvPr id="31754" name="Line 10"/>
          <p:cNvSpPr>
            <a:spLocks noChangeShapeType="1"/>
          </p:cNvSpPr>
          <p:nvPr/>
        </p:nvSpPr>
        <p:spPr bwMode="auto">
          <a:xfrm flipV="1">
            <a:off x="3486150" y="5909768"/>
            <a:ext cx="0" cy="47625"/>
          </a:xfrm>
          <a:prstGeom prst="line">
            <a:avLst/>
          </a:prstGeom>
          <a:noFill/>
          <a:ln w="12700">
            <a:solidFill>
              <a:srgbClr val="000000"/>
            </a:solidFill>
            <a:round/>
            <a:headEnd/>
            <a:tailEnd/>
          </a:ln>
        </p:spPr>
        <p:txBody>
          <a:bodyPr/>
          <a:lstStyle/>
          <a:p>
            <a:endParaRPr lang="en-GB"/>
          </a:p>
        </p:txBody>
      </p:sp>
      <p:sp>
        <p:nvSpPr>
          <p:cNvPr id="31755" name="Rectangle 11"/>
          <p:cNvSpPr>
            <a:spLocks noChangeArrowheads="1"/>
          </p:cNvSpPr>
          <p:nvPr/>
        </p:nvSpPr>
        <p:spPr bwMode="auto">
          <a:xfrm>
            <a:off x="340042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20</a:t>
            </a:r>
            <a:endParaRPr lang="en-GB"/>
          </a:p>
        </p:txBody>
      </p:sp>
      <p:sp>
        <p:nvSpPr>
          <p:cNvPr id="31756" name="Line 12"/>
          <p:cNvSpPr>
            <a:spLocks noChangeShapeType="1"/>
          </p:cNvSpPr>
          <p:nvPr/>
        </p:nvSpPr>
        <p:spPr bwMode="auto">
          <a:xfrm flipV="1">
            <a:off x="4000500" y="5909768"/>
            <a:ext cx="0" cy="47625"/>
          </a:xfrm>
          <a:prstGeom prst="line">
            <a:avLst/>
          </a:prstGeom>
          <a:noFill/>
          <a:ln w="12700">
            <a:solidFill>
              <a:srgbClr val="000000"/>
            </a:solidFill>
            <a:round/>
            <a:headEnd/>
            <a:tailEnd/>
          </a:ln>
        </p:spPr>
        <p:txBody>
          <a:bodyPr/>
          <a:lstStyle/>
          <a:p>
            <a:endParaRPr lang="en-GB"/>
          </a:p>
        </p:txBody>
      </p:sp>
      <p:sp>
        <p:nvSpPr>
          <p:cNvPr id="31757" name="Rectangle 13"/>
          <p:cNvSpPr>
            <a:spLocks noChangeArrowheads="1"/>
          </p:cNvSpPr>
          <p:nvPr/>
        </p:nvSpPr>
        <p:spPr bwMode="auto">
          <a:xfrm>
            <a:off x="39147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30</a:t>
            </a:r>
            <a:endParaRPr lang="en-GB"/>
          </a:p>
        </p:txBody>
      </p:sp>
      <p:sp>
        <p:nvSpPr>
          <p:cNvPr id="31758" name="Line 14"/>
          <p:cNvSpPr>
            <a:spLocks noChangeShapeType="1"/>
          </p:cNvSpPr>
          <p:nvPr/>
        </p:nvSpPr>
        <p:spPr bwMode="auto">
          <a:xfrm flipV="1">
            <a:off x="4524375" y="5909768"/>
            <a:ext cx="0" cy="47625"/>
          </a:xfrm>
          <a:prstGeom prst="line">
            <a:avLst/>
          </a:prstGeom>
          <a:noFill/>
          <a:ln w="12700">
            <a:solidFill>
              <a:srgbClr val="000000"/>
            </a:solidFill>
            <a:round/>
            <a:headEnd/>
            <a:tailEnd/>
          </a:ln>
        </p:spPr>
        <p:txBody>
          <a:bodyPr/>
          <a:lstStyle/>
          <a:p>
            <a:endParaRPr lang="en-GB"/>
          </a:p>
        </p:txBody>
      </p:sp>
      <p:sp>
        <p:nvSpPr>
          <p:cNvPr id="31759" name="Rectangle 15"/>
          <p:cNvSpPr>
            <a:spLocks noChangeArrowheads="1"/>
          </p:cNvSpPr>
          <p:nvPr/>
        </p:nvSpPr>
        <p:spPr bwMode="auto">
          <a:xfrm>
            <a:off x="443865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40</a:t>
            </a:r>
            <a:endParaRPr lang="en-GB"/>
          </a:p>
        </p:txBody>
      </p:sp>
      <p:sp>
        <p:nvSpPr>
          <p:cNvPr id="31760" name="Line 16"/>
          <p:cNvSpPr>
            <a:spLocks noChangeShapeType="1"/>
          </p:cNvSpPr>
          <p:nvPr/>
        </p:nvSpPr>
        <p:spPr bwMode="auto">
          <a:xfrm flipV="1">
            <a:off x="5038725" y="5909768"/>
            <a:ext cx="0" cy="47625"/>
          </a:xfrm>
          <a:prstGeom prst="line">
            <a:avLst/>
          </a:prstGeom>
          <a:noFill/>
          <a:ln w="12700">
            <a:solidFill>
              <a:srgbClr val="000000"/>
            </a:solidFill>
            <a:round/>
            <a:headEnd/>
            <a:tailEnd/>
          </a:ln>
        </p:spPr>
        <p:txBody>
          <a:bodyPr/>
          <a:lstStyle/>
          <a:p>
            <a:endParaRPr lang="en-GB"/>
          </a:p>
        </p:txBody>
      </p:sp>
      <p:sp>
        <p:nvSpPr>
          <p:cNvPr id="31761" name="Rectangle 17"/>
          <p:cNvSpPr>
            <a:spLocks noChangeArrowheads="1"/>
          </p:cNvSpPr>
          <p:nvPr/>
        </p:nvSpPr>
        <p:spPr bwMode="auto">
          <a:xfrm>
            <a:off x="495300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50</a:t>
            </a:r>
            <a:endParaRPr lang="en-GB"/>
          </a:p>
        </p:txBody>
      </p:sp>
      <p:sp>
        <p:nvSpPr>
          <p:cNvPr id="31762" name="Line 18"/>
          <p:cNvSpPr>
            <a:spLocks noChangeShapeType="1"/>
          </p:cNvSpPr>
          <p:nvPr/>
        </p:nvSpPr>
        <p:spPr bwMode="auto">
          <a:xfrm flipV="1">
            <a:off x="5553075" y="5909768"/>
            <a:ext cx="0" cy="47625"/>
          </a:xfrm>
          <a:prstGeom prst="line">
            <a:avLst/>
          </a:prstGeom>
          <a:noFill/>
          <a:ln w="12700">
            <a:solidFill>
              <a:srgbClr val="000000"/>
            </a:solidFill>
            <a:round/>
            <a:headEnd/>
            <a:tailEnd/>
          </a:ln>
        </p:spPr>
        <p:txBody>
          <a:bodyPr/>
          <a:lstStyle/>
          <a:p>
            <a:endParaRPr lang="en-GB"/>
          </a:p>
        </p:txBody>
      </p:sp>
      <p:sp>
        <p:nvSpPr>
          <p:cNvPr id="31763" name="Rectangle 19"/>
          <p:cNvSpPr>
            <a:spLocks noChangeArrowheads="1"/>
          </p:cNvSpPr>
          <p:nvPr/>
        </p:nvSpPr>
        <p:spPr bwMode="auto">
          <a:xfrm>
            <a:off x="546735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60</a:t>
            </a:r>
            <a:endParaRPr lang="en-GB"/>
          </a:p>
        </p:txBody>
      </p:sp>
      <p:sp>
        <p:nvSpPr>
          <p:cNvPr id="31764" name="Line 20"/>
          <p:cNvSpPr>
            <a:spLocks noChangeShapeType="1"/>
          </p:cNvSpPr>
          <p:nvPr/>
        </p:nvSpPr>
        <p:spPr bwMode="auto">
          <a:xfrm flipV="1">
            <a:off x="6067425" y="5909768"/>
            <a:ext cx="0" cy="47625"/>
          </a:xfrm>
          <a:prstGeom prst="line">
            <a:avLst/>
          </a:prstGeom>
          <a:noFill/>
          <a:ln w="12700">
            <a:solidFill>
              <a:srgbClr val="000000"/>
            </a:solidFill>
            <a:round/>
            <a:headEnd/>
            <a:tailEnd/>
          </a:ln>
        </p:spPr>
        <p:txBody>
          <a:bodyPr/>
          <a:lstStyle/>
          <a:p>
            <a:endParaRPr lang="en-GB"/>
          </a:p>
        </p:txBody>
      </p:sp>
      <p:sp>
        <p:nvSpPr>
          <p:cNvPr id="31765" name="Rectangle 21"/>
          <p:cNvSpPr>
            <a:spLocks noChangeArrowheads="1"/>
          </p:cNvSpPr>
          <p:nvPr/>
        </p:nvSpPr>
        <p:spPr bwMode="auto">
          <a:xfrm>
            <a:off x="5981700"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70</a:t>
            </a:r>
            <a:endParaRPr lang="en-GB"/>
          </a:p>
        </p:txBody>
      </p:sp>
      <p:sp>
        <p:nvSpPr>
          <p:cNvPr id="31766" name="Line 22"/>
          <p:cNvSpPr>
            <a:spLocks noChangeShapeType="1"/>
          </p:cNvSpPr>
          <p:nvPr/>
        </p:nvSpPr>
        <p:spPr bwMode="auto">
          <a:xfrm flipV="1">
            <a:off x="6591300" y="5909768"/>
            <a:ext cx="0" cy="47625"/>
          </a:xfrm>
          <a:prstGeom prst="line">
            <a:avLst/>
          </a:prstGeom>
          <a:noFill/>
          <a:ln w="12700">
            <a:solidFill>
              <a:srgbClr val="000000"/>
            </a:solidFill>
            <a:round/>
            <a:headEnd/>
            <a:tailEnd/>
          </a:ln>
        </p:spPr>
        <p:txBody>
          <a:bodyPr/>
          <a:lstStyle/>
          <a:p>
            <a:endParaRPr lang="en-GB"/>
          </a:p>
        </p:txBody>
      </p:sp>
      <p:sp>
        <p:nvSpPr>
          <p:cNvPr id="31767" name="Rectangle 23"/>
          <p:cNvSpPr>
            <a:spLocks noChangeArrowheads="1"/>
          </p:cNvSpPr>
          <p:nvPr/>
        </p:nvSpPr>
        <p:spPr bwMode="auto">
          <a:xfrm>
            <a:off x="6505575" y="5985968"/>
            <a:ext cx="168275" cy="182562"/>
          </a:xfrm>
          <a:prstGeom prst="rect">
            <a:avLst/>
          </a:prstGeom>
          <a:noFill/>
          <a:ln w="12700">
            <a:noFill/>
            <a:miter lim="800000"/>
            <a:headEnd/>
            <a:tailEnd/>
          </a:ln>
        </p:spPr>
        <p:txBody>
          <a:bodyPr wrap="none" lIns="0" tIns="0" rIns="0" bIns="0">
            <a:spAutoFit/>
          </a:bodyPr>
          <a:lstStyle/>
          <a:p>
            <a:r>
              <a:rPr lang="en-GB" sz="1200">
                <a:solidFill>
                  <a:srgbClr val="000000"/>
                </a:solidFill>
              </a:rPr>
              <a:t>80</a:t>
            </a:r>
            <a:endParaRPr lang="en-GB"/>
          </a:p>
        </p:txBody>
      </p:sp>
      <p:sp>
        <p:nvSpPr>
          <p:cNvPr id="31768" name="Line 24"/>
          <p:cNvSpPr>
            <a:spLocks noChangeShapeType="1"/>
          </p:cNvSpPr>
          <p:nvPr/>
        </p:nvSpPr>
        <p:spPr bwMode="auto">
          <a:xfrm>
            <a:off x="2457450" y="5957393"/>
            <a:ext cx="38100" cy="0"/>
          </a:xfrm>
          <a:prstGeom prst="line">
            <a:avLst/>
          </a:prstGeom>
          <a:noFill/>
          <a:ln w="12700">
            <a:solidFill>
              <a:srgbClr val="000000"/>
            </a:solidFill>
            <a:round/>
            <a:headEnd/>
            <a:tailEnd/>
          </a:ln>
        </p:spPr>
        <p:txBody>
          <a:bodyPr/>
          <a:lstStyle/>
          <a:p>
            <a:endParaRPr lang="en-GB"/>
          </a:p>
        </p:txBody>
      </p:sp>
      <p:sp>
        <p:nvSpPr>
          <p:cNvPr id="31769" name="Rectangle 25"/>
          <p:cNvSpPr>
            <a:spLocks noChangeArrowheads="1"/>
          </p:cNvSpPr>
          <p:nvPr/>
        </p:nvSpPr>
        <p:spPr bwMode="auto">
          <a:xfrm>
            <a:off x="2333625" y="58716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1770" name="Line 26"/>
          <p:cNvSpPr>
            <a:spLocks noChangeShapeType="1"/>
          </p:cNvSpPr>
          <p:nvPr/>
        </p:nvSpPr>
        <p:spPr bwMode="auto">
          <a:xfrm>
            <a:off x="2457450" y="5414468"/>
            <a:ext cx="38100" cy="0"/>
          </a:xfrm>
          <a:prstGeom prst="line">
            <a:avLst/>
          </a:prstGeom>
          <a:noFill/>
          <a:ln w="12700">
            <a:solidFill>
              <a:srgbClr val="000000"/>
            </a:solidFill>
            <a:round/>
            <a:headEnd/>
            <a:tailEnd/>
          </a:ln>
        </p:spPr>
        <p:txBody>
          <a:bodyPr/>
          <a:lstStyle/>
          <a:p>
            <a:endParaRPr lang="en-GB"/>
          </a:p>
        </p:txBody>
      </p:sp>
      <p:sp>
        <p:nvSpPr>
          <p:cNvPr id="31771" name="Rectangle 27"/>
          <p:cNvSpPr>
            <a:spLocks noChangeArrowheads="1"/>
          </p:cNvSpPr>
          <p:nvPr/>
        </p:nvSpPr>
        <p:spPr bwMode="auto">
          <a:xfrm>
            <a:off x="2209800" y="532874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0.5</a:t>
            </a:r>
            <a:endParaRPr lang="en-GB"/>
          </a:p>
        </p:txBody>
      </p:sp>
      <p:sp>
        <p:nvSpPr>
          <p:cNvPr id="31772" name="Line 28"/>
          <p:cNvSpPr>
            <a:spLocks noChangeShapeType="1"/>
          </p:cNvSpPr>
          <p:nvPr/>
        </p:nvSpPr>
        <p:spPr bwMode="auto">
          <a:xfrm>
            <a:off x="2457450" y="4871543"/>
            <a:ext cx="38100" cy="0"/>
          </a:xfrm>
          <a:prstGeom prst="line">
            <a:avLst/>
          </a:prstGeom>
          <a:noFill/>
          <a:ln w="12700">
            <a:solidFill>
              <a:srgbClr val="000000"/>
            </a:solidFill>
            <a:round/>
            <a:headEnd/>
            <a:tailEnd/>
          </a:ln>
        </p:spPr>
        <p:txBody>
          <a:bodyPr/>
          <a:lstStyle/>
          <a:p>
            <a:endParaRPr lang="en-GB"/>
          </a:p>
        </p:txBody>
      </p:sp>
      <p:sp>
        <p:nvSpPr>
          <p:cNvPr id="31773" name="Rectangle 29"/>
          <p:cNvSpPr>
            <a:spLocks noChangeArrowheads="1"/>
          </p:cNvSpPr>
          <p:nvPr/>
        </p:nvSpPr>
        <p:spPr bwMode="auto">
          <a:xfrm>
            <a:off x="2333625" y="478581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1</a:t>
            </a:r>
            <a:endParaRPr lang="en-GB"/>
          </a:p>
        </p:txBody>
      </p:sp>
      <p:sp>
        <p:nvSpPr>
          <p:cNvPr id="31774" name="Line 30"/>
          <p:cNvSpPr>
            <a:spLocks noChangeShapeType="1"/>
          </p:cNvSpPr>
          <p:nvPr/>
        </p:nvSpPr>
        <p:spPr bwMode="auto">
          <a:xfrm>
            <a:off x="2457450" y="4328618"/>
            <a:ext cx="38100" cy="0"/>
          </a:xfrm>
          <a:prstGeom prst="line">
            <a:avLst/>
          </a:prstGeom>
          <a:noFill/>
          <a:ln w="12700">
            <a:solidFill>
              <a:srgbClr val="000000"/>
            </a:solidFill>
            <a:round/>
            <a:headEnd/>
            <a:tailEnd/>
          </a:ln>
        </p:spPr>
        <p:txBody>
          <a:bodyPr/>
          <a:lstStyle/>
          <a:p>
            <a:endParaRPr lang="en-GB"/>
          </a:p>
        </p:txBody>
      </p:sp>
      <p:sp>
        <p:nvSpPr>
          <p:cNvPr id="31775" name="Rectangle 31"/>
          <p:cNvSpPr>
            <a:spLocks noChangeArrowheads="1"/>
          </p:cNvSpPr>
          <p:nvPr/>
        </p:nvSpPr>
        <p:spPr bwMode="auto">
          <a:xfrm>
            <a:off x="2209800" y="424289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1.5</a:t>
            </a:r>
            <a:endParaRPr lang="en-GB"/>
          </a:p>
        </p:txBody>
      </p:sp>
      <p:sp>
        <p:nvSpPr>
          <p:cNvPr id="31776" name="Line 32"/>
          <p:cNvSpPr>
            <a:spLocks noChangeShapeType="1"/>
          </p:cNvSpPr>
          <p:nvPr/>
        </p:nvSpPr>
        <p:spPr bwMode="auto">
          <a:xfrm>
            <a:off x="2457450" y="3785693"/>
            <a:ext cx="38100" cy="0"/>
          </a:xfrm>
          <a:prstGeom prst="line">
            <a:avLst/>
          </a:prstGeom>
          <a:noFill/>
          <a:ln w="12700">
            <a:solidFill>
              <a:srgbClr val="000000"/>
            </a:solidFill>
            <a:round/>
            <a:headEnd/>
            <a:tailEnd/>
          </a:ln>
        </p:spPr>
        <p:txBody>
          <a:bodyPr/>
          <a:lstStyle/>
          <a:p>
            <a:endParaRPr lang="en-GB"/>
          </a:p>
        </p:txBody>
      </p:sp>
      <p:sp>
        <p:nvSpPr>
          <p:cNvPr id="31777" name="Rectangle 33"/>
          <p:cNvSpPr>
            <a:spLocks noChangeArrowheads="1"/>
          </p:cNvSpPr>
          <p:nvPr/>
        </p:nvSpPr>
        <p:spPr bwMode="auto">
          <a:xfrm>
            <a:off x="2333625" y="369996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2</a:t>
            </a:r>
            <a:endParaRPr lang="en-GB"/>
          </a:p>
        </p:txBody>
      </p:sp>
      <p:sp>
        <p:nvSpPr>
          <p:cNvPr id="31778" name="Line 34"/>
          <p:cNvSpPr>
            <a:spLocks noChangeShapeType="1"/>
          </p:cNvSpPr>
          <p:nvPr/>
        </p:nvSpPr>
        <p:spPr bwMode="auto">
          <a:xfrm>
            <a:off x="2457450" y="3242768"/>
            <a:ext cx="38100" cy="0"/>
          </a:xfrm>
          <a:prstGeom prst="line">
            <a:avLst/>
          </a:prstGeom>
          <a:noFill/>
          <a:ln w="12700">
            <a:solidFill>
              <a:srgbClr val="000000"/>
            </a:solidFill>
            <a:round/>
            <a:headEnd/>
            <a:tailEnd/>
          </a:ln>
        </p:spPr>
        <p:txBody>
          <a:bodyPr/>
          <a:lstStyle/>
          <a:p>
            <a:endParaRPr lang="en-GB"/>
          </a:p>
        </p:txBody>
      </p:sp>
      <p:sp>
        <p:nvSpPr>
          <p:cNvPr id="31779" name="Rectangle 35"/>
          <p:cNvSpPr>
            <a:spLocks noChangeArrowheads="1"/>
          </p:cNvSpPr>
          <p:nvPr/>
        </p:nvSpPr>
        <p:spPr bwMode="auto">
          <a:xfrm>
            <a:off x="2209800" y="3157043"/>
            <a:ext cx="211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2.5</a:t>
            </a:r>
            <a:endParaRPr lang="en-GB"/>
          </a:p>
        </p:txBody>
      </p:sp>
      <p:sp>
        <p:nvSpPr>
          <p:cNvPr id="31780" name="Line 36"/>
          <p:cNvSpPr>
            <a:spLocks noChangeShapeType="1"/>
          </p:cNvSpPr>
          <p:nvPr/>
        </p:nvSpPr>
        <p:spPr bwMode="auto">
          <a:xfrm>
            <a:off x="2457450" y="2699843"/>
            <a:ext cx="38100" cy="0"/>
          </a:xfrm>
          <a:prstGeom prst="line">
            <a:avLst/>
          </a:prstGeom>
          <a:noFill/>
          <a:ln w="12700">
            <a:solidFill>
              <a:srgbClr val="000000"/>
            </a:solidFill>
            <a:round/>
            <a:headEnd/>
            <a:tailEnd/>
          </a:ln>
        </p:spPr>
        <p:txBody>
          <a:bodyPr/>
          <a:lstStyle/>
          <a:p>
            <a:endParaRPr lang="en-GB"/>
          </a:p>
        </p:txBody>
      </p:sp>
      <p:sp>
        <p:nvSpPr>
          <p:cNvPr id="31781" name="Rectangle 37"/>
          <p:cNvSpPr>
            <a:spLocks noChangeArrowheads="1"/>
          </p:cNvSpPr>
          <p:nvPr/>
        </p:nvSpPr>
        <p:spPr bwMode="auto">
          <a:xfrm>
            <a:off x="2333625" y="2614118"/>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3</a:t>
            </a:r>
            <a:endParaRPr lang="en-GB"/>
          </a:p>
        </p:txBody>
      </p:sp>
      <p:sp>
        <p:nvSpPr>
          <p:cNvPr id="31782" name="Rectangle 38"/>
          <p:cNvSpPr>
            <a:spLocks noChangeArrowheads="1"/>
          </p:cNvSpPr>
          <p:nvPr/>
        </p:nvSpPr>
        <p:spPr bwMode="auto">
          <a:xfrm>
            <a:off x="4371975" y="6200280"/>
            <a:ext cx="803275" cy="182563"/>
          </a:xfrm>
          <a:prstGeom prst="rect">
            <a:avLst/>
          </a:prstGeom>
          <a:noFill/>
          <a:ln w="12700">
            <a:noFill/>
            <a:miter lim="800000"/>
            <a:headEnd/>
            <a:tailEnd/>
          </a:ln>
        </p:spPr>
        <p:txBody>
          <a:bodyPr wrap="none" lIns="0" tIns="0" rIns="0" bIns="0">
            <a:spAutoFit/>
          </a:bodyPr>
          <a:lstStyle/>
          <a:p>
            <a:r>
              <a:rPr lang="en-GB" sz="1200" b="1">
                <a:solidFill>
                  <a:srgbClr val="000000"/>
                </a:solidFill>
              </a:rPr>
              <a:t>time (days)</a:t>
            </a:r>
            <a:endParaRPr lang="en-GB" b="1"/>
          </a:p>
        </p:txBody>
      </p:sp>
      <p:sp>
        <p:nvSpPr>
          <p:cNvPr id="31783" name="Rectangle 39"/>
          <p:cNvSpPr>
            <a:spLocks noChangeArrowheads="1"/>
          </p:cNvSpPr>
          <p:nvPr/>
        </p:nvSpPr>
        <p:spPr bwMode="auto">
          <a:xfrm rot="-5400000">
            <a:off x="995363" y="4150818"/>
            <a:ext cx="2093912" cy="182562"/>
          </a:xfrm>
          <a:prstGeom prst="rect">
            <a:avLst/>
          </a:prstGeom>
          <a:noFill/>
          <a:ln w="12700">
            <a:noFill/>
            <a:miter lim="800000"/>
            <a:headEnd/>
            <a:tailEnd/>
          </a:ln>
        </p:spPr>
        <p:txBody>
          <a:bodyPr wrap="none" lIns="0" tIns="0" rIns="0" bIns="0">
            <a:spAutoFit/>
          </a:bodyPr>
          <a:lstStyle/>
          <a:p>
            <a:r>
              <a:rPr lang="en-GB" sz="1200" b="1">
                <a:solidFill>
                  <a:srgbClr val="000000"/>
                </a:solidFill>
              </a:rPr>
              <a:t>volumetric body length (mm)</a:t>
            </a:r>
            <a:endParaRPr lang="en-GB" b="1"/>
          </a:p>
        </p:txBody>
      </p:sp>
      <p:sp>
        <p:nvSpPr>
          <p:cNvPr id="31784" name="Rectangle 40"/>
          <p:cNvSpPr>
            <a:spLocks noChangeArrowheads="1"/>
          </p:cNvSpPr>
          <p:nvPr/>
        </p:nvSpPr>
        <p:spPr bwMode="auto">
          <a:xfrm>
            <a:off x="2419350" y="56811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85" name="Rectangle 41"/>
          <p:cNvSpPr>
            <a:spLocks noChangeArrowheads="1"/>
          </p:cNvSpPr>
          <p:nvPr/>
        </p:nvSpPr>
        <p:spPr bwMode="auto">
          <a:xfrm>
            <a:off x="3133725" y="490964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86" name="Rectangle 42"/>
          <p:cNvSpPr>
            <a:spLocks noChangeArrowheads="1"/>
          </p:cNvSpPr>
          <p:nvPr/>
        </p:nvSpPr>
        <p:spPr bwMode="auto">
          <a:xfrm>
            <a:off x="3495675" y="42143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87" name="Rectangle 43"/>
          <p:cNvSpPr>
            <a:spLocks noChangeArrowheads="1"/>
          </p:cNvSpPr>
          <p:nvPr/>
        </p:nvSpPr>
        <p:spPr bwMode="auto">
          <a:xfrm>
            <a:off x="3705225" y="4195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88" name="Rectangle 44"/>
          <p:cNvSpPr>
            <a:spLocks noChangeArrowheads="1"/>
          </p:cNvSpPr>
          <p:nvPr/>
        </p:nvSpPr>
        <p:spPr bwMode="auto">
          <a:xfrm>
            <a:off x="4067175" y="36999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89" name="Rectangle 45"/>
          <p:cNvSpPr>
            <a:spLocks noChangeArrowheads="1"/>
          </p:cNvSpPr>
          <p:nvPr/>
        </p:nvSpPr>
        <p:spPr bwMode="auto">
          <a:xfrm>
            <a:off x="4429125" y="32237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90" name="Rectangle 46"/>
          <p:cNvSpPr>
            <a:spLocks noChangeArrowheads="1"/>
          </p:cNvSpPr>
          <p:nvPr/>
        </p:nvSpPr>
        <p:spPr bwMode="auto">
          <a:xfrm>
            <a:off x="4791075" y="32141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91" name="Rectangle 47"/>
          <p:cNvSpPr>
            <a:spLocks noChangeArrowheads="1"/>
          </p:cNvSpPr>
          <p:nvPr/>
        </p:nvSpPr>
        <p:spPr bwMode="auto">
          <a:xfrm>
            <a:off x="5153025" y="32522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92" name="Rectangle 48"/>
          <p:cNvSpPr>
            <a:spLocks noChangeArrowheads="1"/>
          </p:cNvSpPr>
          <p:nvPr/>
        </p:nvSpPr>
        <p:spPr bwMode="auto">
          <a:xfrm>
            <a:off x="5514975"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93" name="Rectangle 49"/>
          <p:cNvSpPr>
            <a:spLocks noChangeArrowheads="1"/>
          </p:cNvSpPr>
          <p:nvPr/>
        </p:nvSpPr>
        <p:spPr bwMode="auto">
          <a:xfrm>
            <a:off x="5829300"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94" name="Rectangle 50"/>
          <p:cNvSpPr>
            <a:spLocks noChangeArrowheads="1"/>
          </p:cNvSpPr>
          <p:nvPr/>
        </p:nvSpPr>
        <p:spPr bwMode="auto">
          <a:xfrm>
            <a:off x="6134100" y="3052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95" name="Rectangle 51"/>
          <p:cNvSpPr>
            <a:spLocks noChangeArrowheads="1"/>
          </p:cNvSpPr>
          <p:nvPr/>
        </p:nvSpPr>
        <p:spPr bwMode="auto">
          <a:xfrm>
            <a:off x="6448425" y="31379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796" name="Rectangle 52"/>
          <p:cNvSpPr>
            <a:spLocks noChangeArrowheads="1"/>
          </p:cNvSpPr>
          <p:nvPr/>
        </p:nvSpPr>
        <p:spPr bwMode="auto">
          <a:xfrm>
            <a:off x="2438400" y="5890718"/>
            <a:ext cx="34925" cy="152400"/>
          </a:xfrm>
          <a:prstGeom prst="rect">
            <a:avLst/>
          </a:prstGeom>
          <a:noFill/>
          <a:ln w="12700">
            <a:noFill/>
            <a:miter lim="800000"/>
            <a:headEnd/>
            <a:tailEnd/>
          </a:ln>
        </p:spPr>
        <p:txBody>
          <a:bodyPr wrap="none" lIns="0" tIns="0" rIns="0" bIns="0">
            <a:spAutoFit/>
          </a:bodyPr>
          <a:lstStyle/>
          <a:p>
            <a:r>
              <a:rPr lang="en-GB" sz="1000">
                <a:solidFill>
                  <a:srgbClr val="000000"/>
                </a:solidFill>
                <a:latin typeface="Helvetica" pitchFamily="34" charset="0"/>
              </a:rPr>
              <a:t> </a:t>
            </a:r>
            <a:endParaRPr lang="en-GB"/>
          </a:p>
        </p:txBody>
      </p:sp>
      <p:sp>
        <p:nvSpPr>
          <p:cNvPr id="31797" name="Line 53"/>
          <p:cNvSpPr>
            <a:spLocks noChangeShapeType="1"/>
          </p:cNvSpPr>
          <p:nvPr/>
        </p:nvSpPr>
        <p:spPr bwMode="auto">
          <a:xfrm flipV="1">
            <a:off x="2457450" y="5719268"/>
            <a:ext cx="0" cy="19050"/>
          </a:xfrm>
          <a:prstGeom prst="line">
            <a:avLst/>
          </a:prstGeom>
          <a:noFill/>
          <a:ln w="12700">
            <a:solidFill>
              <a:srgbClr val="000000"/>
            </a:solidFill>
            <a:prstDash val="sysDot"/>
            <a:round/>
            <a:headEnd/>
            <a:tailEnd/>
          </a:ln>
        </p:spPr>
        <p:txBody>
          <a:bodyPr/>
          <a:lstStyle/>
          <a:p>
            <a:endParaRPr lang="en-GB"/>
          </a:p>
        </p:txBody>
      </p:sp>
      <p:sp>
        <p:nvSpPr>
          <p:cNvPr id="31798" name="Line 54"/>
          <p:cNvSpPr>
            <a:spLocks noChangeShapeType="1"/>
          </p:cNvSpPr>
          <p:nvPr/>
        </p:nvSpPr>
        <p:spPr bwMode="auto">
          <a:xfrm flipV="1">
            <a:off x="5191125" y="3290393"/>
            <a:ext cx="0" cy="19050"/>
          </a:xfrm>
          <a:prstGeom prst="line">
            <a:avLst/>
          </a:prstGeom>
          <a:noFill/>
          <a:ln w="12700">
            <a:solidFill>
              <a:srgbClr val="000000"/>
            </a:solidFill>
            <a:prstDash val="sysDot"/>
            <a:round/>
            <a:headEnd/>
            <a:tailEnd/>
          </a:ln>
        </p:spPr>
        <p:txBody>
          <a:bodyPr/>
          <a:lstStyle/>
          <a:p>
            <a:endParaRPr lang="en-GB"/>
          </a:p>
        </p:txBody>
      </p:sp>
      <p:sp>
        <p:nvSpPr>
          <p:cNvPr id="31799" name="Line 55"/>
          <p:cNvSpPr>
            <a:spLocks noChangeShapeType="1"/>
          </p:cNvSpPr>
          <p:nvPr/>
        </p:nvSpPr>
        <p:spPr bwMode="auto">
          <a:xfrm flipV="1">
            <a:off x="5553075" y="3166568"/>
            <a:ext cx="0" cy="19050"/>
          </a:xfrm>
          <a:prstGeom prst="line">
            <a:avLst/>
          </a:prstGeom>
          <a:noFill/>
          <a:ln w="12700">
            <a:solidFill>
              <a:srgbClr val="000000"/>
            </a:solidFill>
            <a:prstDash val="sysDot"/>
            <a:round/>
            <a:headEnd/>
            <a:tailEnd/>
          </a:ln>
        </p:spPr>
        <p:txBody>
          <a:bodyPr/>
          <a:lstStyle/>
          <a:p>
            <a:endParaRPr lang="en-GB"/>
          </a:p>
        </p:txBody>
      </p:sp>
      <p:sp>
        <p:nvSpPr>
          <p:cNvPr id="31800" name="Rectangle 60"/>
          <p:cNvSpPr>
            <a:spLocks noChangeArrowheads="1"/>
          </p:cNvSpPr>
          <p:nvPr/>
        </p:nvSpPr>
        <p:spPr bwMode="auto">
          <a:xfrm>
            <a:off x="3133725" y="490964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1" name="Rectangle 61"/>
          <p:cNvSpPr>
            <a:spLocks noChangeArrowheads="1"/>
          </p:cNvSpPr>
          <p:nvPr/>
        </p:nvSpPr>
        <p:spPr bwMode="auto">
          <a:xfrm>
            <a:off x="3495675" y="42143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2" name="Rectangle 62"/>
          <p:cNvSpPr>
            <a:spLocks noChangeArrowheads="1"/>
          </p:cNvSpPr>
          <p:nvPr/>
        </p:nvSpPr>
        <p:spPr bwMode="auto">
          <a:xfrm>
            <a:off x="3705225" y="4195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3" name="Rectangle 63"/>
          <p:cNvSpPr>
            <a:spLocks noChangeArrowheads="1"/>
          </p:cNvSpPr>
          <p:nvPr/>
        </p:nvSpPr>
        <p:spPr bwMode="auto">
          <a:xfrm>
            <a:off x="4067175" y="36999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4" name="Rectangle 64"/>
          <p:cNvSpPr>
            <a:spLocks noChangeArrowheads="1"/>
          </p:cNvSpPr>
          <p:nvPr/>
        </p:nvSpPr>
        <p:spPr bwMode="auto">
          <a:xfrm>
            <a:off x="4429125" y="322371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5" name="Rectangle 65"/>
          <p:cNvSpPr>
            <a:spLocks noChangeArrowheads="1"/>
          </p:cNvSpPr>
          <p:nvPr/>
        </p:nvSpPr>
        <p:spPr bwMode="auto">
          <a:xfrm>
            <a:off x="4791075" y="32141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6" name="Rectangle 66"/>
          <p:cNvSpPr>
            <a:spLocks noChangeArrowheads="1"/>
          </p:cNvSpPr>
          <p:nvPr/>
        </p:nvSpPr>
        <p:spPr bwMode="auto">
          <a:xfrm>
            <a:off x="5153025" y="32522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7" name="Rectangle 67"/>
          <p:cNvSpPr>
            <a:spLocks noChangeArrowheads="1"/>
          </p:cNvSpPr>
          <p:nvPr/>
        </p:nvSpPr>
        <p:spPr bwMode="auto">
          <a:xfrm>
            <a:off x="5514975"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8" name="Rectangle 68"/>
          <p:cNvSpPr>
            <a:spLocks noChangeArrowheads="1"/>
          </p:cNvSpPr>
          <p:nvPr/>
        </p:nvSpPr>
        <p:spPr bwMode="auto">
          <a:xfrm>
            <a:off x="5829300" y="31284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09" name="Rectangle 69"/>
          <p:cNvSpPr>
            <a:spLocks noChangeArrowheads="1"/>
          </p:cNvSpPr>
          <p:nvPr/>
        </p:nvSpPr>
        <p:spPr bwMode="auto">
          <a:xfrm>
            <a:off x="6134100" y="3052268"/>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10" name="Rectangle 70"/>
          <p:cNvSpPr>
            <a:spLocks noChangeArrowheads="1"/>
          </p:cNvSpPr>
          <p:nvPr/>
        </p:nvSpPr>
        <p:spPr bwMode="auto">
          <a:xfrm>
            <a:off x="6448425" y="313799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11" name="Rectangle 71"/>
          <p:cNvSpPr>
            <a:spLocks noChangeArrowheads="1"/>
          </p:cNvSpPr>
          <p:nvPr/>
        </p:nvSpPr>
        <p:spPr bwMode="auto">
          <a:xfrm>
            <a:off x="5800725" y="3947618"/>
            <a:ext cx="638175" cy="247650"/>
          </a:xfrm>
          <a:prstGeom prst="rect">
            <a:avLst/>
          </a:prstGeom>
          <a:solidFill>
            <a:srgbClr val="FFFFFF"/>
          </a:solidFill>
          <a:ln w="12700">
            <a:noFill/>
            <a:miter lim="800000"/>
            <a:headEnd/>
            <a:tailEnd/>
          </a:ln>
        </p:spPr>
        <p:txBody>
          <a:bodyPr/>
          <a:lstStyle/>
          <a:p>
            <a:endParaRPr lang="nl-NL"/>
          </a:p>
        </p:txBody>
      </p:sp>
      <p:sp>
        <p:nvSpPr>
          <p:cNvPr id="31812" name="Rectangle 72"/>
          <p:cNvSpPr>
            <a:spLocks noChangeArrowheads="1"/>
          </p:cNvSpPr>
          <p:nvPr/>
        </p:nvSpPr>
        <p:spPr bwMode="auto">
          <a:xfrm>
            <a:off x="5800725" y="3947618"/>
            <a:ext cx="638175" cy="247650"/>
          </a:xfrm>
          <a:prstGeom prst="rect">
            <a:avLst/>
          </a:prstGeom>
          <a:noFill/>
          <a:ln w="12700">
            <a:solidFill>
              <a:srgbClr val="FFFFFF"/>
            </a:solidFill>
            <a:miter lim="800000"/>
            <a:headEnd/>
            <a:tailEnd/>
          </a:ln>
        </p:spPr>
        <p:txBody>
          <a:bodyPr/>
          <a:lstStyle/>
          <a:p>
            <a:endParaRPr lang="nl-NL"/>
          </a:p>
        </p:txBody>
      </p:sp>
      <p:sp>
        <p:nvSpPr>
          <p:cNvPr id="31813" name="Line 73"/>
          <p:cNvSpPr>
            <a:spLocks noChangeShapeType="1"/>
          </p:cNvSpPr>
          <p:nvPr/>
        </p:nvSpPr>
        <p:spPr bwMode="auto">
          <a:xfrm>
            <a:off x="5800725" y="3947618"/>
            <a:ext cx="638175" cy="0"/>
          </a:xfrm>
          <a:prstGeom prst="line">
            <a:avLst/>
          </a:prstGeom>
          <a:noFill/>
          <a:ln w="12700">
            <a:solidFill>
              <a:srgbClr val="000000"/>
            </a:solidFill>
            <a:round/>
            <a:headEnd/>
            <a:tailEnd/>
          </a:ln>
        </p:spPr>
        <p:txBody>
          <a:bodyPr/>
          <a:lstStyle/>
          <a:p>
            <a:endParaRPr lang="en-GB"/>
          </a:p>
        </p:txBody>
      </p:sp>
      <p:sp>
        <p:nvSpPr>
          <p:cNvPr id="31814" name="Line 74"/>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31815" name="Line 75"/>
          <p:cNvSpPr>
            <a:spLocks noChangeShapeType="1"/>
          </p:cNvSpPr>
          <p:nvPr/>
        </p:nvSpPr>
        <p:spPr bwMode="auto">
          <a:xfrm flipV="1">
            <a:off x="6438900" y="3947618"/>
            <a:ext cx="0" cy="247650"/>
          </a:xfrm>
          <a:prstGeom prst="line">
            <a:avLst/>
          </a:prstGeom>
          <a:noFill/>
          <a:ln w="12700">
            <a:solidFill>
              <a:srgbClr val="000000"/>
            </a:solidFill>
            <a:round/>
            <a:headEnd/>
            <a:tailEnd/>
          </a:ln>
        </p:spPr>
        <p:txBody>
          <a:bodyPr/>
          <a:lstStyle/>
          <a:p>
            <a:endParaRPr lang="en-GB"/>
          </a:p>
        </p:txBody>
      </p:sp>
      <p:sp>
        <p:nvSpPr>
          <p:cNvPr id="31816" name="Line 76"/>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31817" name="Line 77"/>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31818" name="Line 78"/>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31819" name="Line 79"/>
          <p:cNvSpPr>
            <a:spLocks noChangeShapeType="1"/>
          </p:cNvSpPr>
          <p:nvPr/>
        </p:nvSpPr>
        <p:spPr bwMode="auto">
          <a:xfrm>
            <a:off x="5800725" y="3947618"/>
            <a:ext cx="638175" cy="0"/>
          </a:xfrm>
          <a:prstGeom prst="line">
            <a:avLst/>
          </a:prstGeom>
          <a:noFill/>
          <a:ln w="12700">
            <a:solidFill>
              <a:srgbClr val="000000"/>
            </a:solidFill>
            <a:round/>
            <a:headEnd/>
            <a:tailEnd/>
          </a:ln>
        </p:spPr>
        <p:txBody>
          <a:bodyPr/>
          <a:lstStyle/>
          <a:p>
            <a:endParaRPr lang="en-GB"/>
          </a:p>
        </p:txBody>
      </p:sp>
      <p:sp>
        <p:nvSpPr>
          <p:cNvPr id="31820" name="Line 80"/>
          <p:cNvSpPr>
            <a:spLocks noChangeShapeType="1"/>
          </p:cNvSpPr>
          <p:nvPr/>
        </p:nvSpPr>
        <p:spPr bwMode="auto">
          <a:xfrm>
            <a:off x="5800725" y="4195268"/>
            <a:ext cx="638175" cy="0"/>
          </a:xfrm>
          <a:prstGeom prst="line">
            <a:avLst/>
          </a:prstGeom>
          <a:noFill/>
          <a:ln w="12700">
            <a:solidFill>
              <a:srgbClr val="000000"/>
            </a:solidFill>
            <a:round/>
            <a:headEnd/>
            <a:tailEnd/>
          </a:ln>
        </p:spPr>
        <p:txBody>
          <a:bodyPr/>
          <a:lstStyle/>
          <a:p>
            <a:endParaRPr lang="en-GB"/>
          </a:p>
        </p:txBody>
      </p:sp>
      <p:sp>
        <p:nvSpPr>
          <p:cNvPr id="31821" name="Line 81"/>
          <p:cNvSpPr>
            <a:spLocks noChangeShapeType="1"/>
          </p:cNvSpPr>
          <p:nvPr/>
        </p:nvSpPr>
        <p:spPr bwMode="auto">
          <a:xfrm flipV="1">
            <a:off x="6438900" y="3947618"/>
            <a:ext cx="0" cy="247650"/>
          </a:xfrm>
          <a:prstGeom prst="line">
            <a:avLst/>
          </a:prstGeom>
          <a:noFill/>
          <a:ln w="12700">
            <a:solidFill>
              <a:srgbClr val="000000"/>
            </a:solidFill>
            <a:round/>
            <a:headEnd/>
            <a:tailEnd/>
          </a:ln>
        </p:spPr>
        <p:txBody>
          <a:bodyPr/>
          <a:lstStyle/>
          <a:p>
            <a:endParaRPr lang="en-GB"/>
          </a:p>
        </p:txBody>
      </p:sp>
      <p:sp>
        <p:nvSpPr>
          <p:cNvPr id="31822" name="Line 82"/>
          <p:cNvSpPr>
            <a:spLocks noChangeShapeType="1"/>
          </p:cNvSpPr>
          <p:nvPr/>
        </p:nvSpPr>
        <p:spPr bwMode="auto">
          <a:xfrm flipV="1">
            <a:off x="5800725" y="3947618"/>
            <a:ext cx="0" cy="247650"/>
          </a:xfrm>
          <a:prstGeom prst="line">
            <a:avLst/>
          </a:prstGeom>
          <a:noFill/>
          <a:ln w="12700">
            <a:solidFill>
              <a:srgbClr val="000000"/>
            </a:solidFill>
            <a:round/>
            <a:headEnd/>
            <a:tailEnd/>
          </a:ln>
        </p:spPr>
        <p:txBody>
          <a:bodyPr/>
          <a:lstStyle/>
          <a:p>
            <a:endParaRPr lang="en-GB"/>
          </a:p>
        </p:txBody>
      </p:sp>
      <p:sp>
        <p:nvSpPr>
          <p:cNvPr id="31823" name="Rectangle 83"/>
          <p:cNvSpPr>
            <a:spLocks noChangeArrowheads="1"/>
          </p:cNvSpPr>
          <p:nvPr/>
        </p:nvSpPr>
        <p:spPr bwMode="auto">
          <a:xfrm>
            <a:off x="6305550" y="3995243"/>
            <a:ext cx="84138" cy="182562"/>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1824" name="Rectangle 84"/>
          <p:cNvSpPr>
            <a:spLocks noChangeArrowheads="1"/>
          </p:cNvSpPr>
          <p:nvPr/>
        </p:nvSpPr>
        <p:spPr bwMode="auto">
          <a:xfrm>
            <a:off x="6029325" y="4033343"/>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1825" name="Line 85"/>
          <p:cNvSpPr>
            <a:spLocks noChangeShapeType="1"/>
          </p:cNvSpPr>
          <p:nvPr/>
        </p:nvSpPr>
        <p:spPr bwMode="auto">
          <a:xfrm>
            <a:off x="2460625" y="5962155"/>
            <a:ext cx="4133850" cy="0"/>
          </a:xfrm>
          <a:prstGeom prst="line">
            <a:avLst/>
          </a:prstGeom>
          <a:noFill/>
          <a:ln w="0">
            <a:solidFill>
              <a:srgbClr val="000000"/>
            </a:solidFill>
            <a:round/>
            <a:headEnd/>
            <a:tailEnd/>
          </a:ln>
        </p:spPr>
        <p:txBody>
          <a:bodyPr/>
          <a:lstStyle/>
          <a:p>
            <a:endParaRPr lang="en-GB"/>
          </a:p>
        </p:txBody>
      </p:sp>
      <p:sp>
        <p:nvSpPr>
          <p:cNvPr id="31826" name="Line 86"/>
          <p:cNvSpPr>
            <a:spLocks noChangeShapeType="1"/>
          </p:cNvSpPr>
          <p:nvPr/>
        </p:nvSpPr>
        <p:spPr bwMode="auto">
          <a:xfrm flipV="1">
            <a:off x="2460625" y="2704605"/>
            <a:ext cx="0" cy="3257550"/>
          </a:xfrm>
          <a:prstGeom prst="line">
            <a:avLst/>
          </a:prstGeom>
          <a:noFill/>
          <a:ln w="0">
            <a:solidFill>
              <a:srgbClr val="000000"/>
            </a:solidFill>
            <a:round/>
            <a:headEnd/>
            <a:tailEnd/>
          </a:ln>
        </p:spPr>
        <p:txBody>
          <a:bodyPr/>
          <a:lstStyle/>
          <a:p>
            <a:endParaRPr lang="en-GB"/>
          </a:p>
        </p:txBody>
      </p:sp>
      <p:sp>
        <p:nvSpPr>
          <p:cNvPr id="31827" name="Rectangle 59"/>
          <p:cNvSpPr>
            <a:spLocks noChangeArrowheads="1"/>
          </p:cNvSpPr>
          <p:nvPr/>
        </p:nvSpPr>
        <p:spPr bwMode="auto">
          <a:xfrm>
            <a:off x="2419350" y="5681168"/>
            <a:ext cx="76200" cy="76200"/>
          </a:xfrm>
          <a:prstGeom prst="rect">
            <a:avLst/>
          </a:prstGeom>
          <a:solidFill>
            <a:srgbClr val="FF0000"/>
          </a:solidFill>
          <a:ln w="12700">
            <a:solidFill>
              <a:srgbClr val="000000"/>
            </a:solidFill>
            <a:miter lim="800000"/>
            <a:headEnd/>
            <a:tailEnd/>
          </a:ln>
        </p:spPr>
        <p:txBody>
          <a:bodyPr/>
          <a:lstStyle/>
          <a:p>
            <a:endParaRPr lang="nl-NL"/>
          </a:p>
        </p:txBody>
      </p:sp>
      <p:pic>
        <p:nvPicPr>
          <p:cNvPr id="997467" name="Picture 91"/>
          <p:cNvPicPr>
            <a:picLocks noChangeAspect="1" noChangeArrowheads="1"/>
          </p:cNvPicPr>
          <p:nvPr/>
        </p:nvPicPr>
        <p:blipFill>
          <a:blip r:embed="rId2" cstate="print"/>
          <a:srcRect/>
          <a:stretch>
            <a:fillRect/>
          </a:stretch>
        </p:blipFill>
        <p:spPr bwMode="auto">
          <a:xfrm>
            <a:off x="5734050" y="3195638"/>
            <a:ext cx="2790825" cy="3552825"/>
          </a:xfrm>
          <a:prstGeom prst="rect">
            <a:avLst/>
          </a:prstGeom>
          <a:noFill/>
          <a:ln w="9525">
            <a:noFill/>
            <a:miter lim="800000"/>
            <a:headEnd/>
            <a:tailEnd/>
          </a:ln>
        </p:spPr>
      </p:pic>
      <p:sp>
        <p:nvSpPr>
          <p:cNvPr id="31829" name="Rectangle 3"/>
          <p:cNvSpPr>
            <a:spLocks noGrp="1" noChangeArrowheads="1"/>
          </p:cNvSpPr>
          <p:nvPr>
            <p:ph type="body" idx="1"/>
          </p:nvPr>
        </p:nvSpPr>
        <p:spPr>
          <a:xfrm>
            <a:off x="685800" y="1673456"/>
            <a:ext cx="7772400" cy="812800"/>
          </a:xfrm>
        </p:spPr>
        <p:txBody>
          <a:bodyPr/>
          <a:lstStyle/>
          <a:p>
            <a:pPr eaLnBrk="1" hangingPunct="1">
              <a:lnSpc>
                <a:spcPct val="90000"/>
              </a:lnSpc>
              <a:buFont typeface="Wingdings" pitchFamily="2" charset="2"/>
              <a:buNone/>
            </a:pPr>
            <a:r>
              <a:rPr lang="nl-NL" b="1" dirty="0" smtClean="0">
                <a:solidFill>
                  <a:srgbClr val="008000"/>
                </a:solidFill>
              </a:rPr>
              <a:t>Assumption</a:t>
            </a:r>
          </a:p>
          <a:p>
            <a:pPr lvl="1" eaLnBrk="1" hangingPunct="1">
              <a:lnSpc>
                <a:spcPct val="90000"/>
              </a:lnSpc>
            </a:pPr>
            <a:r>
              <a:rPr lang="nl-NL" dirty="0" smtClean="0"/>
              <a:t>initial starvation (swimming and metamorphosis)</a:t>
            </a:r>
            <a:endParaRPr lang="en-GB"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97467"/>
                                        </p:tgtEl>
                                        <p:attrNameLst>
                                          <p:attrName>style.visibility</p:attrName>
                                        </p:attrNameLst>
                                      </p:cBhvr>
                                      <p:to>
                                        <p:strVal val="visible"/>
                                      </p:to>
                                    </p:set>
                                    <p:animEffect transition="in" filter="dissolve">
                                      <p:cBhvr>
                                        <p:cTn id="7" dur="500"/>
                                        <p:tgtEl>
                                          <p:spTgt spid="99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a:grpSpLocks/>
          </p:cNvGrpSpPr>
          <p:nvPr/>
        </p:nvGrpSpPr>
        <p:grpSpPr bwMode="auto">
          <a:xfrm>
            <a:off x="4221163" y="3036393"/>
            <a:ext cx="2495550" cy="3041650"/>
            <a:chOff x="2659" y="1807"/>
            <a:chExt cx="1572" cy="1916"/>
          </a:xfrm>
        </p:grpSpPr>
        <p:grpSp>
          <p:nvGrpSpPr>
            <p:cNvPr id="3" name="Group 99"/>
            <p:cNvGrpSpPr>
              <a:grpSpLocks/>
            </p:cNvGrpSpPr>
            <p:nvPr/>
          </p:nvGrpSpPr>
          <p:grpSpPr bwMode="auto">
            <a:xfrm>
              <a:off x="2659" y="3430"/>
              <a:ext cx="288" cy="293"/>
              <a:chOff x="2659" y="3430"/>
              <a:chExt cx="288" cy="293"/>
            </a:xfrm>
          </p:grpSpPr>
          <p:sp>
            <p:nvSpPr>
              <p:cNvPr id="32866" name="Line 96"/>
              <p:cNvSpPr>
                <a:spLocks noChangeShapeType="1"/>
              </p:cNvSpPr>
              <p:nvPr/>
            </p:nvSpPr>
            <p:spPr bwMode="auto">
              <a:xfrm flipV="1">
                <a:off x="2659" y="3430"/>
                <a:ext cx="0" cy="293"/>
              </a:xfrm>
              <a:prstGeom prst="line">
                <a:avLst/>
              </a:prstGeom>
              <a:noFill/>
              <a:ln w="25400">
                <a:solidFill>
                  <a:srgbClr val="008000"/>
                </a:solidFill>
                <a:round/>
                <a:headEnd/>
                <a:tailEnd/>
              </a:ln>
            </p:spPr>
            <p:txBody>
              <a:bodyPr/>
              <a:lstStyle/>
              <a:p>
                <a:endParaRPr lang="en-GB"/>
              </a:p>
            </p:txBody>
          </p:sp>
          <p:sp>
            <p:nvSpPr>
              <p:cNvPr id="32867" name="Line 97"/>
              <p:cNvSpPr>
                <a:spLocks noChangeShapeType="1"/>
              </p:cNvSpPr>
              <p:nvPr/>
            </p:nvSpPr>
            <p:spPr bwMode="auto">
              <a:xfrm>
                <a:off x="2659" y="3430"/>
                <a:ext cx="288" cy="0"/>
              </a:xfrm>
              <a:prstGeom prst="line">
                <a:avLst/>
              </a:prstGeom>
              <a:noFill/>
              <a:ln w="25400">
                <a:solidFill>
                  <a:srgbClr val="008000"/>
                </a:solidFill>
                <a:round/>
                <a:headEnd/>
                <a:tailEnd/>
              </a:ln>
            </p:spPr>
            <p:txBody>
              <a:bodyPr/>
              <a:lstStyle/>
              <a:p>
                <a:endParaRPr lang="en-GB"/>
              </a:p>
            </p:txBody>
          </p:sp>
        </p:grpSp>
        <p:grpSp>
          <p:nvGrpSpPr>
            <p:cNvPr id="4" name="Group 100"/>
            <p:cNvGrpSpPr>
              <a:grpSpLocks/>
            </p:cNvGrpSpPr>
            <p:nvPr/>
          </p:nvGrpSpPr>
          <p:grpSpPr bwMode="auto">
            <a:xfrm>
              <a:off x="2951" y="3137"/>
              <a:ext cx="221" cy="293"/>
              <a:chOff x="2659" y="3430"/>
              <a:chExt cx="288" cy="293"/>
            </a:xfrm>
          </p:grpSpPr>
          <p:sp>
            <p:nvSpPr>
              <p:cNvPr id="32864" name="Line 101"/>
              <p:cNvSpPr>
                <a:spLocks noChangeShapeType="1"/>
              </p:cNvSpPr>
              <p:nvPr/>
            </p:nvSpPr>
            <p:spPr bwMode="auto">
              <a:xfrm flipV="1">
                <a:off x="2659" y="3430"/>
                <a:ext cx="0" cy="293"/>
              </a:xfrm>
              <a:prstGeom prst="line">
                <a:avLst/>
              </a:prstGeom>
              <a:noFill/>
              <a:ln w="25400">
                <a:solidFill>
                  <a:srgbClr val="008000"/>
                </a:solidFill>
                <a:round/>
                <a:headEnd/>
                <a:tailEnd/>
              </a:ln>
            </p:spPr>
            <p:txBody>
              <a:bodyPr/>
              <a:lstStyle/>
              <a:p>
                <a:endParaRPr lang="en-GB"/>
              </a:p>
            </p:txBody>
          </p:sp>
          <p:sp>
            <p:nvSpPr>
              <p:cNvPr id="32865" name="Line 102"/>
              <p:cNvSpPr>
                <a:spLocks noChangeShapeType="1"/>
              </p:cNvSpPr>
              <p:nvPr/>
            </p:nvSpPr>
            <p:spPr bwMode="auto">
              <a:xfrm>
                <a:off x="2659" y="3430"/>
                <a:ext cx="288" cy="0"/>
              </a:xfrm>
              <a:prstGeom prst="line">
                <a:avLst/>
              </a:prstGeom>
              <a:noFill/>
              <a:ln w="25400">
                <a:solidFill>
                  <a:srgbClr val="008000"/>
                </a:solidFill>
                <a:round/>
                <a:headEnd/>
                <a:tailEnd/>
              </a:ln>
            </p:spPr>
            <p:txBody>
              <a:bodyPr/>
              <a:lstStyle/>
              <a:p>
                <a:endParaRPr lang="en-GB"/>
              </a:p>
            </p:txBody>
          </p:sp>
        </p:grpSp>
        <p:grpSp>
          <p:nvGrpSpPr>
            <p:cNvPr id="5" name="Group 103"/>
            <p:cNvGrpSpPr>
              <a:grpSpLocks/>
            </p:cNvGrpSpPr>
            <p:nvPr/>
          </p:nvGrpSpPr>
          <p:grpSpPr bwMode="auto">
            <a:xfrm>
              <a:off x="3172" y="2834"/>
              <a:ext cx="221" cy="293"/>
              <a:chOff x="2659" y="3430"/>
              <a:chExt cx="288" cy="293"/>
            </a:xfrm>
          </p:grpSpPr>
          <p:sp>
            <p:nvSpPr>
              <p:cNvPr id="32862" name="Line 104"/>
              <p:cNvSpPr>
                <a:spLocks noChangeShapeType="1"/>
              </p:cNvSpPr>
              <p:nvPr/>
            </p:nvSpPr>
            <p:spPr bwMode="auto">
              <a:xfrm flipV="1">
                <a:off x="2659" y="3430"/>
                <a:ext cx="0" cy="293"/>
              </a:xfrm>
              <a:prstGeom prst="line">
                <a:avLst/>
              </a:prstGeom>
              <a:noFill/>
              <a:ln w="25400">
                <a:solidFill>
                  <a:srgbClr val="008000"/>
                </a:solidFill>
                <a:round/>
                <a:headEnd/>
                <a:tailEnd/>
              </a:ln>
            </p:spPr>
            <p:txBody>
              <a:bodyPr/>
              <a:lstStyle/>
              <a:p>
                <a:endParaRPr lang="en-GB"/>
              </a:p>
            </p:txBody>
          </p:sp>
          <p:sp>
            <p:nvSpPr>
              <p:cNvPr id="32863" name="Line 105"/>
              <p:cNvSpPr>
                <a:spLocks noChangeShapeType="1"/>
              </p:cNvSpPr>
              <p:nvPr/>
            </p:nvSpPr>
            <p:spPr bwMode="auto">
              <a:xfrm>
                <a:off x="2659" y="3430"/>
                <a:ext cx="288" cy="0"/>
              </a:xfrm>
              <a:prstGeom prst="line">
                <a:avLst/>
              </a:prstGeom>
              <a:noFill/>
              <a:ln w="25400">
                <a:solidFill>
                  <a:srgbClr val="008000"/>
                </a:solidFill>
                <a:round/>
                <a:headEnd/>
                <a:tailEnd/>
              </a:ln>
            </p:spPr>
            <p:txBody>
              <a:bodyPr/>
              <a:lstStyle/>
              <a:p>
                <a:endParaRPr lang="en-GB"/>
              </a:p>
            </p:txBody>
          </p:sp>
        </p:grpSp>
        <p:grpSp>
          <p:nvGrpSpPr>
            <p:cNvPr id="6" name="Group 106"/>
            <p:cNvGrpSpPr>
              <a:grpSpLocks/>
            </p:cNvGrpSpPr>
            <p:nvPr/>
          </p:nvGrpSpPr>
          <p:grpSpPr bwMode="auto">
            <a:xfrm>
              <a:off x="3393" y="2557"/>
              <a:ext cx="221" cy="277"/>
              <a:chOff x="2659" y="3430"/>
              <a:chExt cx="288" cy="293"/>
            </a:xfrm>
          </p:grpSpPr>
          <p:sp>
            <p:nvSpPr>
              <p:cNvPr id="32860" name="Line 107"/>
              <p:cNvSpPr>
                <a:spLocks noChangeShapeType="1"/>
              </p:cNvSpPr>
              <p:nvPr/>
            </p:nvSpPr>
            <p:spPr bwMode="auto">
              <a:xfrm flipV="1">
                <a:off x="2659" y="3430"/>
                <a:ext cx="0" cy="293"/>
              </a:xfrm>
              <a:prstGeom prst="line">
                <a:avLst/>
              </a:prstGeom>
              <a:noFill/>
              <a:ln w="25400">
                <a:solidFill>
                  <a:srgbClr val="008000"/>
                </a:solidFill>
                <a:round/>
                <a:headEnd/>
                <a:tailEnd/>
              </a:ln>
            </p:spPr>
            <p:txBody>
              <a:bodyPr/>
              <a:lstStyle/>
              <a:p>
                <a:endParaRPr lang="en-GB"/>
              </a:p>
            </p:txBody>
          </p:sp>
          <p:sp>
            <p:nvSpPr>
              <p:cNvPr id="32861" name="Line 108"/>
              <p:cNvSpPr>
                <a:spLocks noChangeShapeType="1"/>
              </p:cNvSpPr>
              <p:nvPr/>
            </p:nvSpPr>
            <p:spPr bwMode="auto">
              <a:xfrm>
                <a:off x="2659" y="3430"/>
                <a:ext cx="288" cy="0"/>
              </a:xfrm>
              <a:prstGeom prst="line">
                <a:avLst/>
              </a:prstGeom>
              <a:noFill/>
              <a:ln w="25400">
                <a:solidFill>
                  <a:srgbClr val="008000"/>
                </a:solidFill>
                <a:round/>
                <a:headEnd/>
                <a:tailEnd/>
              </a:ln>
            </p:spPr>
            <p:txBody>
              <a:bodyPr/>
              <a:lstStyle/>
              <a:p>
                <a:endParaRPr lang="en-GB"/>
              </a:p>
            </p:txBody>
          </p:sp>
        </p:grpSp>
        <p:grpSp>
          <p:nvGrpSpPr>
            <p:cNvPr id="7" name="Group 109"/>
            <p:cNvGrpSpPr>
              <a:grpSpLocks/>
            </p:cNvGrpSpPr>
            <p:nvPr/>
          </p:nvGrpSpPr>
          <p:grpSpPr bwMode="auto">
            <a:xfrm>
              <a:off x="3619" y="2311"/>
              <a:ext cx="205" cy="246"/>
              <a:chOff x="2659" y="3430"/>
              <a:chExt cx="288" cy="293"/>
            </a:xfrm>
          </p:grpSpPr>
          <p:sp>
            <p:nvSpPr>
              <p:cNvPr id="32858" name="Line 110"/>
              <p:cNvSpPr>
                <a:spLocks noChangeShapeType="1"/>
              </p:cNvSpPr>
              <p:nvPr/>
            </p:nvSpPr>
            <p:spPr bwMode="auto">
              <a:xfrm flipV="1">
                <a:off x="2659" y="3430"/>
                <a:ext cx="0" cy="293"/>
              </a:xfrm>
              <a:prstGeom prst="line">
                <a:avLst/>
              </a:prstGeom>
              <a:noFill/>
              <a:ln w="25400">
                <a:solidFill>
                  <a:srgbClr val="008000"/>
                </a:solidFill>
                <a:round/>
                <a:headEnd/>
                <a:tailEnd/>
              </a:ln>
            </p:spPr>
            <p:txBody>
              <a:bodyPr/>
              <a:lstStyle/>
              <a:p>
                <a:endParaRPr lang="en-GB"/>
              </a:p>
            </p:txBody>
          </p:sp>
          <p:sp>
            <p:nvSpPr>
              <p:cNvPr id="32859" name="Line 111"/>
              <p:cNvSpPr>
                <a:spLocks noChangeShapeType="1"/>
              </p:cNvSpPr>
              <p:nvPr/>
            </p:nvSpPr>
            <p:spPr bwMode="auto">
              <a:xfrm>
                <a:off x="2659" y="3430"/>
                <a:ext cx="288" cy="0"/>
              </a:xfrm>
              <a:prstGeom prst="line">
                <a:avLst/>
              </a:prstGeom>
              <a:noFill/>
              <a:ln w="25400">
                <a:solidFill>
                  <a:srgbClr val="008000"/>
                </a:solidFill>
                <a:round/>
                <a:headEnd/>
                <a:tailEnd/>
              </a:ln>
            </p:spPr>
            <p:txBody>
              <a:bodyPr/>
              <a:lstStyle/>
              <a:p>
                <a:endParaRPr lang="en-GB"/>
              </a:p>
            </p:txBody>
          </p:sp>
        </p:grpSp>
        <p:grpSp>
          <p:nvGrpSpPr>
            <p:cNvPr id="8" name="Group 112"/>
            <p:cNvGrpSpPr>
              <a:grpSpLocks/>
            </p:cNvGrpSpPr>
            <p:nvPr/>
          </p:nvGrpSpPr>
          <p:grpSpPr bwMode="auto">
            <a:xfrm>
              <a:off x="3825" y="2059"/>
              <a:ext cx="185" cy="246"/>
              <a:chOff x="2659" y="3430"/>
              <a:chExt cx="288" cy="293"/>
            </a:xfrm>
          </p:grpSpPr>
          <p:sp>
            <p:nvSpPr>
              <p:cNvPr id="32856" name="Line 113"/>
              <p:cNvSpPr>
                <a:spLocks noChangeShapeType="1"/>
              </p:cNvSpPr>
              <p:nvPr/>
            </p:nvSpPr>
            <p:spPr bwMode="auto">
              <a:xfrm flipV="1">
                <a:off x="2659" y="3430"/>
                <a:ext cx="0" cy="293"/>
              </a:xfrm>
              <a:prstGeom prst="line">
                <a:avLst/>
              </a:prstGeom>
              <a:noFill/>
              <a:ln w="25400">
                <a:solidFill>
                  <a:srgbClr val="008000"/>
                </a:solidFill>
                <a:round/>
                <a:headEnd/>
                <a:tailEnd/>
              </a:ln>
            </p:spPr>
            <p:txBody>
              <a:bodyPr/>
              <a:lstStyle/>
              <a:p>
                <a:endParaRPr lang="en-GB"/>
              </a:p>
            </p:txBody>
          </p:sp>
          <p:sp>
            <p:nvSpPr>
              <p:cNvPr id="32857" name="Line 114"/>
              <p:cNvSpPr>
                <a:spLocks noChangeShapeType="1"/>
              </p:cNvSpPr>
              <p:nvPr/>
            </p:nvSpPr>
            <p:spPr bwMode="auto">
              <a:xfrm>
                <a:off x="2659" y="3430"/>
                <a:ext cx="288" cy="0"/>
              </a:xfrm>
              <a:prstGeom prst="line">
                <a:avLst/>
              </a:prstGeom>
              <a:noFill/>
              <a:ln w="25400">
                <a:solidFill>
                  <a:srgbClr val="008000"/>
                </a:solidFill>
                <a:round/>
                <a:headEnd/>
                <a:tailEnd/>
              </a:ln>
            </p:spPr>
            <p:txBody>
              <a:bodyPr/>
              <a:lstStyle/>
              <a:p>
                <a:endParaRPr lang="en-GB"/>
              </a:p>
            </p:txBody>
          </p:sp>
        </p:grpSp>
        <p:grpSp>
          <p:nvGrpSpPr>
            <p:cNvPr id="9" name="Group 115"/>
            <p:cNvGrpSpPr>
              <a:grpSpLocks/>
            </p:cNvGrpSpPr>
            <p:nvPr/>
          </p:nvGrpSpPr>
          <p:grpSpPr bwMode="auto">
            <a:xfrm>
              <a:off x="4010" y="1807"/>
              <a:ext cx="221" cy="246"/>
              <a:chOff x="2659" y="3430"/>
              <a:chExt cx="288" cy="293"/>
            </a:xfrm>
          </p:grpSpPr>
          <p:sp>
            <p:nvSpPr>
              <p:cNvPr id="32854" name="Line 116"/>
              <p:cNvSpPr>
                <a:spLocks noChangeShapeType="1"/>
              </p:cNvSpPr>
              <p:nvPr/>
            </p:nvSpPr>
            <p:spPr bwMode="auto">
              <a:xfrm flipV="1">
                <a:off x="2659" y="3430"/>
                <a:ext cx="0" cy="293"/>
              </a:xfrm>
              <a:prstGeom prst="line">
                <a:avLst/>
              </a:prstGeom>
              <a:noFill/>
              <a:ln w="25400">
                <a:solidFill>
                  <a:srgbClr val="008000"/>
                </a:solidFill>
                <a:round/>
                <a:headEnd/>
                <a:tailEnd/>
              </a:ln>
            </p:spPr>
            <p:txBody>
              <a:bodyPr/>
              <a:lstStyle/>
              <a:p>
                <a:endParaRPr lang="en-GB"/>
              </a:p>
            </p:txBody>
          </p:sp>
          <p:sp>
            <p:nvSpPr>
              <p:cNvPr id="32855" name="Line 117"/>
              <p:cNvSpPr>
                <a:spLocks noChangeShapeType="1"/>
              </p:cNvSpPr>
              <p:nvPr/>
            </p:nvSpPr>
            <p:spPr bwMode="auto">
              <a:xfrm>
                <a:off x="2659" y="3430"/>
                <a:ext cx="288" cy="0"/>
              </a:xfrm>
              <a:prstGeom prst="line">
                <a:avLst/>
              </a:prstGeom>
              <a:noFill/>
              <a:ln w="25400">
                <a:solidFill>
                  <a:srgbClr val="008000"/>
                </a:solidFill>
                <a:round/>
                <a:headEnd/>
                <a:tailEnd/>
              </a:ln>
            </p:spPr>
            <p:txBody>
              <a:bodyPr/>
              <a:lstStyle/>
              <a:p>
                <a:endParaRPr lang="en-GB"/>
              </a:p>
            </p:txBody>
          </p:sp>
        </p:grpSp>
      </p:grpSp>
      <p:sp>
        <p:nvSpPr>
          <p:cNvPr id="32771" name="Rectangle 2"/>
          <p:cNvSpPr>
            <a:spLocks noGrp="1" noChangeArrowheads="1"/>
          </p:cNvSpPr>
          <p:nvPr>
            <p:ph type="title"/>
          </p:nvPr>
        </p:nvSpPr>
        <p:spPr/>
        <p:txBody>
          <a:bodyPr/>
          <a:lstStyle/>
          <a:p>
            <a:pPr eaLnBrk="1" hangingPunct="1"/>
            <a:r>
              <a:rPr lang="nl-NL" smtClean="0"/>
              <a:t>Control reproduction</a:t>
            </a:r>
            <a:endParaRPr lang="en-GB" smtClean="0"/>
          </a:p>
        </p:txBody>
      </p:sp>
      <p:sp>
        <p:nvSpPr>
          <p:cNvPr id="32772" name="Rectangle 3"/>
          <p:cNvSpPr>
            <a:spLocks noGrp="1" noChangeArrowheads="1"/>
          </p:cNvSpPr>
          <p:nvPr>
            <p:ph type="body" idx="1"/>
          </p:nvPr>
        </p:nvSpPr>
        <p:spPr>
          <a:xfrm>
            <a:off x="685800" y="1785898"/>
            <a:ext cx="7772400" cy="633412"/>
          </a:xfrm>
        </p:spPr>
        <p:txBody>
          <a:bodyPr/>
          <a:lstStyle/>
          <a:p>
            <a:pPr eaLnBrk="1" hangingPunct="1">
              <a:lnSpc>
                <a:spcPct val="80000"/>
              </a:lnSpc>
            </a:pPr>
            <a:r>
              <a:rPr lang="nl-NL" dirty="0" smtClean="0"/>
              <a:t>Compare to </a:t>
            </a:r>
            <a:r>
              <a:rPr lang="nl-NL" i="1" dirty="0" smtClean="0"/>
              <a:t>mean</a:t>
            </a:r>
            <a:r>
              <a:rPr lang="nl-NL" dirty="0" smtClean="0"/>
              <a:t> reproduction rate from DEB</a:t>
            </a:r>
          </a:p>
          <a:p>
            <a:pPr lvl="1" eaLnBrk="1" hangingPunct="1">
              <a:lnSpc>
                <a:spcPct val="80000"/>
              </a:lnSpc>
            </a:pPr>
            <a:r>
              <a:rPr lang="nl-NL" dirty="0" smtClean="0"/>
              <a:t>ignore reproduction buffer …</a:t>
            </a:r>
            <a:endParaRPr lang="en-GB" dirty="0" smtClean="0"/>
          </a:p>
        </p:txBody>
      </p:sp>
      <p:sp>
        <p:nvSpPr>
          <p:cNvPr id="32773" name="Line 10"/>
          <p:cNvSpPr>
            <a:spLocks noChangeShapeType="1"/>
          </p:cNvSpPr>
          <p:nvPr/>
        </p:nvSpPr>
        <p:spPr bwMode="auto">
          <a:xfrm>
            <a:off x="2449513" y="6079630"/>
            <a:ext cx="4133850" cy="0"/>
          </a:xfrm>
          <a:prstGeom prst="line">
            <a:avLst/>
          </a:prstGeom>
          <a:noFill/>
          <a:ln w="12700">
            <a:solidFill>
              <a:srgbClr val="000000"/>
            </a:solidFill>
            <a:round/>
            <a:headEnd/>
            <a:tailEnd/>
          </a:ln>
        </p:spPr>
        <p:txBody>
          <a:bodyPr/>
          <a:lstStyle/>
          <a:p>
            <a:endParaRPr lang="en-GB"/>
          </a:p>
        </p:txBody>
      </p:sp>
      <p:sp>
        <p:nvSpPr>
          <p:cNvPr id="32774" name="Line 11"/>
          <p:cNvSpPr>
            <a:spLocks noChangeShapeType="1"/>
          </p:cNvSpPr>
          <p:nvPr/>
        </p:nvSpPr>
        <p:spPr bwMode="auto">
          <a:xfrm flipV="1">
            <a:off x="2449513" y="2812555"/>
            <a:ext cx="0" cy="3267075"/>
          </a:xfrm>
          <a:prstGeom prst="line">
            <a:avLst/>
          </a:prstGeom>
          <a:noFill/>
          <a:ln w="12700">
            <a:solidFill>
              <a:srgbClr val="000000"/>
            </a:solidFill>
            <a:round/>
            <a:headEnd/>
            <a:tailEnd/>
          </a:ln>
        </p:spPr>
        <p:txBody>
          <a:bodyPr/>
          <a:lstStyle/>
          <a:p>
            <a:endParaRPr lang="en-GB"/>
          </a:p>
        </p:txBody>
      </p:sp>
      <p:sp>
        <p:nvSpPr>
          <p:cNvPr id="32775" name="Line 12"/>
          <p:cNvSpPr>
            <a:spLocks noChangeShapeType="1"/>
          </p:cNvSpPr>
          <p:nvPr/>
        </p:nvSpPr>
        <p:spPr bwMode="auto">
          <a:xfrm flipV="1">
            <a:off x="2449513" y="6032005"/>
            <a:ext cx="0" cy="47625"/>
          </a:xfrm>
          <a:prstGeom prst="line">
            <a:avLst/>
          </a:prstGeom>
          <a:noFill/>
          <a:ln w="12700">
            <a:solidFill>
              <a:srgbClr val="000000"/>
            </a:solidFill>
            <a:round/>
            <a:headEnd/>
            <a:tailEnd/>
          </a:ln>
        </p:spPr>
        <p:txBody>
          <a:bodyPr/>
          <a:lstStyle/>
          <a:p>
            <a:endParaRPr lang="en-GB"/>
          </a:p>
        </p:txBody>
      </p:sp>
      <p:sp>
        <p:nvSpPr>
          <p:cNvPr id="32776" name="Rectangle 13"/>
          <p:cNvSpPr>
            <a:spLocks noChangeArrowheads="1"/>
          </p:cNvSpPr>
          <p:nvPr/>
        </p:nvSpPr>
        <p:spPr bwMode="auto">
          <a:xfrm>
            <a:off x="2411413" y="6108205"/>
            <a:ext cx="84137" cy="182563"/>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2777" name="Line 14"/>
          <p:cNvSpPr>
            <a:spLocks noChangeShapeType="1"/>
          </p:cNvSpPr>
          <p:nvPr/>
        </p:nvSpPr>
        <p:spPr bwMode="auto">
          <a:xfrm flipV="1">
            <a:off x="2963863" y="6032005"/>
            <a:ext cx="0" cy="47625"/>
          </a:xfrm>
          <a:prstGeom prst="line">
            <a:avLst/>
          </a:prstGeom>
          <a:noFill/>
          <a:ln w="12700">
            <a:solidFill>
              <a:srgbClr val="000000"/>
            </a:solidFill>
            <a:round/>
            <a:headEnd/>
            <a:tailEnd/>
          </a:ln>
        </p:spPr>
        <p:txBody>
          <a:bodyPr/>
          <a:lstStyle/>
          <a:p>
            <a:endParaRPr lang="en-GB"/>
          </a:p>
        </p:txBody>
      </p:sp>
      <p:sp>
        <p:nvSpPr>
          <p:cNvPr id="32778" name="Rectangle 15"/>
          <p:cNvSpPr>
            <a:spLocks noChangeArrowheads="1"/>
          </p:cNvSpPr>
          <p:nvPr/>
        </p:nvSpPr>
        <p:spPr bwMode="auto">
          <a:xfrm>
            <a:off x="2878138"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10</a:t>
            </a:r>
            <a:endParaRPr lang="en-GB"/>
          </a:p>
        </p:txBody>
      </p:sp>
      <p:sp>
        <p:nvSpPr>
          <p:cNvPr id="32779" name="Line 16"/>
          <p:cNvSpPr>
            <a:spLocks noChangeShapeType="1"/>
          </p:cNvSpPr>
          <p:nvPr/>
        </p:nvSpPr>
        <p:spPr bwMode="auto">
          <a:xfrm flipV="1">
            <a:off x="3478213" y="6032005"/>
            <a:ext cx="0" cy="47625"/>
          </a:xfrm>
          <a:prstGeom prst="line">
            <a:avLst/>
          </a:prstGeom>
          <a:noFill/>
          <a:ln w="12700">
            <a:solidFill>
              <a:srgbClr val="000000"/>
            </a:solidFill>
            <a:round/>
            <a:headEnd/>
            <a:tailEnd/>
          </a:ln>
        </p:spPr>
        <p:txBody>
          <a:bodyPr/>
          <a:lstStyle/>
          <a:p>
            <a:endParaRPr lang="en-GB"/>
          </a:p>
        </p:txBody>
      </p:sp>
      <p:sp>
        <p:nvSpPr>
          <p:cNvPr id="32780" name="Rectangle 17"/>
          <p:cNvSpPr>
            <a:spLocks noChangeArrowheads="1"/>
          </p:cNvSpPr>
          <p:nvPr/>
        </p:nvSpPr>
        <p:spPr bwMode="auto">
          <a:xfrm>
            <a:off x="3392488"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20</a:t>
            </a:r>
            <a:endParaRPr lang="en-GB"/>
          </a:p>
        </p:txBody>
      </p:sp>
      <p:sp>
        <p:nvSpPr>
          <p:cNvPr id="32781" name="Line 18"/>
          <p:cNvSpPr>
            <a:spLocks noChangeShapeType="1"/>
          </p:cNvSpPr>
          <p:nvPr/>
        </p:nvSpPr>
        <p:spPr bwMode="auto">
          <a:xfrm flipV="1">
            <a:off x="3992563" y="6032005"/>
            <a:ext cx="0" cy="47625"/>
          </a:xfrm>
          <a:prstGeom prst="line">
            <a:avLst/>
          </a:prstGeom>
          <a:noFill/>
          <a:ln w="12700">
            <a:solidFill>
              <a:srgbClr val="000000"/>
            </a:solidFill>
            <a:round/>
            <a:headEnd/>
            <a:tailEnd/>
          </a:ln>
        </p:spPr>
        <p:txBody>
          <a:bodyPr/>
          <a:lstStyle/>
          <a:p>
            <a:endParaRPr lang="en-GB"/>
          </a:p>
        </p:txBody>
      </p:sp>
      <p:sp>
        <p:nvSpPr>
          <p:cNvPr id="32782" name="Rectangle 19"/>
          <p:cNvSpPr>
            <a:spLocks noChangeArrowheads="1"/>
          </p:cNvSpPr>
          <p:nvPr/>
        </p:nvSpPr>
        <p:spPr bwMode="auto">
          <a:xfrm>
            <a:off x="3906838"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30</a:t>
            </a:r>
            <a:endParaRPr lang="en-GB"/>
          </a:p>
        </p:txBody>
      </p:sp>
      <p:sp>
        <p:nvSpPr>
          <p:cNvPr id="32783" name="Line 20"/>
          <p:cNvSpPr>
            <a:spLocks noChangeShapeType="1"/>
          </p:cNvSpPr>
          <p:nvPr/>
        </p:nvSpPr>
        <p:spPr bwMode="auto">
          <a:xfrm flipV="1">
            <a:off x="4516438" y="6032005"/>
            <a:ext cx="0" cy="47625"/>
          </a:xfrm>
          <a:prstGeom prst="line">
            <a:avLst/>
          </a:prstGeom>
          <a:noFill/>
          <a:ln w="12700">
            <a:solidFill>
              <a:srgbClr val="000000"/>
            </a:solidFill>
            <a:round/>
            <a:headEnd/>
            <a:tailEnd/>
          </a:ln>
        </p:spPr>
        <p:txBody>
          <a:bodyPr/>
          <a:lstStyle/>
          <a:p>
            <a:endParaRPr lang="en-GB"/>
          </a:p>
        </p:txBody>
      </p:sp>
      <p:sp>
        <p:nvSpPr>
          <p:cNvPr id="32784" name="Rectangle 21"/>
          <p:cNvSpPr>
            <a:spLocks noChangeArrowheads="1"/>
          </p:cNvSpPr>
          <p:nvPr/>
        </p:nvSpPr>
        <p:spPr bwMode="auto">
          <a:xfrm>
            <a:off x="4430713"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40</a:t>
            </a:r>
            <a:endParaRPr lang="en-GB"/>
          </a:p>
        </p:txBody>
      </p:sp>
      <p:sp>
        <p:nvSpPr>
          <p:cNvPr id="32785" name="Line 22"/>
          <p:cNvSpPr>
            <a:spLocks noChangeShapeType="1"/>
          </p:cNvSpPr>
          <p:nvPr/>
        </p:nvSpPr>
        <p:spPr bwMode="auto">
          <a:xfrm flipV="1">
            <a:off x="5030788" y="6032005"/>
            <a:ext cx="0" cy="47625"/>
          </a:xfrm>
          <a:prstGeom prst="line">
            <a:avLst/>
          </a:prstGeom>
          <a:noFill/>
          <a:ln w="12700">
            <a:solidFill>
              <a:srgbClr val="000000"/>
            </a:solidFill>
            <a:round/>
            <a:headEnd/>
            <a:tailEnd/>
          </a:ln>
        </p:spPr>
        <p:txBody>
          <a:bodyPr/>
          <a:lstStyle/>
          <a:p>
            <a:endParaRPr lang="en-GB"/>
          </a:p>
        </p:txBody>
      </p:sp>
      <p:sp>
        <p:nvSpPr>
          <p:cNvPr id="32786" name="Rectangle 23"/>
          <p:cNvSpPr>
            <a:spLocks noChangeArrowheads="1"/>
          </p:cNvSpPr>
          <p:nvPr/>
        </p:nvSpPr>
        <p:spPr bwMode="auto">
          <a:xfrm>
            <a:off x="4945063"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50</a:t>
            </a:r>
            <a:endParaRPr lang="en-GB"/>
          </a:p>
        </p:txBody>
      </p:sp>
      <p:sp>
        <p:nvSpPr>
          <p:cNvPr id="32787" name="Line 24"/>
          <p:cNvSpPr>
            <a:spLocks noChangeShapeType="1"/>
          </p:cNvSpPr>
          <p:nvPr/>
        </p:nvSpPr>
        <p:spPr bwMode="auto">
          <a:xfrm flipV="1">
            <a:off x="5545138" y="6032005"/>
            <a:ext cx="0" cy="47625"/>
          </a:xfrm>
          <a:prstGeom prst="line">
            <a:avLst/>
          </a:prstGeom>
          <a:noFill/>
          <a:ln w="12700">
            <a:solidFill>
              <a:srgbClr val="000000"/>
            </a:solidFill>
            <a:round/>
            <a:headEnd/>
            <a:tailEnd/>
          </a:ln>
        </p:spPr>
        <p:txBody>
          <a:bodyPr/>
          <a:lstStyle/>
          <a:p>
            <a:endParaRPr lang="en-GB"/>
          </a:p>
        </p:txBody>
      </p:sp>
      <p:sp>
        <p:nvSpPr>
          <p:cNvPr id="32788" name="Rectangle 25"/>
          <p:cNvSpPr>
            <a:spLocks noChangeArrowheads="1"/>
          </p:cNvSpPr>
          <p:nvPr/>
        </p:nvSpPr>
        <p:spPr bwMode="auto">
          <a:xfrm>
            <a:off x="5459413"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60</a:t>
            </a:r>
            <a:endParaRPr lang="en-GB"/>
          </a:p>
        </p:txBody>
      </p:sp>
      <p:sp>
        <p:nvSpPr>
          <p:cNvPr id="32789" name="Line 26"/>
          <p:cNvSpPr>
            <a:spLocks noChangeShapeType="1"/>
          </p:cNvSpPr>
          <p:nvPr/>
        </p:nvSpPr>
        <p:spPr bwMode="auto">
          <a:xfrm flipV="1">
            <a:off x="6059488" y="6032005"/>
            <a:ext cx="0" cy="47625"/>
          </a:xfrm>
          <a:prstGeom prst="line">
            <a:avLst/>
          </a:prstGeom>
          <a:noFill/>
          <a:ln w="12700">
            <a:solidFill>
              <a:srgbClr val="000000"/>
            </a:solidFill>
            <a:round/>
            <a:headEnd/>
            <a:tailEnd/>
          </a:ln>
        </p:spPr>
        <p:txBody>
          <a:bodyPr/>
          <a:lstStyle/>
          <a:p>
            <a:endParaRPr lang="en-GB"/>
          </a:p>
        </p:txBody>
      </p:sp>
      <p:sp>
        <p:nvSpPr>
          <p:cNvPr id="32790" name="Rectangle 27"/>
          <p:cNvSpPr>
            <a:spLocks noChangeArrowheads="1"/>
          </p:cNvSpPr>
          <p:nvPr/>
        </p:nvSpPr>
        <p:spPr bwMode="auto">
          <a:xfrm>
            <a:off x="5973763"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70</a:t>
            </a:r>
            <a:endParaRPr lang="en-GB"/>
          </a:p>
        </p:txBody>
      </p:sp>
      <p:sp>
        <p:nvSpPr>
          <p:cNvPr id="32791" name="Line 28"/>
          <p:cNvSpPr>
            <a:spLocks noChangeShapeType="1"/>
          </p:cNvSpPr>
          <p:nvPr/>
        </p:nvSpPr>
        <p:spPr bwMode="auto">
          <a:xfrm flipV="1">
            <a:off x="6583363" y="6032005"/>
            <a:ext cx="0" cy="47625"/>
          </a:xfrm>
          <a:prstGeom prst="line">
            <a:avLst/>
          </a:prstGeom>
          <a:noFill/>
          <a:ln w="12700">
            <a:solidFill>
              <a:srgbClr val="000000"/>
            </a:solidFill>
            <a:round/>
            <a:headEnd/>
            <a:tailEnd/>
          </a:ln>
        </p:spPr>
        <p:txBody>
          <a:bodyPr/>
          <a:lstStyle/>
          <a:p>
            <a:endParaRPr lang="en-GB"/>
          </a:p>
        </p:txBody>
      </p:sp>
      <p:sp>
        <p:nvSpPr>
          <p:cNvPr id="32792" name="Rectangle 29"/>
          <p:cNvSpPr>
            <a:spLocks noChangeArrowheads="1"/>
          </p:cNvSpPr>
          <p:nvPr/>
        </p:nvSpPr>
        <p:spPr bwMode="auto">
          <a:xfrm>
            <a:off x="6497638" y="6108205"/>
            <a:ext cx="168275" cy="182563"/>
          </a:xfrm>
          <a:prstGeom prst="rect">
            <a:avLst/>
          </a:prstGeom>
          <a:noFill/>
          <a:ln w="12700">
            <a:noFill/>
            <a:miter lim="800000"/>
            <a:headEnd/>
            <a:tailEnd/>
          </a:ln>
        </p:spPr>
        <p:txBody>
          <a:bodyPr wrap="none" lIns="0" tIns="0" rIns="0" bIns="0">
            <a:spAutoFit/>
          </a:bodyPr>
          <a:lstStyle/>
          <a:p>
            <a:r>
              <a:rPr lang="en-GB" sz="1200">
                <a:solidFill>
                  <a:srgbClr val="000000"/>
                </a:solidFill>
              </a:rPr>
              <a:t>80</a:t>
            </a:r>
            <a:endParaRPr lang="en-GB"/>
          </a:p>
        </p:txBody>
      </p:sp>
      <p:sp>
        <p:nvSpPr>
          <p:cNvPr id="32793" name="Line 30"/>
          <p:cNvSpPr>
            <a:spLocks noChangeShapeType="1"/>
          </p:cNvSpPr>
          <p:nvPr/>
        </p:nvSpPr>
        <p:spPr bwMode="auto">
          <a:xfrm>
            <a:off x="2449513" y="6079630"/>
            <a:ext cx="38100" cy="0"/>
          </a:xfrm>
          <a:prstGeom prst="line">
            <a:avLst/>
          </a:prstGeom>
          <a:noFill/>
          <a:ln w="12700">
            <a:solidFill>
              <a:srgbClr val="000000"/>
            </a:solidFill>
            <a:round/>
            <a:headEnd/>
            <a:tailEnd/>
          </a:ln>
        </p:spPr>
        <p:txBody>
          <a:bodyPr/>
          <a:lstStyle/>
          <a:p>
            <a:endParaRPr lang="en-GB"/>
          </a:p>
        </p:txBody>
      </p:sp>
      <p:sp>
        <p:nvSpPr>
          <p:cNvPr id="32794" name="Rectangle 31"/>
          <p:cNvSpPr>
            <a:spLocks noChangeArrowheads="1"/>
          </p:cNvSpPr>
          <p:nvPr/>
        </p:nvSpPr>
        <p:spPr bwMode="auto">
          <a:xfrm>
            <a:off x="2325688" y="5993905"/>
            <a:ext cx="84137" cy="182563"/>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2795" name="Line 32"/>
          <p:cNvSpPr>
            <a:spLocks noChangeShapeType="1"/>
          </p:cNvSpPr>
          <p:nvPr/>
        </p:nvSpPr>
        <p:spPr bwMode="auto">
          <a:xfrm>
            <a:off x="2449513" y="5612905"/>
            <a:ext cx="38100" cy="0"/>
          </a:xfrm>
          <a:prstGeom prst="line">
            <a:avLst/>
          </a:prstGeom>
          <a:noFill/>
          <a:ln w="12700">
            <a:solidFill>
              <a:srgbClr val="000000"/>
            </a:solidFill>
            <a:round/>
            <a:headEnd/>
            <a:tailEnd/>
          </a:ln>
        </p:spPr>
        <p:txBody>
          <a:bodyPr/>
          <a:lstStyle/>
          <a:p>
            <a:endParaRPr lang="en-GB"/>
          </a:p>
        </p:txBody>
      </p:sp>
      <p:sp>
        <p:nvSpPr>
          <p:cNvPr id="32796" name="Rectangle 33"/>
          <p:cNvSpPr>
            <a:spLocks noChangeArrowheads="1"/>
          </p:cNvSpPr>
          <p:nvPr/>
        </p:nvSpPr>
        <p:spPr bwMode="auto">
          <a:xfrm>
            <a:off x="2154238" y="5527180"/>
            <a:ext cx="252412" cy="182563"/>
          </a:xfrm>
          <a:prstGeom prst="rect">
            <a:avLst/>
          </a:prstGeom>
          <a:noFill/>
          <a:ln w="12700">
            <a:noFill/>
            <a:miter lim="800000"/>
            <a:headEnd/>
            <a:tailEnd/>
          </a:ln>
        </p:spPr>
        <p:txBody>
          <a:bodyPr wrap="none" lIns="0" tIns="0" rIns="0" bIns="0">
            <a:spAutoFit/>
          </a:bodyPr>
          <a:lstStyle/>
          <a:p>
            <a:r>
              <a:rPr lang="en-GB" sz="1200">
                <a:solidFill>
                  <a:srgbClr val="000000"/>
                </a:solidFill>
              </a:rPr>
              <a:t>500</a:t>
            </a:r>
            <a:endParaRPr lang="en-GB"/>
          </a:p>
        </p:txBody>
      </p:sp>
      <p:sp>
        <p:nvSpPr>
          <p:cNvPr id="32797" name="Line 34"/>
          <p:cNvSpPr>
            <a:spLocks noChangeShapeType="1"/>
          </p:cNvSpPr>
          <p:nvPr/>
        </p:nvSpPr>
        <p:spPr bwMode="auto">
          <a:xfrm>
            <a:off x="2449513" y="5146180"/>
            <a:ext cx="38100" cy="0"/>
          </a:xfrm>
          <a:prstGeom prst="line">
            <a:avLst/>
          </a:prstGeom>
          <a:noFill/>
          <a:ln w="12700">
            <a:solidFill>
              <a:srgbClr val="000000"/>
            </a:solidFill>
            <a:round/>
            <a:headEnd/>
            <a:tailEnd/>
          </a:ln>
        </p:spPr>
        <p:txBody>
          <a:bodyPr/>
          <a:lstStyle/>
          <a:p>
            <a:endParaRPr lang="en-GB"/>
          </a:p>
        </p:txBody>
      </p:sp>
      <p:sp>
        <p:nvSpPr>
          <p:cNvPr id="32798" name="Rectangle 35"/>
          <p:cNvSpPr>
            <a:spLocks noChangeArrowheads="1"/>
          </p:cNvSpPr>
          <p:nvPr/>
        </p:nvSpPr>
        <p:spPr bwMode="auto">
          <a:xfrm>
            <a:off x="2068513" y="5060455"/>
            <a:ext cx="336550" cy="182563"/>
          </a:xfrm>
          <a:prstGeom prst="rect">
            <a:avLst/>
          </a:prstGeom>
          <a:noFill/>
          <a:ln w="12700">
            <a:noFill/>
            <a:miter lim="800000"/>
            <a:headEnd/>
            <a:tailEnd/>
          </a:ln>
        </p:spPr>
        <p:txBody>
          <a:bodyPr wrap="none" lIns="0" tIns="0" rIns="0" bIns="0">
            <a:spAutoFit/>
          </a:bodyPr>
          <a:lstStyle/>
          <a:p>
            <a:r>
              <a:rPr lang="en-GB" sz="1200">
                <a:solidFill>
                  <a:srgbClr val="000000"/>
                </a:solidFill>
              </a:rPr>
              <a:t>1000</a:t>
            </a:r>
            <a:endParaRPr lang="en-GB"/>
          </a:p>
        </p:txBody>
      </p:sp>
      <p:sp>
        <p:nvSpPr>
          <p:cNvPr id="32799" name="Line 36"/>
          <p:cNvSpPr>
            <a:spLocks noChangeShapeType="1"/>
          </p:cNvSpPr>
          <p:nvPr/>
        </p:nvSpPr>
        <p:spPr bwMode="auto">
          <a:xfrm>
            <a:off x="2449513" y="4679455"/>
            <a:ext cx="38100" cy="0"/>
          </a:xfrm>
          <a:prstGeom prst="line">
            <a:avLst/>
          </a:prstGeom>
          <a:noFill/>
          <a:ln w="12700">
            <a:solidFill>
              <a:srgbClr val="000000"/>
            </a:solidFill>
            <a:round/>
            <a:headEnd/>
            <a:tailEnd/>
          </a:ln>
        </p:spPr>
        <p:txBody>
          <a:bodyPr/>
          <a:lstStyle/>
          <a:p>
            <a:endParaRPr lang="en-GB"/>
          </a:p>
        </p:txBody>
      </p:sp>
      <p:sp>
        <p:nvSpPr>
          <p:cNvPr id="32800" name="Rectangle 37"/>
          <p:cNvSpPr>
            <a:spLocks noChangeArrowheads="1"/>
          </p:cNvSpPr>
          <p:nvPr/>
        </p:nvSpPr>
        <p:spPr bwMode="auto">
          <a:xfrm>
            <a:off x="2068513" y="4593730"/>
            <a:ext cx="336550" cy="182563"/>
          </a:xfrm>
          <a:prstGeom prst="rect">
            <a:avLst/>
          </a:prstGeom>
          <a:noFill/>
          <a:ln w="12700">
            <a:noFill/>
            <a:miter lim="800000"/>
            <a:headEnd/>
            <a:tailEnd/>
          </a:ln>
        </p:spPr>
        <p:txBody>
          <a:bodyPr wrap="none" lIns="0" tIns="0" rIns="0" bIns="0">
            <a:spAutoFit/>
          </a:bodyPr>
          <a:lstStyle/>
          <a:p>
            <a:r>
              <a:rPr lang="en-GB" sz="1200">
                <a:solidFill>
                  <a:srgbClr val="000000"/>
                </a:solidFill>
              </a:rPr>
              <a:t>1500</a:t>
            </a:r>
            <a:endParaRPr lang="en-GB"/>
          </a:p>
        </p:txBody>
      </p:sp>
      <p:sp>
        <p:nvSpPr>
          <p:cNvPr id="32801" name="Line 38"/>
          <p:cNvSpPr>
            <a:spLocks noChangeShapeType="1"/>
          </p:cNvSpPr>
          <p:nvPr/>
        </p:nvSpPr>
        <p:spPr bwMode="auto">
          <a:xfrm>
            <a:off x="2449513" y="4212730"/>
            <a:ext cx="38100" cy="0"/>
          </a:xfrm>
          <a:prstGeom prst="line">
            <a:avLst/>
          </a:prstGeom>
          <a:noFill/>
          <a:ln w="12700">
            <a:solidFill>
              <a:srgbClr val="000000"/>
            </a:solidFill>
            <a:round/>
            <a:headEnd/>
            <a:tailEnd/>
          </a:ln>
        </p:spPr>
        <p:txBody>
          <a:bodyPr/>
          <a:lstStyle/>
          <a:p>
            <a:endParaRPr lang="en-GB"/>
          </a:p>
        </p:txBody>
      </p:sp>
      <p:sp>
        <p:nvSpPr>
          <p:cNvPr id="32802" name="Rectangle 39"/>
          <p:cNvSpPr>
            <a:spLocks noChangeArrowheads="1"/>
          </p:cNvSpPr>
          <p:nvPr/>
        </p:nvSpPr>
        <p:spPr bwMode="auto">
          <a:xfrm>
            <a:off x="2068513" y="4127005"/>
            <a:ext cx="336550" cy="182563"/>
          </a:xfrm>
          <a:prstGeom prst="rect">
            <a:avLst/>
          </a:prstGeom>
          <a:noFill/>
          <a:ln w="12700">
            <a:noFill/>
            <a:miter lim="800000"/>
            <a:headEnd/>
            <a:tailEnd/>
          </a:ln>
        </p:spPr>
        <p:txBody>
          <a:bodyPr wrap="none" lIns="0" tIns="0" rIns="0" bIns="0">
            <a:spAutoFit/>
          </a:bodyPr>
          <a:lstStyle/>
          <a:p>
            <a:r>
              <a:rPr lang="en-GB" sz="1200">
                <a:solidFill>
                  <a:srgbClr val="000000"/>
                </a:solidFill>
              </a:rPr>
              <a:t>2000</a:t>
            </a:r>
            <a:endParaRPr lang="en-GB"/>
          </a:p>
        </p:txBody>
      </p:sp>
      <p:sp>
        <p:nvSpPr>
          <p:cNvPr id="32803" name="Line 40"/>
          <p:cNvSpPr>
            <a:spLocks noChangeShapeType="1"/>
          </p:cNvSpPr>
          <p:nvPr/>
        </p:nvSpPr>
        <p:spPr bwMode="auto">
          <a:xfrm>
            <a:off x="2449513" y="3746005"/>
            <a:ext cx="38100" cy="0"/>
          </a:xfrm>
          <a:prstGeom prst="line">
            <a:avLst/>
          </a:prstGeom>
          <a:noFill/>
          <a:ln w="12700">
            <a:solidFill>
              <a:srgbClr val="000000"/>
            </a:solidFill>
            <a:round/>
            <a:headEnd/>
            <a:tailEnd/>
          </a:ln>
        </p:spPr>
        <p:txBody>
          <a:bodyPr/>
          <a:lstStyle/>
          <a:p>
            <a:endParaRPr lang="en-GB"/>
          </a:p>
        </p:txBody>
      </p:sp>
      <p:sp>
        <p:nvSpPr>
          <p:cNvPr id="32804" name="Rectangle 41"/>
          <p:cNvSpPr>
            <a:spLocks noChangeArrowheads="1"/>
          </p:cNvSpPr>
          <p:nvPr/>
        </p:nvSpPr>
        <p:spPr bwMode="auto">
          <a:xfrm>
            <a:off x="2068513" y="3660280"/>
            <a:ext cx="336550" cy="182563"/>
          </a:xfrm>
          <a:prstGeom prst="rect">
            <a:avLst/>
          </a:prstGeom>
          <a:noFill/>
          <a:ln w="12700">
            <a:noFill/>
            <a:miter lim="800000"/>
            <a:headEnd/>
            <a:tailEnd/>
          </a:ln>
        </p:spPr>
        <p:txBody>
          <a:bodyPr wrap="none" lIns="0" tIns="0" rIns="0" bIns="0">
            <a:spAutoFit/>
          </a:bodyPr>
          <a:lstStyle/>
          <a:p>
            <a:r>
              <a:rPr lang="en-GB" sz="1200">
                <a:solidFill>
                  <a:srgbClr val="000000"/>
                </a:solidFill>
              </a:rPr>
              <a:t>2500</a:t>
            </a:r>
            <a:endParaRPr lang="en-GB"/>
          </a:p>
        </p:txBody>
      </p:sp>
      <p:sp>
        <p:nvSpPr>
          <p:cNvPr id="32805" name="Line 42"/>
          <p:cNvSpPr>
            <a:spLocks noChangeShapeType="1"/>
          </p:cNvSpPr>
          <p:nvPr/>
        </p:nvSpPr>
        <p:spPr bwMode="auto">
          <a:xfrm>
            <a:off x="2449513" y="3279280"/>
            <a:ext cx="38100" cy="0"/>
          </a:xfrm>
          <a:prstGeom prst="line">
            <a:avLst/>
          </a:prstGeom>
          <a:noFill/>
          <a:ln w="12700">
            <a:solidFill>
              <a:srgbClr val="000000"/>
            </a:solidFill>
            <a:round/>
            <a:headEnd/>
            <a:tailEnd/>
          </a:ln>
        </p:spPr>
        <p:txBody>
          <a:bodyPr/>
          <a:lstStyle/>
          <a:p>
            <a:endParaRPr lang="en-GB"/>
          </a:p>
        </p:txBody>
      </p:sp>
      <p:sp>
        <p:nvSpPr>
          <p:cNvPr id="32806" name="Rectangle 43"/>
          <p:cNvSpPr>
            <a:spLocks noChangeArrowheads="1"/>
          </p:cNvSpPr>
          <p:nvPr/>
        </p:nvSpPr>
        <p:spPr bwMode="auto">
          <a:xfrm>
            <a:off x="2068513" y="3193555"/>
            <a:ext cx="336550" cy="182563"/>
          </a:xfrm>
          <a:prstGeom prst="rect">
            <a:avLst/>
          </a:prstGeom>
          <a:noFill/>
          <a:ln w="12700">
            <a:noFill/>
            <a:miter lim="800000"/>
            <a:headEnd/>
            <a:tailEnd/>
          </a:ln>
        </p:spPr>
        <p:txBody>
          <a:bodyPr wrap="none" lIns="0" tIns="0" rIns="0" bIns="0">
            <a:spAutoFit/>
          </a:bodyPr>
          <a:lstStyle/>
          <a:p>
            <a:r>
              <a:rPr lang="en-GB" sz="1200">
                <a:solidFill>
                  <a:srgbClr val="000000"/>
                </a:solidFill>
              </a:rPr>
              <a:t>3000</a:t>
            </a:r>
            <a:endParaRPr lang="en-GB"/>
          </a:p>
        </p:txBody>
      </p:sp>
      <p:sp>
        <p:nvSpPr>
          <p:cNvPr id="32807" name="Line 44"/>
          <p:cNvSpPr>
            <a:spLocks noChangeShapeType="1"/>
          </p:cNvSpPr>
          <p:nvPr/>
        </p:nvSpPr>
        <p:spPr bwMode="auto">
          <a:xfrm>
            <a:off x="2449513" y="2822080"/>
            <a:ext cx="38100" cy="0"/>
          </a:xfrm>
          <a:prstGeom prst="line">
            <a:avLst/>
          </a:prstGeom>
          <a:noFill/>
          <a:ln w="12700">
            <a:solidFill>
              <a:srgbClr val="000000"/>
            </a:solidFill>
            <a:round/>
            <a:headEnd/>
            <a:tailEnd/>
          </a:ln>
        </p:spPr>
        <p:txBody>
          <a:bodyPr/>
          <a:lstStyle/>
          <a:p>
            <a:endParaRPr lang="en-GB"/>
          </a:p>
        </p:txBody>
      </p:sp>
      <p:sp>
        <p:nvSpPr>
          <p:cNvPr id="32808" name="Rectangle 45"/>
          <p:cNvSpPr>
            <a:spLocks noChangeArrowheads="1"/>
          </p:cNvSpPr>
          <p:nvPr/>
        </p:nvSpPr>
        <p:spPr bwMode="auto">
          <a:xfrm>
            <a:off x="2068513" y="2736355"/>
            <a:ext cx="336550" cy="182563"/>
          </a:xfrm>
          <a:prstGeom prst="rect">
            <a:avLst/>
          </a:prstGeom>
          <a:noFill/>
          <a:ln w="12700">
            <a:noFill/>
            <a:miter lim="800000"/>
            <a:headEnd/>
            <a:tailEnd/>
          </a:ln>
        </p:spPr>
        <p:txBody>
          <a:bodyPr wrap="none" lIns="0" tIns="0" rIns="0" bIns="0">
            <a:spAutoFit/>
          </a:bodyPr>
          <a:lstStyle/>
          <a:p>
            <a:r>
              <a:rPr lang="en-GB" sz="1200">
                <a:solidFill>
                  <a:srgbClr val="000000"/>
                </a:solidFill>
              </a:rPr>
              <a:t>3500</a:t>
            </a:r>
            <a:endParaRPr lang="en-GB"/>
          </a:p>
        </p:txBody>
      </p:sp>
      <p:sp>
        <p:nvSpPr>
          <p:cNvPr id="32809" name="Rectangle 47"/>
          <p:cNvSpPr>
            <a:spLocks noChangeArrowheads="1"/>
          </p:cNvSpPr>
          <p:nvPr/>
        </p:nvSpPr>
        <p:spPr bwMode="auto">
          <a:xfrm>
            <a:off x="4364038" y="6314580"/>
            <a:ext cx="803275" cy="182563"/>
          </a:xfrm>
          <a:prstGeom prst="rect">
            <a:avLst/>
          </a:prstGeom>
          <a:noFill/>
          <a:ln w="12700">
            <a:noFill/>
            <a:miter lim="800000"/>
            <a:headEnd/>
            <a:tailEnd/>
          </a:ln>
        </p:spPr>
        <p:txBody>
          <a:bodyPr wrap="none" lIns="0" tIns="0" rIns="0" bIns="0">
            <a:spAutoFit/>
          </a:bodyPr>
          <a:lstStyle/>
          <a:p>
            <a:r>
              <a:rPr lang="en-GB" sz="1200" b="1">
                <a:solidFill>
                  <a:srgbClr val="000000"/>
                </a:solidFill>
              </a:rPr>
              <a:t>time (days)</a:t>
            </a:r>
            <a:endParaRPr lang="en-GB" b="1"/>
          </a:p>
        </p:txBody>
      </p:sp>
      <p:sp>
        <p:nvSpPr>
          <p:cNvPr id="32810" name="Rectangle 48"/>
          <p:cNvSpPr>
            <a:spLocks noChangeArrowheads="1"/>
          </p:cNvSpPr>
          <p:nvPr/>
        </p:nvSpPr>
        <p:spPr bwMode="auto">
          <a:xfrm rot="-5400000">
            <a:off x="754063" y="4246068"/>
            <a:ext cx="2303462" cy="182562"/>
          </a:xfrm>
          <a:prstGeom prst="rect">
            <a:avLst/>
          </a:prstGeom>
          <a:noFill/>
          <a:ln w="12700">
            <a:noFill/>
            <a:miter lim="800000"/>
            <a:headEnd/>
            <a:tailEnd/>
          </a:ln>
        </p:spPr>
        <p:txBody>
          <a:bodyPr wrap="none" lIns="0" tIns="0" rIns="0" bIns="0">
            <a:spAutoFit/>
          </a:bodyPr>
          <a:lstStyle/>
          <a:p>
            <a:r>
              <a:rPr lang="en-GB" sz="1200" b="1">
                <a:solidFill>
                  <a:srgbClr val="000000"/>
                </a:solidFill>
              </a:rPr>
              <a:t>cumulative offspring per female</a:t>
            </a:r>
            <a:endParaRPr lang="en-GB" b="1"/>
          </a:p>
        </p:txBody>
      </p:sp>
      <p:sp>
        <p:nvSpPr>
          <p:cNvPr id="32811" name="Rectangle 50"/>
          <p:cNvSpPr>
            <a:spLocks noChangeArrowheads="1"/>
          </p:cNvSpPr>
          <p:nvPr/>
        </p:nvSpPr>
        <p:spPr bwMode="auto">
          <a:xfrm>
            <a:off x="4421188" y="557480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12" name="Rectangle 51"/>
          <p:cNvSpPr>
            <a:spLocks noChangeArrowheads="1"/>
          </p:cNvSpPr>
          <p:nvPr/>
        </p:nvSpPr>
        <p:spPr bwMode="auto">
          <a:xfrm>
            <a:off x="4783138" y="50985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13" name="Rectangle 52"/>
          <p:cNvSpPr>
            <a:spLocks noChangeArrowheads="1"/>
          </p:cNvSpPr>
          <p:nvPr/>
        </p:nvSpPr>
        <p:spPr bwMode="auto">
          <a:xfrm>
            <a:off x="5145088" y="46794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14" name="Rectangle 53"/>
          <p:cNvSpPr>
            <a:spLocks noChangeArrowheads="1"/>
          </p:cNvSpPr>
          <p:nvPr/>
        </p:nvSpPr>
        <p:spPr bwMode="auto">
          <a:xfrm>
            <a:off x="5507038" y="4231780"/>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15" name="Rectangle 54"/>
          <p:cNvSpPr>
            <a:spLocks noChangeArrowheads="1"/>
          </p:cNvSpPr>
          <p:nvPr/>
        </p:nvSpPr>
        <p:spPr bwMode="auto">
          <a:xfrm>
            <a:off x="5821363" y="38031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16" name="Rectangle 55"/>
          <p:cNvSpPr>
            <a:spLocks noChangeArrowheads="1"/>
          </p:cNvSpPr>
          <p:nvPr/>
        </p:nvSpPr>
        <p:spPr bwMode="auto">
          <a:xfrm>
            <a:off x="6126163" y="336500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17" name="Rectangle 56"/>
          <p:cNvSpPr>
            <a:spLocks noChangeArrowheads="1"/>
          </p:cNvSpPr>
          <p:nvPr/>
        </p:nvSpPr>
        <p:spPr bwMode="auto">
          <a:xfrm>
            <a:off x="6440488" y="30030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18" name="Rectangle 57"/>
          <p:cNvSpPr>
            <a:spLocks noChangeArrowheads="1"/>
          </p:cNvSpPr>
          <p:nvPr/>
        </p:nvSpPr>
        <p:spPr bwMode="auto">
          <a:xfrm>
            <a:off x="2430463" y="6012955"/>
            <a:ext cx="34925" cy="152400"/>
          </a:xfrm>
          <a:prstGeom prst="rect">
            <a:avLst/>
          </a:prstGeom>
          <a:noFill/>
          <a:ln w="12700">
            <a:noFill/>
            <a:miter lim="800000"/>
            <a:headEnd/>
            <a:tailEnd/>
          </a:ln>
        </p:spPr>
        <p:txBody>
          <a:bodyPr wrap="none" lIns="0" tIns="0" rIns="0" bIns="0">
            <a:spAutoFit/>
          </a:bodyPr>
          <a:lstStyle/>
          <a:p>
            <a:r>
              <a:rPr lang="en-GB" sz="1000">
                <a:solidFill>
                  <a:srgbClr val="000000"/>
                </a:solidFill>
                <a:latin typeface="Helvetica" pitchFamily="34" charset="0"/>
              </a:rPr>
              <a:t> </a:t>
            </a:r>
            <a:endParaRPr lang="en-GB"/>
          </a:p>
        </p:txBody>
      </p:sp>
      <p:sp>
        <p:nvSpPr>
          <p:cNvPr id="32819" name="Line 63"/>
          <p:cNvSpPr>
            <a:spLocks noChangeShapeType="1"/>
          </p:cNvSpPr>
          <p:nvPr/>
        </p:nvSpPr>
        <p:spPr bwMode="auto">
          <a:xfrm>
            <a:off x="4459288" y="5565280"/>
            <a:ext cx="0" cy="47625"/>
          </a:xfrm>
          <a:prstGeom prst="line">
            <a:avLst/>
          </a:prstGeom>
          <a:noFill/>
          <a:ln w="12700">
            <a:solidFill>
              <a:srgbClr val="000000"/>
            </a:solidFill>
            <a:prstDash val="sysDot"/>
            <a:round/>
            <a:headEnd/>
            <a:tailEnd/>
          </a:ln>
        </p:spPr>
        <p:txBody>
          <a:bodyPr/>
          <a:lstStyle/>
          <a:p>
            <a:endParaRPr lang="en-GB"/>
          </a:p>
        </p:txBody>
      </p:sp>
      <p:sp>
        <p:nvSpPr>
          <p:cNvPr id="32820" name="Line 66"/>
          <p:cNvSpPr>
            <a:spLocks noChangeShapeType="1"/>
          </p:cNvSpPr>
          <p:nvPr/>
        </p:nvSpPr>
        <p:spPr bwMode="auto">
          <a:xfrm flipV="1">
            <a:off x="5545138" y="4269880"/>
            <a:ext cx="0" cy="19050"/>
          </a:xfrm>
          <a:prstGeom prst="line">
            <a:avLst/>
          </a:prstGeom>
          <a:noFill/>
          <a:ln w="12700">
            <a:solidFill>
              <a:srgbClr val="000000"/>
            </a:solidFill>
            <a:prstDash val="sysDot"/>
            <a:round/>
            <a:headEnd/>
            <a:tailEnd/>
          </a:ln>
        </p:spPr>
        <p:txBody>
          <a:bodyPr/>
          <a:lstStyle/>
          <a:p>
            <a:endParaRPr lang="en-GB"/>
          </a:p>
        </p:txBody>
      </p:sp>
      <p:sp>
        <p:nvSpPr>
          <p:cNvPr id="32821" name="Line 67"/>
          <p:cNvSpPr>
            <a:spLocks noChangeShapeType="1"/>
          </p:cNvSpPr>
          <p:nvPr/>
        </p:nvSpPr>
        <p:spPr bwMode="auto">
          <a:xfrm flipV="1">
            <a:off x="5859463" y="3841255"/>
            <a:ext cx="0" cy="19050"/>
          </a:xfrm>
          <a:prstGeom prst="line">
            <a:avLst/>
          </a:prstGeom>
          <a:noFill/>
          <a:ln w="12700">
            <a:solidFill>
              <a:srgbClr val="000000"/>
            </a:solidFill>
            <a:prstDash val="sysDot"/>
            <a:round/>
            <a:headEnd/>
            <a:tailEnd/>
          </a:ln>
        </p:spPr>
        <p:txBody>
          <a:bodyPr/>
          <a:lstStyle/>
          <a:p>
            <a:endParaRPr lang="en-GB"/>
          </a:p>
        </p:txBody>
      </p:sp>
      <p:sp>
        <p:nvSpPr>
          <p:cNvPr id="32822" name="Line 68"/>
          <p:cNvSpPr>
            <a:spLocks noChangeShapeType="1"/>
          </p:cNvSpPr>
          <p:nvPr/>
        </p:nvSpPr>
        <p:spPr bwMode="auto">
          <a:xfrm flipV="1">
            <a:off x="6164263" y="3403105"/>
            <a:ext cx="0" cy="9525"/>
          </a:xfrm>
          <a:prstGeom prst="line">
            <a:avLst/>
          </a:prstGeom>
          <a:noFill/>
          <a:ln w="12700">
            <a:solidFill>
              <a:srgbClr val="000000"/>
            </a:solidFill>
            <a:prstDash val="sysDot"/>
            <a:round/>
            <a:headEnd/>
            <a:tailEnd/>
          </a:ln>
        </p:spPr>
        <p:txBody>
          <a:bodyPr/>
          <a:lstStyle/>
          <a:p>
            <a:endParaRPr lang="en-GB"/>
          </a:p>
        </p:txBody>
      </p:sp>
      <p:grpSp>
        <p:nvGrpSpPr>
          <p:cNvPr id="10" name="Group 94"/>
          <p:cNvGrpSpPr>
            <a:grpSpLocks/>
          </p:cNvGrpSpPr>
          <p:nvPr/>
        </p:nvGrpSpPr>
        <p:grpSpPr bwMode="auto">
          <a:xfrm>
            <a:off x="2449513" y="2955430"/>
            <a:ext cx="4029075" cy="3124200"/>
            <a:chOff x="1543" y="1756"/>
            <a:chExt cx="2538" cy="1968"/>
          </a:xfrm>
        </p:grpSpPr>
        <p:sp>
          <p:nvSpPr>
            <p:cNvPr id="32845" name="Freeform 70"/>
            <p:cNvSpPr>
              <a:spLocks/>
            </p:cNvSpPr>
            <p:nvPr/>
          </p:nvSpPr>
          <p:spPr bwMode="auto">
            <a:xfrm>
              <a:off x="1543" y="3022"/>
              <a:ext cx="1620" cy="702"/>
            </a:xfrm>
            <a:custGeom>
              <a:avLst/>
              <a:gdLst>
                <a:gd name="T0" fmla="*/ 24 w 1620"/>
                <a:gd name="T1" fmla="*/ 702 h 702"/>
                <a:gd name="T2" fmla="*/ 60 w 1620"/>
                <a:gd name="T3" fmla="*/ 702 h 702"/>
                <a:gd name="T4" fmla="*/ 102 w 1620"/>
                <a:gd name="T5" fmla="*/ 702 h 702"/>
                <a:gd name="T6" fmla="*/ 138 w 1620"/>
                <a:gd name="T7" fmla="*/ 702 h 702"/>
                <a:gd name="T8" fmla="*/ 174 w 1620"/>
                <a:gd name="T9" fmla="*/ 702 h 702"/>
                <a:gd name="T10" fmla="*/ 216 w 1620"/>
                <a:gd name="T11" fmla="*/ 702 h 702"/>
                <a:gd name="T12" fmla="*/ 252 w 1620"/>
                <a:gd name="T13" fmla="*/ 702 h 702"/>
                <a:gd name="T14" fmla="*/ 288 w 1620"/>
                <a:gd name="T15" fmla="*/ 702 h 702"/>
                <a:gd name="T16" fmla="*/ 330 w 1620"/>
                <a:gd name="T17" fmla="*/ 702 h 702"/>
                <a:gd name="T18" fmla="*/ 366 w 1620"/>
                <a:gd name="T19" fmla="*/ 702 h 702"/>
                <a:gd name="T20" fmla="*/ 408 w 1620"/>
                <a:gd name="T21" fmla="*/ 702 h 702"/>
                <a:gd name="T22" fmla="*/ 444 w 1620"/>
                <a:gd name="T23" fmla="*/ 702 h 702"/>
                <a:gd name="T24" fmla="*/ 480 w 1620"/>
                <a:gd name="T25" fmla="*/ 702 h 702"/>
                <a:gd name="T26" fmla="*/ 522 w 1620"/>
                <a:gd name="T27" fmla="*/ 702 h 702"/>
                <a:gd name="T28" fmla="*/ 558 w 1620"/>
                <a:gd name="T29" fmla="*/ 702 h 702"/>
                <a:gd name="T30" fmla="*/ 594 w 1620"/>
                <a:gd name="T31" fmla="*/ 702 h 702"/>
                <a:gd name="T32" fmla="*/ 636 w 1620"/>
                <a:gd name="T33" fmla="*/ 702 h 702"/>
                <a:gd name="T34" fmla="*/ 672 w 1620"/>
                <a:gd name="T35" fmla="*/ 702 h 702"/>
                <a:gd name="T36" fmla="*/ 714 w 1620"/>
                <a:gd name="T37" fmla="*/ 702 h 702"/>
                <a:gd name="T38" fmla="*/ 750 w 1620"/>
                <a:gd name="T39" fmla="*/ 696 h 702"/>
                <a:gd name="T40" fmla="*/ 786 w 1620"/>
                <a:gd name="T41" fmla="*/ 684 h 702"/>
                <a:gd name="T42" fmla="*/ 828 w 1620"/>
                <a:gd name="T43" fmla="*/ 672 h 702"/>
                <a:gd name="T44" fmla="*/ 864 w 1620"/>
                <a:gd name="T45" fmla="*/ 660 h 702"/>
                <a:gd name="T46" fmla="*/ 900 w 1620"/>
                <a:gd name="T47" fmla="*/ 642 h 702"/>
                <a:gd name="T48" fmla="*/ 942 w 1620"/>
                <a:gd name="T49" fmla="*/ 624 h 702"/>
                <a:gd name="T50" fmla="*/ 978 w 1620"/>
                <a:gd name="T51" fmla="*/ 600 h 702"/>
                <a:gd name="T52" fmla="*/ 1020 w 1620"/>
                <a:gd name="T53" fmla="*/ 576 h 702"/>
                <a:gd name="T54" fmla="*/ 1056 w 1620"/>
                <a:gd name="T55" fmla="*/ 552 h 702"/>
                <a:gd name="T56" fmla="*/ 1092 w 1620"/>
                <a:gd name="T57" fmla="*/ 522 h 702"/>
                <a:gd name="T58" fmla="*/ 1134 w 1620"/>
                <a:gd name="T59" fmla="*/ 498 h 702"/>
                <a:gd name="T60" fmla="*/ 1170 w 1620"/>
                <a:gd name="T61" fmla="*/ 462 h 702"/>
                <a:gd name="T62" fmla="*/ 1212 w 1620"/>
                <a:gd name="T63" fmla="*/ 432 h 702"/>
                <a:gd name="T64" fmla="*/ 1248 w 1620"/>
                <a:gd name="T65" fmla="*/ 396 h 702"/>
                <a:gd name="T66" fmla="*/ 1284 w 1620"/>
                <a:gd name="T67" fmla="*/ 360 h 702"/>
                <a:gd name="T68" fmla="*/ 1326 w 1620"/>
                <a:gd name="T69" fmla="*/ 324 h 702"/>
                <a:gd name="T70" fmla="*/ 1362 w 1620"/>
                <a:gd name="T71" fmla="*/ 288 h 702"/>
                <a:gd name="T72" fmla="*/ 1398 w 1620"/>
                <a:gd name="T73" fmla="*/ 246 h 702"/>
                <a:gd name="T74" fmla="*/ 1440 w 1620"/>
                <a:gd name="T75" fmla="*/ 204 h 702"/>
                <a:gd name="T76" fmla="*/ 1476 w 1620"/>
                <a:gd name="T77" fmla="*/ 162 h 702"/>
                <a:gd name="T78" fmla="*/ 1518 w 1620"/>
                <a:gd name="T79" fmla="*/ 120 h 702"/>
                <a:gd name="T80" fmla="*/ 1554 w 1620"/>
                <a:gd name="T81" fmla="*/ 78 h 702"/>
                <a:gd name="T82" fmla="*/ 1590 w 1620"/>
                <a:gd name="T83" fmla="*/ 30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0"/>
                <a:gd name="T127" fmla="*/ 0 h 702"/>
                <a:gd name="T128" fmla="*/ 1620 w 1620"/>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0" h="702">
                  <a:moveTo>
                    <a:pt x="0" y="702"/>
                  </a:moveTo>
                  <a:lnTo>
                    <a:pt x="12" y="702"/>
                  </a:lnTo>
                  <a:lnTo>
                    <a:pt x="24" y="702"/>
                  </a:lnTo>
                  <a:lnTo>
                    <a:pt x="36" y="702"/>
                  </a:lnTo>
                  <a:lnTo>
                    <a:pt x="48" y="702"/>
                  </a:lnTo>
                  <a:lnTo>
                    <a:pt x="60" y="702"/>
                  </a:lnTo>
                  <a:lnTo>
                    <a:pt x="72" y="702"/>
                  </a:lnTo>
                  <a:lnTo>
                    <a:pt x="84" y="702"/>
                  </a:lnTo>
                  <a:lnTo>
                    <a:pt x="102" y="702"/>
                  </a:lnTo>
                  <a:lnTo>
                    <a:pt x="114" y="702"/>
                  </a:lnTo>
                  <a:lnTo>
                    <a:pt x="126" y="702"/>
                  </a:lnTo>
                  <a:lnTo>
                    <a:pt x="138" y="702"/>
                  </a:lnTo>
                  <a:lnTo>
                    <a:pt x="150" y="702"/>
                  </a:lnTo>
                  <a:lnTo>
                    <a:pt x="162" y="702"/>
                  </a:lnTo>
                  <a:lnTo>
                    <a:pt x="174" y="702"/>
                  </a:lnTo>
                  <a:lnTo>
                    <a:pt x="186" y="702"/>
                  </a:lnTo>
                  <a:lnTo>
                    <a:pt x="204" y="702"/>
                  </a:lnTo>
                  <a:lnTo>
                    <a:pt x="216" y="702"/>
                  </a:lnTo>
                  <a:lnTo>
                    <a:pt x="228" y="702"/>
                  </a:lnTo>
                  <a:lnTo>
                    <a:pt x="240" y="702"/>
                  </a:lnTo>
                  <a:lnTo>
                    <a:pt x="252" y="702"/>
                  </a:lnTo>
                  <a:lnTo>
                    <a:pt x="264" y="702"/>
                  </a:lnTo>
                  <a:lnTo>
                    <a:pt x="276" y="702"/>
                  </a:lnTo>
                  <a:lnTo>
                    <a:pt x="288" y="702"/>
                  </a:lnTo>
                  <a:lnTo>
                    <a:pt x="306" y="702"/>
                  </a:lnTo>
                  <a:lnTo>
                    <a:pt x="318" y="702"/>
                  </a:lnTo>
                  <a:lnTo>
                    <a:pt x="330" y="702"/>
                  </a:lnTo>
                  <a:lnTo>
                    <a:pt x="342" y="702"/>
                  </a:lnTo>
                  <a:lnTo>
                    <a:pt x="354" y="702"/>
                  </a:lnTo>
                  <a:lnTo>
                    <a:pt x="366" y="702"/>
                  </a:lnTo>
                  <a:lnTo>
                    <a:pt x="378" y="702"/>
                  </a:lnTo>
                  <a:lnTo>
                    <a:pt x="390" y="702"/>
                  </a:lnTo>
                  <a:lnTo>
                    <a:pt x="408" y="702"/>
                  </a:lnTo>
                  <a:lnTo>
                    <a:pt x="420" y="702"/>
                  </a:lnTo>
                  <a:lnTo>
                    <a:pt x="432" y="702"/>
                  </a:lnTo>
                  <a:lnTo>
                    <a:pt x="444" y="702"/>
                  </a:lnTo>
                  <a:lnTo>
                    <a:pt x="456" y="702"/>
                  </a:lnTo>
                  <a:lnTo>
                    <a:pt x="468" y="702"/>
                  </a:lnTo>
                  <a:lnTo>
                    <a:pt x="480" y="702"/>
                  </a:lnTo>
                  <a:lnTo>
                    <a:pt x="492" y="702"/>
                  </a:lnTo>
                  <a:lnTo>
                    <a:pt x="510" y="702"/>
                  </a:lnTo>
                  <a:lnTo>
                    <a:pt x="522" y="702"/>
                  </a:lnTo>
                  <a:lnTo>
                    <a:pt x="534" y="702"/>
                  </a:lnTo>
                  <a:lnTo>
                    <a:pt x="546" y="702"/>
                  </a:lnTo>
                  <a:lnTo>
                    <a:pt x="558" y="702"/>
                  </a:lnTo>
                  <a:lnTo>
                    <a:pt x="570" y="702"/>
                  </a:lnTo>
                  <a:lnTo>
                    <a:pt x="582" y="702"/>
                  </a:lnTo>
                  <a:lnTo>
                    <a:pt x="594" y="702"/>
                  </a:lnTo>
                  <a:lnTo>
                    <a:pt x="612" y="702"/>
                  </a:lnTo>
                  <a:lnTo>
                    <a:pt x="624" y="702"/>
                  </a:lnTo>
                  <a:lnTo>
                    <a:pt x="636" y="702"/>
                  </a:lnTo>
                  <a:lnTo>
                    <a:pt x="648" y="702"/>
                  </a:lnTo>
                  <a:lnTo>
                    <a:pt x="660" y="702"/>
                  </a:lnTo>
                  <a:lnTo>
                    <a:pt x="672" y="702"/>
                  </a:lnTo>
                  <a:lnTo>
                    <a:pt x="684" y="702"/>
                  </a:lnTo>
                  <a:lnTo>
                    <a:pt x="696" y="702"/>
                  </a:lnTo>
                  <a:lnTo>
                    <a:pt x="714" y="702"/>
                  </a:lnTo>
                  <a:lnTo>
                    <a:pt x="726" y="702"/>
                  </a:lnTo>
                  <a:lnTo>
                    <a:pt x="738" y="696"/>
                  </a:lnTo>
                  <a:lnTo>
                    <a:pt x="750" y="696"/>
                  </a:lnTo>
                  <a:lnTo>
                    <a:pt x="762" y="690"/>
                  </a:lnTo>
                  <a:lnTo>
                    <a:pt x="774" y="690"/>
                  </a:lnTo>
                  <a:lnTo>
                    <a:pt x="786" y="684"/>
                  </a:lnTo>
                  <a:lnTo>
                    <a:pt x="798" y="684"/>
                  </a:lnTo>
                  <a:lnTo>
                    <a:pt x="816" y="678"/>
                  </a:lnTo>
                  <a:lnTo>
                    <a:pt x="828" y="672"/>
                  </a:lnTo>
                  <a:lnTo>
                    <a:pt x="840" y="666"/>
                  </a:lnTo>
                  <a:lnTo>
                    <a:pt x="852" y="666"/>
                  </a:lnTo>
                  <a:lnTo>
                    <a:pt x="864" y="660"/>
                  </a:lnTo>
                  <a:lnTo>
                    <a:pt x="876" y="654"/>
                  </a:lnTo>
                  <a:lnTo>
                    <a:pt x="888" y="648"/>
                  </a:lnTo>
                  <a:lnTo>
                    <a:pt x="900" y="642"/>
                  </a:lnTo>
                  <a:lnTo>
                    <a:pt x="918" y="636"/>
                  </a:lnTo>
                  <a:lnTo>
                    <a:pt x="930" y="630"/>
                  </a:lnTo>
                  <a:lnTo>
                    <a:pt x="942" y="624"/>
                  </a:lnTo>
                  <a:lnTo>
                    <a:pt x="954" y="618"/>
                  </a:lnTo>
                  <a:lnTo>
                    <a:pt x="966" y="606"/>
                  </a:lnTo>
                  <a:lnTo>
                    <a:pt x="978" y="600"/>
                  </a:lnTo>
                  <a:lnTo>
                    <a:pt x="990" y="594"/>
                  </a:lnTo>
                  <a:lnTo>
                    <a:pt x="1002" y="588"/>
                  </a:lnTo>
                  <a:lnTo>
                    <a:pt x="1020" y="576"/>
                  </a:lnTo>
                  <a:lnTo>
                    <a:pt x="1032" y="570"/>
                  </a:lnTo>
                  <a:lnTo>
                    <a:pt x="1044" y="558"/>
                  </a:lnTo>
                  <a:lnTo>
                    <a:pt x="1056" y="552"/>
                  </a:lnTo>
                  <a:lnTo>
                    <a:pt x="1068" y="546"/>
                  </a:lnTo>
                  <a:lnTo>
                    <a:pt x="1080" y="534"/>
                  </a:lnTo>
                  <a:lnTo>
                    <a:pt x="1092" y="522"/>
                  </a:lnTo>
                  <a:lnTo>
                    <a:pt x="1104" y="516"/>
                  </a:lnTo>
                  <a:lnTo>
                    <a:pt x="1122" y="504"/>
                  </a:lnTo>
                  <a:lnTo>
                    <a:pt x="1134" y="498"/>
                  </a:lnTo>
                  <a:lnTo>
                    <a:pt x="1146" y="486"/>
                  </a:lnTo>
                  <a:lnTo>
                    <a:pt x="1158" y="474"/>
                  </a:lnTo>
                  <a:lnTo>
                    <a:pt x="1170" y="462"/>
                  </a:lnTo>
                  <a:lnTo>
                    <a:pt x="1182" y="456"/>
                  </a:lnTo>
                  <a:lnTo>
                    <a:pt x="1194" y="444"/>
                  </a:lnTo>
                  <a:lnTo>
                    <a:pt x="1212" y="432"/>
                  </a:lnTo>
                  <a:lnTo>
                    <a:pt x="1224" y="420"/>
                  </a:lnTo>
                  <a:lnTo>
                    <a:pt x="1236" y="408"/>
                  </a:lnTo>
                  <a:lnTo>
                    <a:pt x="1248" y="396"/>
                  </a:lnTo>
                  <a:lnTo>
                    <a:pt x="1260" y="384"/>
                  </a:lnTo>
                  <a:lnTo>
                    <a:pt x="1272" y="372"/>
                  </a:lnTo>
                  <a:lnTo>
                    <a:pt x="1284" y="360"/>
                  </a:lnTo>
                  <a:lnTo>
                    <a:pt x="1296" y="348"/>
                  </a:lnTo>
                  <a:lnTo>
                    <a:pt x="1314" y="336"/>
                  </a:lnTo>
                  <a:lnTo>
                    <a:pt x="1326" y="324"/>
                  </a:lnTo>
                  <a:lnTo>
                    <a:pt x="1338" y="312"/>
                  </a:lnTo>
                  <a:lnTo>
                    <a:pt x="1350" y="300"/>
                  </a:lnTo>
                  <a:lnTo>
                    <a:pt x="1362" y="288"/>
                  </a:lnTo>
                  <a:lnTo>
                    <a:pt x="1374" y="276"/>
                  </a:lnTo>
                  <a:lnTo>
                    <a:pt x="1386" y="258"/>
                  </a:lnTo>
                  <a:lnTo>
                    <a:pt x="1398" y="246"/>
                  </a:lnTo>
                  <a:lnTo>
                    <a:pt x="1416" y="234"/>
                  </a:lnTo>
                  <a:lnTo>
                    <a:pt x="1428" y="222"/>
                  </a:lnTo>
                  <a:lnTo>
                    <a:pt x="1440" y="204"/>
                  </a:lnTo>
                  <a:lnTo>
                    <a:pt x="1452" y="192"/>
                  </a:lnTo>
                  <a:lnTo>
                    <a:pt x="1464" y="180"/>
                  </a:lnTo>
                  <a:lnTo>
                    <a:pt x="1476" y="162"/>
                  </a:lnTo>
                  <a:lnTo>
                    <a:pt x="1488" y="150"/>
                  </a:lnTo>
                  <a:lnTo>
                    <a:pt x="1500" y="138"/>
                  </a:lnTo>
                  <a:lnTo>
                    <a:pt x="1518" y="120"/>
                  </a:lnTo>
                  <a:lnTo>
                    <a:pt x="1530" y="108"/>
                  </a:lnTo>
                  <a:lnTo>
                    <a:pt x="1542" y="90"/>
                  </a:lnTo>
                  <a:lnTo>
                    <a:pt x="1554" y="78"/>
                  </a:lnTo>
                  <a:lnTo>
                    <a:pt x="1566" y="60"/>
                  </a:lnTo>
                  <a:lnTo>
                    <a:pt x="1578" y="48"/>
                  </a:lnTo>
                  <a:lnTo>
                    <a:pt x="1590" y="30"/>
                  </a:lnTo>
                  <a:lnTo>
                    <a:pt x="1602" y="18"/>
                  </a:lnTo>
                  <a:lnTo>
                    <a:pt x="1620" y="0"/>
                  </a:lnTo>
                </a:path>
              </a:pathLst>
            </a:custGeom>
            <a:noFill/>
            <a:ln w="25400">
              <a:solidFill>
                <a:schemeClr val="accent2"/>
              </a:solidFill>
              <a:prstDash val="solid"/>
              <a:round/>
              <a:headEnd/>
              <a:tailEnd/>
            </a:ln>
          </p:spPr>
          <p:txBody>
            <a:bodyPr/>
            <a:lstStyle/>
            <a:p>
              <a:endParaRPr lang="en-GB"/>
            </a:p>
          </p:txBody>
        </p:sp>
        <p:sp>
          <p:nvSpPr>
            <p:cNvPr id="32846" name="Freeform 71"/>
            <p:cNvSpPr>
              <a:spLocks/>
            </p:cNvSpPr>
            <p:nvPr/>
          </p:nvSpPr>
          <p:spPr bwMode="auto">
            <a:xfrm>
              <a:off x="3163" y="1756"/>
              <a:ext cx="918" cy="1266"/>
            </a:xfrm>
            <a:custGeom>
              <a:avLst/>
              <a:gdLst>
                <a:gd name="T0" fmla="*/ 12 w 918"/>
                <a:gd name="T1" fmla="*/ 1254 h 1266"/>
                <a:gd name="T2" fmla="*/ 36 w 918"/>
                <a:gd name="T3" fmla="*/ 1218 h 1266"/>
                <a:gd name="T4" fmla="*/ 60 w 918"/>
                <a:gd name="T5" fmla="*/ 1188 h 1266"/>
                <a:gd name="T6" fmla="*/ 84 w 918"/>
                <a:gd name="T7" fmla="*/ 1158 h 1266"/>
                <a:gd name="T8" fmla="*/ 114 w 918"/>
                <a:gd name="T9" fmla="*/ 1122 h 1266"/>
                <a:gd name="T10" fmla="*/ 138 w 918"/>
                <a:gd name="T11" fmla="*/ 1092 h 1266"/>
                <a:gd name="T12" fmla="*/ 162 w 918"/>
                <a:gd name="T13" fmla="*/ 1062 h 1266"/>
                <a:gd name="T14" fmla="*/ 186 w 918"/>
                <a:gd name="T15" fmla="*/ 1026 h 1266"/>
                <a:gd name="T16" fmla="*/ 216 w 918"/>
                <a:gd name="T17" fmla="*/ 990 h 1266"/>
                <a:gd name="T18" fmla="*/ 240 w 918"/>
                <a:gd name="T19" fmla="*/ 960 h 1266"/>
                <a:gd name="T20" fmla="*/ 264 w 918"/>
                <a:gd name="T21" fmla="*/ 924 h 1266"/>
                <a:gd name="T22" fmla="*/ 288 w 918"/>
                <a:gd name="T23" fmla="*/ 894 h 1266"/>
                <a:gd name="T24" fmla="*/ 318 w 918"/>
                <a:gd name="T25" fmla="*/ 858 h 1266"/>
                <a:gd name="T26" fmla="*/ 342 w 918"/>
                <a:gd name="T27" fmla="*/ 822 h 1266"/>
                <a:gd name="T28" fmla="*/ 366 w 918"/>
                <a:gd name="T29" fmla="*/ 786 h 1266"/>
                <a:gd name="T30" fmla="*/ 390 w 918"/>
                <a:gd name="T31" fmla="*/ 750 h 1266"/>
                <a:gd name="T32" fmla="*/ 420 w 918"/>
                <a:gd name="T33" fmla="*/ 720 h 1266"/>
                <a:gd name="T34" fmla="*/ 444 w 918"/>
                <a:gd name="T35" fmla="*/ 684 h 1266"/>
                <a:gd name="T36" fmla="*/ 468 w 918"/>
                <a:gd name="T37" fmla="*/ 648 h 1266"/>
                <a:gd name="T38" fmla="*/ 492 w 918"/>
                <a:gd name="T39" fmla="*/ 612 h 1266"/>
                <a:gd name="T40" fmla="*/ 522 w 918"/>
                <a:gd name="T41" fmla="*/ 576 h 1266"/>
                <a:gd name="T42" fmla="*/ 546 w 918"/>
                <a:gd name="T43" fmla="*/ 540 h 1266"/>
                <a:gd name="T44" fmla="*/ 570 w 918"/>
                <a:gd name="T45" fmla="*/ 504 h 1266"/>
                <a:gd name="T46" fmla="*/ 594 w 918"/>
                <a:gd name="T47" fmla="*/ 468 h 1266"/>
                <a:gd name="T48" fmla="*/ 624 w 918"/>
                <a:gd name="T49" fmla="*/ 432 h 1266"/>
                <a:gd name="T50" fmla="*/ 648 w 918"/>
                <a:gd name="T51" fmla="*/ 396 h 1266"/>
                <a:gd name="T52" fmla="*/ 672 w 918"/>
                <a:gd name="T53" fmla="*/ 354 h 1266"/>
                <a:gd name="T54" fmla="*/ 702 w 918"/>
                <a:gd name="T55" fmla="*/ 318 h 1266"/>
                <a:gd name="T56" fmla="*/ 726 w 918"/>
                <a:gd name="T57" fmla="*/ 282 h 1266"/>
                <a:gd name="T58" fmla="*/ 750 w 918"/>
                <a:gd name="T59" fmla="*/ 246 h 1266"/>
                <a:gd name="T60" fmla="*/ 774 w 918"/>
                <a:gd name="T61" fmla="*/ 210 h 1266"/>
                <a:gd name="T62" fmla="*/ 804 w 918"/>
                <a:gd name="T63" fmla="*/ 174 h 1266"/>
                <a:gd name="T64" fmla="*/ 828 w 918"/>
                <a:gd name="T65" fmla="*/ 132 h 1266"/>
                <a:gd name="T66" fmla="*/ 852 w 918"/>
                <a:gd name="T67" fmla="*/ 96 h 1266"/>
                <a:gd name="T68" fmla="*/ 876 w 918"/>
                <a:gd name="T69" fmla="*/ 60 h 1266"/>
                <a:gd name="T70" fmla="*/ 906 w 918"/>
                <a:gd name="T71" fmla="*/ 24 h 1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8"/>
                <a:gd name="T109" fmla="*/ 0 h 1266"/>
                <a:gd name="T110" fmla="*/ 918 w 918"/>
                <a:gd name="T111" fmla="*/ 1266 h 1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8" h="1266">
                  <a:moveTo>
                    <a:pt x="0" y="1266"/>
                  </a:moveTo>
                  <a:lnTo>
                    <a:pt x="12" y="1254"/>
                  </a:lnTo>
                  <a:lnTo>
                    <a:pt x="24" y="1236"/>
                  </a:lnTo>
                  <a:lnTo>
                    <a:pt x="36" y="1218"/>
                  </a:lnTo>
                  <a:lnTo>
                    <a:pt x="48" y="1206"/>
                  </a:lnTo>
                  <a:lnTo>
                    <a:pt x="60" y="1188"/>
                  </a:lnTo>
                  <a:lnTo>
                    <a:pt x="72" y="1170"/>
                  </a:lnTo>
                  <a:lnTo>
                    <a:pt x="84" y="1158"/>
                  </a:lnTo>
                  <a:lnTo>
                    <a:pt x="102" y="1140"/>
                  </a:lnTo>
                  <a:lnTo>
                    <a:pt x="114" y="1122"/>
                  </a:lnTo>
                  <a:lnTo>
                    <a:pt x="126" y="1110"/>
                  </a:lnTo>
                  <a:lnTo>
                    <a:pt x="138" y="1092"/>
                  </a:lnTo>
                  <a:lnTo>
                    <a:pt x="150" y="1074"/>
                  </a:lnTo>
                  <a:lnTo>
                    <a:pt x="162" y="1062"/>
                  </a:lnTo>
                  <a:lnTo>
                    <a:pt x="174" y="1044"/>
                  </a:lnTo>
                  <a:lnTo>
                    <a:pt x="186" y="1026"/>
                  </a:lnTo>
                  <a:lnTo>
                    <a:pt x="204" y="1008"/>
                  </a:lnTo>
                  <a:lnTo>
                    <a:pt x="216" y="990"/>
                  </a:lnTo>
                  <a:lnTo>
                    <a:pt x="228" y="978"/>
                  </a:lnTo>
                  <a:lnTo>
                    <a:pt x="240" y="960"/>
                  </a:lnTo>
                  <a:lnTo>
                    <a:pt x="252" y="942"/>
                  </a:lnTo>
                  <a:lnTo>
                    <a:pt x="264" y="924"/>
                  </a:lnTo>
                  <a:lnTo>
                    <a:pt x="276" y="906"/>
                  </a:lnTo>
                  <a:lnTo>
                    <a:pt x="288" y="894"/>
                  </a:lnTo>
                  <a:lnTo>
                    <a:pt x="306" y="876"/>
                  </a:lnTo>
                  <a:lnTo>
                    <a:pt x="318" y="858"/>
                  </a:lnTo>
                  <a:lnTo>
                    <a:pt x="330" y="840"/>
                  </a:lnTo>
                  <a:lnTo>
                    <a:pt x="342" y="822"/>
                  </a:lnTo>
                  <a:lnTo>
                    <a:pt x="354" y="804"/>
                  </a:lnTo>
                  <a:lnTo>
                    <a:pt x="366" y="786"/>
                  </a:lnTo>
                  <a:lnTo>
                    <a:pt x="378" y="768"/>
                  </a:lnTo>
                  <a:lnTo>
                    <a:pt x="390" y="750"/>
                  </a:lnTo>
                  <a:lnTo>
                    <a:pt x="408" y="738"/>
                  </a:lnTo>
                  <a:lnTo>
                    <a:pt x="420" y="720"/>
                  </a:lnTo>
                  <a:lnTo>
                    <a:pt x="432" y="702"/>
                  </a:lnTo>
                  <a:lnTo>
                    <a:pt x="444" y="684"/>
                  </a:lnTo>
                  <a:lnTo>
                    <a:pt x="456" y="666"/>
                  </a:lnTo>
                  <a:lnTo>
                    <a:pt x="468" y="648"/>
                  </a:lnTo>
                  <a:lnTo>
                    <a:pt x="480" y="630"/>
                  </a:lnTo>
                  <a:lnTo>
                    <a:pt x="492" y="612"/>
                  </a:lnTo>
                  <a:lnTo>
                    <a:pt x="510" y="594"/>
                  </a:lnTo>
                  <a:lnTo>
                    <a:pt x="522" y="576"/>
                  </a:lnTo>
                  <a:lnTo>
                    <a:pt x="534" y="558"/>
                  </a:lnTo>
                  <a:lnTo>
                    <a:pt x="546" y="540"/>
                  </a:lnTo>
                  <a:lnTo>
                    <a:pt x="558" y="522"/>
                  </a:lnTo>
                  <a:lnTo>
                    <a:pt x="570" y="504"/>
                  </a:lnTo>
                  <a:lnTo>
                    <a:pt x="582" y="486"/>
                  </a:lnTo>
                  <a:lnTo>
                    <a:pt x="594" y="468"/>
                  </a:lnTo>
                  <a:lnTo>
                    <a:pt x="612" y="450"/>
                  </a:lnTo>
                  <a:lnTo>
                    <a:pt x="624" y="432"/>
                  </a:lnTo>
                  <a:lnTo>
                    <a:pt x="636" y="414"/>
                  </a:lnTo>
                  <a:lnTo>
                    <a:pt x="648" y="396"/>
                  </a:lnTo>
                  <a:lnTo>
                    <a:pt x="660" y="378"/>
                  </a:lnTo>
                  <a:lnTo>
                    <a:pt x="672" y="354"/>
                  </a:lnTo>
                  <a:lnTo>
                    <a:pt x="684" y="336"/>
                  </a:lnTo>
                  <a:lnTo>
                    <a:pt x="702" y="318"/>
                  </a:lnTo>
                  <a:lnTo>
                    <a:pt x="714" y="300"/>
                  </a:lnTo>
                  <a:lnTo>
                    <a:pt x="726" y="282"/>
                  </a:lnTo>
                  <a:lnTo>
                    <a:pt x="738" y="264"/>
                  </a:lnTo>
                  <a:lnTo>
                    <a:pt x="750" y="246"/>
                  </a:lnTo>
                  <a:lnTo>
                    <a:pt x="762" y="228"/>
                  </a:lnTo>
                  <a:lnTo>
                    <a:pt x="774" y="210"/>
                  </a:lnTo>
                  <a:lnTo>
                    <a:pt x="786" y="192"/>
                  </a:lnTo>
                  <a:lnTo>
                    <a:pt x="804" y="174"/>
                  </a:lnTo>
                  <a:lnTo>
                    <a:pt x="816" y="150"/>
                  </a:lnTo>
                  <a:lnTo>
                    <a:pt x="828" y="132"/>
                  </a:lnTo>
                  <a:lnTo>
                    <a:pt x="840" y="114"/>
                  </a:lnTo>
                  <a:lnTo>
                    <a:pt x="852" y="96"/>
                  </a:lnTo>
                  <a:lnTo>
                    <a:pt x="864" y="78"/>
                  </a:lnTo>
                  <a:lnTo>
                    <a:pt x="876" y="60"/>
                  </a:lnTo>
                  <a:lnTo>
                    <a:pt x="888" y="42"/>
                  </a:lnTo>
                  <a:lnTo>
                    <a:pt x="906" y="24"/>
                  </a:lnTo>
                  <a:lnTo>
                    <a:pt x="918" y="0"/>
                  </a:lnTo>
                </a:path>
              </a:pathLst>
            </a:custGeom>
            <a:noFill/>
            <a:ln w="25400">
              <a:solidFill>
                <a:schemeClr val="accent2"/>
              </a:solidFill>
              <a:prstDash val="solid"/>
              <a:round/>
              <a:headEnd/>
              <a:tailEnd/>
            </a:ln>
          </p:spPr>
          <p:txBody>
            <a:bodyPr/>
            <a:lstStyle/>
            <a:p>
              <a:endParaRPr lang="en-GB"/>
            </a:p>
          </p:txBody>
        </p:sp>
      </p:grpSp>
      <p:sp>
        <p:nvSpPr>
          <p:cNvPr id="32824" name="Rectangle 73"/>
          <p:cNvSpPr>
            <a:spLocks noChangeArrowheads="1"/>
          </p:cNvSpPr>
          <p:nvPr/>
        </p:nvSpPr>
        <p:spPr bwMode="auto">
          <a:xfrm>
            <a:off x="4421188" y="557480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25" name="Rectangle 74"/>
          <p:cNvSpPr>
            <a:spLocks noChangeArrowheads="1"/>
          </p:cNvSpPr>
          <p:nvPr/>
        </p:nvSpPr>
        <p:spPr bwMode="auto">
          <a:xfrm>
            <a:off x="4783138" y="50985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26" name="Rectangle 75"/>
          <p:cNvSpPr>
            <a:spLocks noChangeArrowheads="1"/>
          </p:cNvSpPr>
          <p:nvPr/>
        </p:nvSpPr>
        <p:spPr bwMode="auto">
          <a:xfrm>
            <a:off x="5145088" y="46794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27" name="Rectangle 76"/>
          <p:cNvSpPr>
            <a:spLocks noChangeArrowheads="1"/>
          </p:cNvSpPr>
          <p:nvPr/>
        </p:nvSpPr>
        <p:spPr bwMode="auto">
          <a:xfrm>
            <a:off x="5507038" y="4231780"/>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28" name="Rectangle 77"/>
          <p:cNvSpPr>
            <a:spLocks noChangeArrowheads="1"/>
          </p:cNvSpPr>
          <p:nvPr/>
        </p:nvSpPr>
        <p:spPr bwMode="auto">
          <a:xfrm>
            <a:off x="5821363" y="38031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29" name="Rectangle 78"/>
          <p:cNvSpPr>
            <a:spLocks noChangeArrowheads="1"/>
          </p:cNvSpPr>
          <p:nvPr/>
        </p:nvSpPr>
        <p:spPr bwMode="auto">
          <a:xfrm>
            <a:off x="6126163" y="336500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30" name="Rectangle 79"/>
          <p:cNvSpPr>
            <a:spLocks noChangeArrowheads="1"/>
          </p:cNvSpPr>
          <p:nvPr/>
        </p:nvSpPr>
        <p:spPr bwMode="auto">
          <a:xfrm>
            <a:off x="6440488" y="3003055"/>
            <a:ext cx="76200" cy="76200"/>
          </a:xfrm>
          <a:prstGeom prst="rect">
            <a:avLst/>
          </a:prstGeom>
          <a:solidFill>
            <a:srgbClr val="FFFFFF"/>
          </a:solidFill>
          <a:ln w="12700">
            <a:solidFill>
              <a:srgbClr val="000000"/>
            </a:solidFill>
            <a:miter lim="800000"/>
            <a:headEnd/>
            <a:tailEnd/>
          </a:ln>
        </p:spPr>
        <p:txBody>
          <a:bodyPr/>
          <a:lstStyle/>
          <a:p>
            <a:endParaRPr lang="nl-NL"/>
          </a:p>
        </p:txBody>
      </p:sp>
      <p:sp>
        <p:nvSpPr>
          <p:cNvPr id="32831" name="Rectangle 80"/>
          <p:cNvSpPr>
            <a:spLocks noChangeArrowheads="1"/>
          </p:cNvSpPr>
          <p:nvPr/>
        </p:nvSpPr>
        <p:spPr bwMode="auto">
          <a:xfrm>
            <a:off x="5945188" y="4860430"/>
            <a:ext cx="638175" cy="247650"/>
          </a:xfrm>
          <a:prstGeom prst="rect">
            <a:avLst/>
          </a:prstGeom>
          <a:solidFill>
            <a:srgbClr val="FFFFFF"/>
          </a:solidFill>
          <a:ln w="12700">
            <a:noFill/>
            <a:miter lim="800000"/>
            <a:headEnd/>
            <a:tailEnd/>
          </a:ln>
        </p:spPr>
        <p:txBody>
          <a:bodyPr/>
          <a:lstStyle/>
          <a:p>
            <a:endParaRPr lang="nl-NL"/>
          </a:p>
        </p:txBody>
      </p:sp>
      <p:sp>
        <p:nvSpPr>
          <p:cNvPr id="32832" name="Rectangle 81"/>
          <p:cNvSpPr>
            <a:spLocks noChangeArrowheads="1"/>
          </p:cNvSpPr>
          <p:nvPr/>
        </p:nvSpPr>
        <p:spPr bwMode="auto">
          <a:xfrm>
            <a:off x="5945188" y="4860430"/>
            <a:ext cx="638175" cy="247650"/>
          </a:xfrm>
          <a:prstGeom prst="rect">
            <a:avLst/>
          </a:prstGeom>
          <a:noFill/>
          <a:ln w="12700">
            <a:solidFill>
              <a:srgbClr val="FFFFFF"/>
            </a:solidFill>
            <a:miter lim="800000"/>
            <a:headEnd/>
            <a:tailEnd/>
          </a:ln>
        </p:spPr>
        <p:txBody>
          <a:bodyPr/>
          <a:lstStyle/>
          <a:p>
            <a:endParaRPr lang="nl-NL"/>
          </a:p>
        </p:txBody>
      </p:sp>
      <p:sp>
        <p:nvSpPr>
          <p:cNvPr id="32833" name="Line 82"/>
          <p:cNvSpPr>
            <a:spLocks noChangeShapeType="1"/>
          </p:cNvSpPr>
          <p:nvPr/>
        </p:nvSpPr>
        <p:spPr bwMode="auto">
          <a:xfrm>
            <a:off x="5945188" y="4860430"/>
            <a:ext cx="638175" cy="0"/>
          </a:xfrm>
          <a:prstGeom prst="line">
            <a:avLst/>
          </a:prstGeom>
          <a:noFill/>
          <a:ln w="12700">
            <a:solidFill>
              <a:srgbClr val="000000"/>
            </a:solidFill>
            <a:round/>
            <a:headEnd/>
            <a:tailEnd/>
          </a:ln>
        </p:spPr>
        <p:txBody>
          <a:bodyPr/>
          <a:lstStyle/>
          <a:p>
            <a:endParaRPr lang="en-GB"/>
          </a:p>
        </p:txBody>
      </p:sp>
      <p:sp>
        <p:nvSpPr>
          <p:cNvPr id="32834" name="Line 83"/>
          <p:cNvSpPr>
            <a:spLocks noChangeShapeType="1"/>
          </p:cNvSpPr>
          <p:nvPr/>
        </p:nvSpPr>
        <p:spPr bwMode="auto">
          <a:xfrm>
            <a:off x="5945188" y="5108080"/>
            <a:ext cx="638175" cy="0"/>
          </a:xfrm>
          <a:prstGeom prst="line">
            <a:avLst/>
          </a:prstGeom>
          <a:noFill/>
          <a:ln w="12700">
            <a:solidFill>
              <a:srgbClr val="000000"/>
            </a:solidFill>
            <a:round/>
            <a:headEnd/>
            <a:tailEnd/>
          </a:ln>
        </p:spPr>
        <p:txBody>
          <a:bodyPr/>
          <a:lstStyle/>
          <a:p>
            <a:endParaRPr lang="en-GB"/>
          </a:p>
        </p:txBody>
      </p:sp>
      <p:sp>
        <p:nvSpPr>
          <p:cNvPr id="32835" name="Line 84"/>
          <p:cNvSpPr>
            <a:spLocks noChangeShapeType="1"/>
          </p:cNvSpPr>
          <p:nvPr/>
        </p:nvSpPr>
        <p:spPr bwMode="auto">
          <a:xfrm flipV="1">
            <a:off x="6583363" y="4860430"/>
            <a:ext cx="0" cy="247650"/>
          </a:xfrm>
          <a:prstGeom prst="line">
            <a:avLst/>
          </a:prstGeom>
          <a:noFill/>
          <a:ln w="12700">
            <a:solidFill>
              <a:srgbClr val="000000"/>
            </a:solidFill>
            <a:round/>
            <a:headEnd/>
            <a:tailEnd/>
          </a:ln>
        </p:spPr>
        <p:txBody>
          <a:bodyPr/>
          <a:lstStyle/>
          <a:p>
            <a:endParaRPr lang="en-GB"/>
          </a:p>
        </p:txBody>
      </p:sp>
      <p:sp>
        <p:nvSpPr>
          <p:cNvPr id="32836" name="Line 85"/>
          <p:cNvSpPr>
            <a:spLocks noChangeShapeType="1"/>
          </p:cNvSpPr>
          <p:nvPr/>
        </p:nvSpPr>
        <p:spPr bwMode="auto">
          <a:xfrm flipV="1">
            <a:off x="5945188" y="4860430"/>
            <a:ext cx="0" cy="247650"/>
          </a:xfrm>
          <a:prstGeom prst="line">
            <a:avLst/>
          </a:prstGeom>
          <a:noFill/>
          <a:ln w="12700">
            <a:solidFill>
              <a:srgbClr val="000000"/>
            </a:solidFill>
            <a:round/>
            <a:headEnd/>
            <a:tailEnd/>
          </a:ln>
        </p:spPr>
        <p:txBody>
          <a:bodyPr/>
          <a:lstStyle/>
          <a:p>
            <a:endParaRPr lang="en-GB"/>
          </a:p>
        </p:txBody>
      </p:sp>
      <p:sp>
        <p:nvSpPr>
          <p:cNvPr id="32837" name="Line 86"/>
          <p:cNvSpPr>
            <a:spLocks noChangeShapeType="1"/>
          </p:cNvSpPr>
          <p:nvPr/>
        </p:nvSpPr>
        <p:spPr bwMode="auto">
          <a:xfrm>
            <a:off x="5945188" y="5108080"/>
            <a:ext cx="638175" cy="0"/>
          </a:xfrm>
          <a:prstGeom prst="line">
            <a:avLst/>
          </a:prstGeom>
          <a:noFill/>
          <a:ln w="12700">
            <a:solidFill>
              <a:srgbClr val="000000"/>
            </a:solidFill>
            <a:round/>
            <a:headEnd/>
            <a:tailEnd/>
          </a:ln>
        </p:spPr>
        <p:txBody>
          <a:bodyPr/>
          <a:lstStyle/>
          <a:p>
            <a:endParaRPr lang="en-GB"/>
          </a:p>
        </p:txBody>
      </p:sp>
      <p:sp>
        <p:nvSpPr>
          <p:cNvPr id="32838" name="Line 87"/>
          <p:cNvSpPr>
            <a:spLocks noChangeShapeType="1"/>
          </p:cNvSpPr>
          <p:nvPr/>
        </p:nvSpPr>
        <p:spPr bwMode="auto">
          <a:xfrm flipV="1">
            <a:off x="5945188" y="4860430"/>
            <a:ext cx="0" cy="247650"/>
          </a:xfrm>
          <a:prstGeom prst="line">
            <a:avLst/>
          </a:prstGeom>
          <a:noFill/>
          <a:ln w="12700">
            <a:solidFill>
              <a:srgbClr val="000000"/>
            </a:solidFill>
            <a:round/>
            <a:headEnd/>
            <a:tailEnd/>
          </a:ln>
        </p:spPr>
        <p:txBody>
          <a:bodyPr/>
          <a:lstStyle/>
          <a:p>
            <a:endParaRPr lang="en-GB"/>
          </a:p>
        </p:txBody>
      </p:sp>
      <p:sp>
        <p:nvSpPr>
          <p:cNvPr id="32839" name="Line 88"/>
          <p:cNvSpPr>
            <a:spLocks noChangeShapeType="1"/>
          </p:cNvSpPr>
          <p:nvPr/>
        </p:nvSpPr>
        <p:spPr bwMode="auto">
          <a:xfrm>
            <a:off x="5945188" y="4860430"/>
            <a:ext cx="638175" cy="0"/>
          </a:xfrm>
          <a:prstGeom prst="line">
            <a:avLst/>
          </a:prstGeom>
          <a:noFill/>
          <a:ln w="12700">
            <a:solidFill>
              <a:srgbClr val="000000"/>
            </a:solidFill>
            <a:round/>
            <a:headEnd/>
            <a:tailEnd/>
          </a:ln>
        </p:spPr>
        <p:txBody>
          <a:bodyPr/>
          <a:lstStyle/>
          <a:p>
            <a:endParaRPr lang="en-GB"/>
          </a:p>
        </p:txBody>
      </p:sp>
      <p:sp>
        <p:nvSpPr>
          <p:cNvPr id="32840" name="Line 89"/>
          <p:cNvSpPr>
            <a:spLocks noChangeShapeType="1"/>
          </p:cNvSpPr>
          <p:nvPr/>
        </p:nvSpPr>
        <p:spPr bwMode="auto">
          <a:xfrm>
            <a:off x="5945188" y="5108080"/>
            <a:ext cx="638175" cy="0"/>
          </a:xfrm>
          <a:prstGeom prst="line">
            <a:avLst/>
          </a:prstGeom>
          <a:noFill/>
          <a:ln w="12700">
            <a:solidFill>
              <a:srgbClr val="000000"/>
            </a:solidFill>
            <a:round/>
            <a:headEnd/>
            <a:tailEnd/>
          </a:ln>
        </p:spPr>
        <p:txBody>
          <a:bodyPr/>
          <a:lstStyle/>
          <a:p>
            <a:endParaRPr lang="en-GB"/>
          </a:p>
        </p:txBody>
      </p:sp>
      <p:sp>
        <p:nvSpPr>
          <p:cNvPr id="32841" name="Line 90"/>
          <p:cNvSpPr>
            <a:spLocks noChangeShapeType="1"/>
          </p:cNvSpPr>
          <p:nvPr/>
        </p:nvSpPr>
        <p:spPr bwMode="auto">
          <a:xfrm flipV="1">
            <a:off x="6583363" y="4860430"/>
            <a:ext cx="0" cy="247650"/>
          </a:xfrm>
          <a:prstGeom prst="line">
            <a:avLst/>
          </a:prstGeom>
          <a:noFill/>
          <a:ln w="12700">
            <a:solidFill>
              <a:srgbClr val="000000"/>
            </a:solidFill>
            <a:round/>
            <a:headEnd/>
            <a:tailEnd/>
          </a:ln>
        </p:spPr>
        <p:txBody>
          <a:bodyPr/>
          <a:lstStyle/>
          <a:p>
            <a:endParaRPr lang="en-GB"/>
          </a:p>
        </p:txBody>
      </p:sp>
      <p:sp>
        <p:nvSpPr>
          <p:cNvPr id="32842" name="Line 91"/>
          <p:cNvSpPr>
            <a:spLocks noChangeShapeType="1"/>
          </p:cNvSpPr>
          <p:nvPr/>
        </p:nvSpPr>
        <p:spPr bwMode="auto">
          <a:xfrm flipV="1">
            <a:off x="5945188" y="4860430"/>
            <a:ext cx="0" cy="247650"/>
          </a:xfrm>
          <a:prstGeom prst="line">
            <a:avLst/>
          </a:prstGeom>
          <a:noFill/>
          <a:ln w="12700">
            <a:solidFill>
              <a:srgbClr val="000000"/>
            </a:solidFill>
            <a:round/>
            <a:headEnd/>
            <a:tailEnd/>
          </a:ln>
        </p:spPr>
        <p:txBody>
          <a:bodyPr/>
          <a:lstStyle/>
          <a:p>
            <a:endParaRPr lang="en-GB"/>
          </a:p>
        </p:txBody>
      </p:sp>
      <p:sp>
        <p:nvSpPr>
          <p:cNvPr id="32843" name="Rectangle 92"/>
          <p:cNvSpPr>
            <a:spLocks noChangeArrowheads="1"/>
          </p:cNvSpPr>
          <p:nvPr/>
        </p:nvSpPr>
        <p:spPr bwMode="auto">
          <a:xfrm>
            <a:off x="6450013" y="4908055"/>
            <a:ext cx="84137" cy="182563"/>
          </a:xfrm>
          <a:prstGeom prst="rect">
            <a:avLst/>
          </a:prstGeom>
          <a:noFill/>
          <a:ln w="12700">
            <a:noFill/>
            <a:miter lim="800000"/>
            <a:headEnd/>
            <a:tailEnd/>
          </a:ln>
        </p:spPr>
        <p:txBody>
          <a:bodyPr wrap="none" lIns="0" tIns="0" rIns="0" bIns="0">
            <a:spAutoFit/>
          </a:bodyPr>
          <a:lstStyle/>
          <a:p>
            <a:r>
              <a:rPr lang="en-GB" sz="1200">
                <a:solidFill>
                  <a:srgbClr val="000000"/>
                </a:solidFill>
              </a:rPr>
              <a:t>0</a:t>
            </a:r>
            <a:endParaRPr lang="en-GB"/>
          </a:p>
        </p:txBody>
      </p:sp>
      <p:sp>
        <p:nvSpPr>
          <p:cNvPr id="32844" name="Rectangle 93"/>
          <p:cNvSpPr>
            <a:spLocks noChangeArrowheads="1"/>
          </p:cNvSpPr>
          <p:nvPr/>
        </p:nvSpPr>
        <p:spPr bwMode="auto">
          <a:xfrm>
            <a:off x="6173788" y="4946155"/>
            <a:ext cx="76200" cy="76200"/>
          </a:xfrm>
          <a:prstGeom prst="rect">
            <a:avLst/>
          </a:prstGeom>
          <a:solidFill>
            <a:srgbClr val="FFFFFF"/>
          </a:solidFill>
          <a:ln w="12700">
            <a:solidFill>
              <a:srgbClr val="000000"/>
            </a:solidFill>
            <a:miter lim="800000"/>
            <a:headEnd/>
            <a:tailEnd/>
          </a:ln>
        </p:spPr>
        <p:txBody>
          <a:bodyPr/>
          <a:lstStyle/>
          <a:p>
            <a:endParaRPr lang="nl-NL"/>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l-NL" smtClean="0"/>
              <a:t>NP effects</a:t>
            </a:r>
            <a:endParaRPr lang="en-GB" smtClean="0"/>
          </a:p>
        </p:txBody>
      </p:sp>
      <p:sp>
        <p:nvSpPr>
          <p:cNvPr id="33795" name="Rectangle 3"/>
          <p:cNvSpPr>
            <a:spLocks noGrp="1" noChangeArrowheads="1"/>
          </p:cNvSpPr>
          <p:nvPr>
            <p:ph type="body" idx="1"/>
          </p:nvPr>
        </p:nvSpPr>
        <p:spPr>
          <a:xfrm>
            <a:off x="685800" y="1647330"/>
            <a:ext cx="7772400" cy="754063"/>
          </a:xfrm>
        </p:spPr>
        <p:txBody>
          <a:bodyPr/>
          <a:lstStyle/>
          <a:p>
            <a:pPr eaLnBrk="1" hangingPunct="1"/>
            <a:r>
              <a:rPr lang="nl-NL" smtClean="0"/>
              <a:t>Compare the control to the first dose</a:t>
            </a:r>
            <a:endParaRPr lang="en-GB" smtClean="0"/>
          </a:p>
        </p:txBody>
      </p:sp>
      <p:pic>
        <p:nvPicPr>
          <p:cNvPr id="33796" name="Picture 635"/>
          <p:cNvPicPr>
            <a:picLocks noChangeAspect="1" noChangeArrowheads="1"/>
          </p:cNvPicPr>
          <p:nvPr/>
        </p:nvPicPr>
        <p:blipFill>
          <a:blip r:embed="rId2" cstate="print"/>
          <a:srcRect/>
          <a:stretch>
            <a:fillRect/>
          </a:stretch>
        </p:blipFill>
        <p:spPr bwMode="auto">
          <a:xfrm>
            <a:off x="139700" y="2325193"/>
            <a:ext cx="8824913" cy="3529012"/>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nl-NL" smtClean="0"/>
              <a:t>“Hormesis”</a:t>
            </a:r>
            <a:endParaRPr lang="en-GB" smtClean="0"/>
          </a:p>
        </p:txBody>
      </p:sp>
      <p:sp>
        <p:nvSpPr>
          <p:cNvPr id="1000451" name="Rectangle 3"/>
          <p:cNvSpPr>
            <a:spLocks noGrp="1" noChangeArrowheads="1"/>
          </p:cNvSpPr>
          <p:nvPr>
            <p:ph type="body" idx="1"/>
          </p:nvPr>
        </p:nvSpPr>
        <p:spPr/>
        <p:txBody>
          <a:bodyPr/>
          <a:lstStyle/>
          <a:p>
            <a:pPr eaLnBrk="1" hangingPunct="1"/>
            <a:r>
              <a:rPr lang="nl-NL" smtClean="0"/>
              <a:t>Requires a mechanistic explanation …</a:t>
            </a:r>
          </a:p>
          <a:p>
            <a:pPr lvl="1" eaLnBrk="1" hangingPunct="1"/>
            <a:r>
              <a:rPr lang="nl-NL" smtClean="0"/>
              <a:t>organism must obey conservation of mass and energy</a:t>
            </a:r>
          </a:p>
          <a:p>
            <a:pPr eaLnBrk="1" hangingPunct="1"/>
            <a:endParaRPr lang="nl-NL" sz="1000" smtClean="0"/>
          </a:p>
          <a:p>
            <a:pPr eaLnBrk="1" hangingPunct="1">
              <a:buFont typeface="Wingdings" pitchFamily="2" charset="2"/>
              <a:buNone/>
            </a:pPr>
            <a:r>
              <a:rPr lang="nl-NL" b="1" smtClean="0">
                <a:solidFill>
                  <a:srgbClr val="008000"/>
                </a:solidFill>
              </a:rPr>
              <a:t>Potential assumptions</a:t>
            </a:r>
          </a:p>
          <a:p>
            <a:pPr lvl="1" eaLnBrk="1" hangingPunct="1"/>
            <a:r>
              <a:rPr lang="nl-NL" smtClean="0"/>
              <a:t>NP is a micro-nutrient</a:t>
            </a:r>
          </a:p>
          <a:p>
            <a:pPr lvl="1" eaLnBrk="1" hangingPunct="1"/>
            <a:r>
              <a:rPr lang="nl-NL" smtClean="0"/>
              <a:t>decreased investment elsewhere (e.g., immune system)</a:t>
            </a:r>
          </a:p>
          <a:p>
            <a:pPr lvl="1" eaLnBrk="1" hangingPunct="1"/>
            <a:r>
              <a:rPr lang="nl-NL" smtClean="0"/>
              <a:t>NP relieves a secondary stress (e.g., parasites or fungi)</a:t>
            </a:r>
          </a:p>
          <a:p>
            <a:pPr lvl="1" eaLnBrk="1" hangingPunct="1"/>
            <a:r>
              <a:rPr lang="nl-NL" smtClean="0"/>
              <a:t>NP increases the food availability/quality</a:t>
            </a:r>
            <a:endParaRPr lang="en-GB" smtClean="0"/>
          </a:p>
        </p:txBody>
      </p:sp>
      <p:pic>
        <p:nvPicPr>
          <p:cNvPr id="34820" name="Picture 5" descr="555px-Nonylphenolnew.png"/>
          <p:cNvPicPr>
            <a:picLocks noChangeAspect="1"/>
          </p:cNvPicPr>
          <p:nvPr/>
        </p:nvPicPr>
        <p:blipFill>
          <a:blip r:embed="rId2" cstate="print"/>
          <a:srcRect/>
          <a:stretch>
            <a:fillRect/>
          </a:stretch>
        </p:blipFill>
        <p:spPr bwMode="auto">
          <a:xfrm>
            <a:off x="6670675" y="4475163"/>
            <a:ext cx="1865313" cy="2017712"/>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animEffect transition="in" filter="dissolve">
                                      <p:cBhvr>
                                        <p:cTn id="7" dur="500"/>
                                        <p:tgtEl>
                                          <p:spTgt spid="10004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00451">
                                            <p:txEl>
                                              <p:pRg st="1" end="1"/>
                                            </p:txEl>
                                          </p:spTgt>
                                        </p:tgtEl>
                                        <p:attrNameLst>
                                          <p:attrName>style.visibility</p:attrName>
                                        </p:attrNameLst>
                                      </p:cBhvr>
                                      <p:to>
                                        <p:strVal val="visible"/>
                                      </p:to>
                                    </p:set>
                                    <p:animEffect transition="in" filter="dissolve">
                                      <p:cBhvr>
                                        <p:cTn id="10" dur="500"/>
                                        <p:tgtEl>
                                          <p:spTgt spid="10004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00451">
                                            <p:txEl>
                                              <p:pRg st="3" end="3"/>
                                            </p:txEl>
                                          </p:spTgt>
                                        </p:tgtEl>
                                        <p:attrNameLst>
                                          <p:attrName>style.visibility</p:attrName>
                                        </p:attrNameLst>
                                      </p:cBhvr>
                                      <p:to>
                                        <p:strVal val="visible"/>
                                      </p:to>
                                    </p:set>
                                    <p:animEffect transition="in" filter="dissolve">
                                      <p:cBhvr>
                                        <p:cTn id="15" dur="500"/>
                                        <p:tgtEl>
                                          <p:spTgt spid="1000451">
                                            <p:txEl>
                                              <p:pRg st="3" end="3"/>
                                            </p:txEl>
                                          </p:spTgt>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000451">
                                            <p:txEl>
                                              <p:pRg st="4" end="4"/>
                                            </p:txEl>
                                          </p:spTgt>
                                        </p:tgtEl>
                                        <p:attrNameLst>
                                          <p:attrName>style.visibility</p:attrName>
                                        </p:attrNameLst>
                                      </p:cBhvr>
                                      <p:to>
                                        <p:strVal val="visible"/>
                                      </p:to>
                                    </p:set>
                                    <p:animEffect transition="in" filter="dissolve">
                                      <p:cBhvr>
                                        <p:cTn id="19" dur="500"/>
                                        <p:tgtEl>
                                          <p:spTgt spid="10004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00451">
                                            <p:txEl>
                                              <p:pRg st="5" end="5"/>
                                            </p:txEl>
                                          </p:spTgt>
                                        </p:tgtEl>
                                        <p:attrNameLst>
                                          <p:attrName>style.visibility</p:attrName>
                                        </p:attrNameLst>
                                      </p:cBhvr>
                                      <p:to>
                                        <p:strVal val="visible"/>
                                      </p:to>
                                    </p:set>
                                    <p:animEffect transition="in" filter="dissolve">
                                      <p:cBhvr>
                                        <p:cTn id="24" dur="500"/>
                                        <p:tgtEl>
                                          <p:spTgt spid="10004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00451">
                                            <p:txEl>
                                              <p:pRg st="6" end="6"/>
                                            </p:txEl>
                                          </p:spTgt>
                                        </p:tgtEl>
                                        <p:attrNameLst>
                                          <p:attrName>style.visibility</p:attrName>
                                        </p:attrNameLst>
                                      </p:cBhvr>
                                      <p:to>
                                        <p:strVal val="visible"/>
                                      </p:to>
                                    </p:set>
                                    <p:animEffect transition="in" filter="dissolve">
                                      <p:cBhvr>
                                        <p:cTn id="29" dur="500"/>
                                        <p:tgtEl>
                                          <p:spTgt spid="10004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00451">
                                            <p:txEl>
                                              <p:pRg st="7" end="7"/>
                                            </p:txEl>
                                          </p:spTgt>
                                        </p:tgtEl>
                                        <p:attrNameLst>
                                          <p:attrName>style.visibility</p:attrName>
                                        </p:attrNameLst>
                                      </p:cBhvr>
                                      <p:to>
                                        <p:strVal val="visible"/>
                                      </p:to>
                                    </p:set>
                                    <p:animEffect transition="in" filter="dissolve">
                                      <p:cBhvr>
                                        <p:cTn id="34" dur="500"/>
                                        <p:tgtEl>
                                          <p:spTgt spid="10004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nl-NL" smtClean="0"/>
              <a:t>NP effects</a:t>
            </a:r>
            <a:endParaRPr lang="en-GB" smtClean="0"/>
          </a:p>
        </p:txBody>
      </p:sp>
      <p:sp>
        <p:nvSpPr>
          <p:cNvPr id="35843" name="Rectangle 3"/>
          <p:cNvSpPr>
            <a:spLocks noGrp="1" noChangeArrowheads="1"/>
          </p:cNvSpPr>
          <p:nvPr>
            <p:ph type="body" idx="1"/>
          </p:nvPr>
        </p:nvSpPr>
        <p:spPr/>
        <p:txBody>
          <a:bodyPr/>
          <a:lstStyle/>
          <a:p>
            <a:pPr eaLnBrk="1" hangingPunct="1">
              <a:buFont typeface="Wingdings" pitchFamily="2" charset="2"/>
              <a:buNone/>
            </a:pPr>
            <a:r>
              <a:rPr lang="nl-NL" b="1" smtClean="0">
                <a:solidFill>
                  <a:srgbClr val="008000"/>
                </a:solidFill>
              </a:rPr>
              <a:t>Assumption</a:t>
            </a:r>
          </a:p>
          <a:p>
            <a:pPr lvl="1" eaLnBrk="1" hangingPunct="1"/>
            <a:r>
              <a:rPr lang="nl-NL" smtClean="0"/>
              <a:t>NP increases food density/quality</a:t>
            </a:r>
            <a:endParaRPr lang="en-GB" smtClean="0"/>
          </a:p>
        </p:txBody>
      </p:sp>
      <p:pic>
        <p:nvPicPr>
          <p:cNvPr id="35844" name="Picture 240"/>
          <p:cNvPicPr>
            <a:picLocks noChangeAspect="1" noChangeArrowheads="1"/>
          </p:cNvPicPr>
          <p:nvPr/>
        </p:nvPicPr>
        <p:blipFill>
          <a:blip r:embed="rId2" cstate="print"/>
          <a:srcRect/>
          <a:stretch>
            <a:fillRect/>
          </a:stretch>
        </p:blipFill>
        <p:spPr bwMode="auto">
          <a:xfrm>
            <a:off x="193675" y="2677618"/>
            <a:ext cx="8788400" cy="351790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l-NL" smtClean="0"/>
              <a:t>NP effects</a:t>
            </a:r>
            <a:endParaRPr lang="en-GB" smtClean="0"/>
          </a:p>
        </p:txBody>
      </p:sp>
      <p:sp>
        <p:nvSpPr>
          <p:cNvPr id="36867" name="Rectangle 3"/>
          <p:cNvSpPr>
            <a:spLocks noGrp="1" noChangeArrowheads="1"/>
          </p:cNvSpPr>
          <p:nvPr>
            <p:ph type="body" idx="1"/>
          </p:nvPr>
        </p:nvSpPr>
        <p:spPr>
          <a:xfrm>
            <a:off x="685800" y="1648890"/>
            <a:ext cx="7772400" cy="779463"/>
          </a:xfrm>
        </p:spPr>
        <p:txBody>
          <a:bodyPr/>
          <a:lstStyle/>
          <a:p>
            <a:pPr eaLnBrk="1" hangingPunct="1">
              <a:buFont typeface="Wingdings" pitchFamily="2" charset="2"/>
              <a:buNone/>
            </a:pPr>
            <a:r>
              <a:rPr lang="nl-NL" b="1" dirty="0" smtClean="0">
                <a:solidFill>
                  <a:srgbClr val="008000"/>
                </a:solidFill>
              </a:rPr>
              <a:t>Assumption</a:t>
            </a:r>
          </a:p>
          <a:p>
            <a:pPr lvl="1" eaLnBrk="1" hangingPunct="1"/>
            <a:r>
              <a:rPr lang="nl-NL" dirty="0" smtClean="0"/>
              <a:t>NP affects costs for making structure</a:t>
            </a:r>
          </a:p>
        </p:txBody>
      </p:sp>
      <p:pic>
        <p:nvPicPr>
          <p:cNvPr id="36868" name="Picture 7"/>
          <p:cNvPicPr>
            <a:picLocks noChangeAspect="1" noChangeArrowheads="1"/>
          </p:cNvPicPr>
          <p:nvPr/>
        </p:nvPicPr>
        <p:blipFill>
          <a:blip r:embed="rId2" cstate="print"/>
          <a:srcRect/>
          <a:stretch>
            <a:fillRect/>
          </a:stretch>
        </p:blipFill>
        <p:spPr bwMode="auto">
          <a:xfrm>
            <a:off x="90488" y="2672828"/>
            <a:ext cx="8924925" cy="3565525"/>
          </a:xfrm>
          <a:prstGeom prst="rect">
            <a:avLst/>
          </a:prstGeom>
          <a:noFill/>
          <a:ln w="9525">
            <a:noFill/>
            <a:miter lim="800000"/>
            <a:headEnd/>
            <a:tailEnd/>
          </a:ln>
        </p:spPr>
      </p:pic>
      <p:sp>
        <p:nvSpPr>
          <p:cNvPr id="1002505" name="Rectangle 9"/>
          <p:cNvSpPr>
            <a:spLocks noChangeArrowheads="1"/>
          </p:cNvSpPr>
          <p:nvPr/>
        </p:nvSpPr>
        <p:spPr bwMode="auto">
          <a:xfrm>
            <a:off x="4491038" y="2448990"/>
            <a:ext cx="4652962" cy="3792538"/>
          </a:xfrm>
          <a:prstGeom prst="rect">
            <a:avLst/>
          </a:prstGeom>
          <a:solidFill>
            <a:schemeClr val="bg1"/>
          </a:solidFill>
          <a:ln w="9525">
            <a:noFill/>
            <a:miter lim="800000"/>
            <a:headEnd/>
            <a:tailEnd/>
          </a:ln>
        </p:spPr>
        <p:txBody>
          <a:bodyPr wrap="none" anchor="ctr"/>
          <a:lstStyle/>
          <a:p>
            <a:endParaRPr lang="nl-NL"/>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02505"/>
                                        </p:tgtEl>
                                      </p:cBhvr>
                                    </p:animEffect>
                                    <p:set>
                                      <p:cBhvr>
                                        <p:cTn id="7" dur="1" fill="hold">
                                          <p:stCondLst>
                                            <p:cond delay="499"/>
                                          </p:stCondLst>
                                        </p:cTn>
                                        <p:tgtEl>
                                          <p:spTgt spid="1002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6149975" y="5827218"/>
            <a:ext cx="1001713" cy="0"/>
          </a:xfrm>
          <a:prstGeom prst="line">
            <a:avLst/>
          </a:prstGeom>
          <a:noFill/>
          <a:ln w="38100">
            <a:solidFill>
              <a:schemeClr val="tx1"/>
            </a:solidFill>
            <a:prstDash val="sysDot"/>
            <a:round/>
            <a:headEnd/>
            <a:tailEnd type="triangle" w="med" len="med"/>
          </a:ln>
        </p:spPr>
        <p:txBody>
          <a:bodyPr/>
          <a:lstStyle/>
          <a:p>
            <a:endParaRPr lang="en-GB"/>
          </a:p>
        </p:txBody>
      </p:sp>
      <p:sp>
        <p:nvSpPr>
          <p:cNvPr id="37891" name="Rectangle 3"/>
          <p:cNvSpPr>
            <a:spLocks noGrp="1" noChangeArrowheads="1"/>
          </p:cNvSpPr>
          <p:nvPr>
            <p:ph type="title"/>
          </p:nvPr>
        </p:nvSpPr>
        <p:spPr/>
        <p:txBody>
          <a:bodyPr/>
          <a:lstStyle/>
          <a:p>
            <a:pPr eaLnBrk="1" hangingPunct="1"/>
            <a:r>
              <a:rPr lang="nl-NL" smtClean="0"/>
              <a:t>Standard DEB animal</a:t>
            </a:r>
            <a:endParaRPr lang="en-GB" smtClean="0"/>
          </a:p>
        </p:txBody>
      </p:sp>
      <p:sp>
        <p:nvSpPr>
          <p:cNvPr id="1004548" name="Rectangle 4"/>
          <p:cNvSpPr>
            <a:spLocks noChangeArrowheads="1"/>
          </p:cNvSpPr>
          <p:nvPr/>
        </p:nvSpPr>
        <p:spPr bwMode="auto">
          <a:xfrm>
            <a:off x="1423988" y="5549405"/>
            <a:ext cx="1524000" cy="609600"/>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NL"/>
              <a:t>structure</a:t>
            </a:r>
            <a:endParaRPr lang="en-GB"/>
          </a:p>
        </p:txBody>
      </p:sp>
      <p:sp>
        <p:nvSpPr>
          <p:cNvPr id="37893" name="Text Box 5"/>
          <p:cNvSpPr txBox="1">
            <a:spLocks noChangeArrowheads="1"/>
          </p:cNvSpPr>
          <p:nvPr/>
        </p:nvSpPr>
        <p:spPr bwMode="auto">
          <a:xfrm>
            <a:off x="1317625" y="1880693"/>
            <a:ext cx="777875" cy="457200"/>
          </a:xfrm>
          <a:prstGeom prst="rect">
            <a:avLst/>
          </a:prstGeom>
          <a:noFill/>
          <a:ln w="9525">
            <a:noFill/>
            <a:miter lim="800000"/>
            <a:headEnd/>
            <a:tailEnd/>
          </a:ln>
        </p:spPr>
        <p:txBody>
          <a:bodyPr wrap="none">
            <a:spAutoFit/>
          </a:bodyPr>
          <a:lstStyle/>
          <a:p>
            <a:r>
              <a:rPr lang="en-US"/>
              <a:t>food</a:t>
            </a:r>
          </a:p>
        </p:txBody>
      </p:sp>
      <p:sp>
        <p:nvSpPr>
          <p:cNvPr id="37894" name="Text Box 6"/>
          <p:cNvSpPr txBox="1">
            <a:spLocks noChangeArrowheads="1"/>
          </p:cNvSpPr>
          <p:nvPr/>
        </p:nvSpPr>
        <p:spPr bwMode="auto">
          <a:xfrm>
            <a:off x="5524500" y="1880693"/>
            <a:ext cx="912813" cy="457200"/>
          </a:xfrm>
          <a:prstGeom prst="rect">
            <a:avLst/>
          </a:prstGeom>
          <a:noFill/>
          <a:ln w="9525">
            <a:noFill/>
            <a:miter lim="800000"/>
            <a:headEnd/>
            <a:tailEnd/>
          </a:ln>
        </p:spPr>
        <p:txBody>
          <a:bodyPr wrap="none">
            <a:spAutoFit/>
          </a:bodyPr>
          <a:lstStyle/>
          <a:p>
            <a:r>
              <a:rPr lang="en-US"/>
              <a:t>feces</a:t>
            </a:r>
          </a:p>
        </p:txBody>
      </p:sp>
      <p:grpSp>
        <p:nvGrpSpPr>
          <p:cNvPr id="2" name="Group 7"/>
          <p:cNvGrpSpPr>
            <a:grpSpLocks/>
          </p:cNvGrpSpPr>
          <p:nvPr/>
        </p:nvGrpSpPr>
        <p:grpSpPr bwMode="auto">
          <a:xfrm>
            <a:off x="2247900" y="2145805"/>
            <a:ext cx="3124200" cy="773113"/>
            <a:chOff x="1728" y="1056"/>
            <a:chExt cx="1968" cy="487"/>
          </a:xfrm>
        </p:grpSpPr>
        <p:sp>
          <p:nvSpPr>
            <p:cNvPr id="37917" name="Line 8"/>
            <p:cNvSpPr>
              <a:spLocks noChangeShapeType="1"/>
            </p:cNvSpPr>
            <p:nvPr/>
          </p:nvSpPr>
          <p:spPr bwMode="auto">
            <a:xfrm>
              <a:off x="1728" y="1056"/>
              <a:ext cx="1968" cy="0"/>
            </a:xfrm>
            <a:prstGeom prst="line">
              <a:avLst/>
            </a:prstGeom>
            <a:noFill/>
            <a:ln w="38100">
              <a:solidFill>
                <a:schemeClr val="tx1"/>
              </a:solidFill>
              <a:round/>
              <a:headEnd/>
              <a:tailEnd type="triangle" w="med" len="med"/>
            </a:ln>
          </p:spPr>
          <p:txBody>
            <a:bodyPr/>
            <a:lstStyle/>
            <a:p>
              <a:endParaRPr lang="en-GB"/>
            </a:p>
          </p:txBody>
        </p:sp>
        <p:sp>
          <p:nvSpPr>
            <p:cNvPr id="37918" name="Freeform 9"/>
            <p:cNvSpPr>
              <a:spLocks/>
            </p:cNvSpPr>
            <p:nvPr/>
          </p:nvSpPr>
          <p:spPr bwMode="auto">
            <a:xfrm>
              <a:off x="2352" y="1063"/>
              <a:ext cx="344" cy="480"/>
            </a:xfrm>
            <a:custGeom>
              <a:avLst/>
              <a:gdLst>
                <a:gd name="T0" fmla="*/ 0 w 344"/>
                <a:gd name="T1" fmla="*/ 0 h 480"/>
                <a:gd name="T2" fmla="*/ 288 w 344"/>
                <a:gd name="T3" fmla="*/ 96 h 480"/>
                <a:gd name="T4" fmla="*/ 336 w 344"/>
                <a:gd name="T5" fmla="*/ 480 h 480"/>
                <a:gd name="T6" fmla="*/ 0 60000 65536"/>
                <a:gd name="T7" fmla="*/ 0 60000 65536"/>
                <a:gd name="T8" fmla="*/ 0 60000 65536"/>
                <a:gd name="T9" fmla="*/ 0 w 344"/>
                <a:gd name="T10" fmla="*/ 0 h 480"/>
                <a:gd name="T11" fmla="*/ 344 w 344"/>
                <a:gd name="T12" fmla="*/ 480 h 480"/>
              </a:gdLst>
              <a:ahLst/>
              <a:cxnLst>
                <a:cxn ang="T6">
                  <a:pos x="T0" y="T1"/>
                </a:cxn>
                <a:cxn ang="T7">
                  <a:pos x="T2" y="T3"/>
                </a:cxn>
                <a:cxn ang="T8">
                  <a:pos x="T4" y="T5"/>
                </a:cxn>
              </a:cxnLst>
              <a:rect l="T9" t="T10" r="T11" b="T12"/>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p:spPr>
          <p:txBody>
            <a:bodyPr/>
            <a:lstStyle/>
            <a:p>
              <a:endParaRPr lang="en-GB"/>
            </a:p>
          </p:txBody>
        </p:sp>
      </p:grpSp>
      <p:sp>
        <p:nvSpPr>
          <p:cNvPr id="37896" name="Line 10"/>
          <p:cNvSpPr>
            <a:spLocks noChangeShapeType="1"/>
          </p:cNvSpPr>
          <p:nvPr/>
        </p:nvSpPr>
        <p:spPr bwMode="auto">
          <a:xfrm rot="13533200" flipH="1">
            <a:off x="3420269" y="4658024"/>
            <a:ext cx="2332038" cy="0"/>
          </a:xfrm>
          <a:prstGeom prst="line">
            <a:avLst/>
          </a:prstGeom>
          <a:noFill/>
          <a:ln w="38100">
            <a:solidFill>
              <a:schemeClr val="tx1"/>
            </a:solidFill>
            <a:round/>
            <a:headEnd/>
            <a:tailEnd type="triangle" w="med" len="med"/>
          </a:ln>
        </p:spPr>
        <p:txBody>
          <a:bodyPr/>
          <a:lstStyle/>
          <a:p>
            <a:endParaRPr lang="en-GB"/>
          </a:p>
        </p:txBody>
      </p:sp>
      <p:sp>
        <p:nvSpPr>
          <p:cNvPr id="37897" name="Freeform 11"/>
          <p:cNvSpPr>
            <a:spLocks/>
          </p:cNvSpPr>
          <p:nvPr/>
        </p:nvSpPr>
        <p:spPr bwMode="auto">
          <a:xfrm rot="13533200" flipH="1">
            <a:off x="4591844" y="4248449"/>
            <a:ext cx="342900" cy="477838"/>
          </a:xfrm>
          <a:custGeom>
            <a:avLst/>
            <a:gdLst>
              <a:gd name="T0" fmla="*/ 0 w 344"/>
              <a:gd name="T1" fmla="*/ 0 h 480"/>
              <a:gd name="T2" fmla="*/ 2147483647 w 344"/>
              <a:gd name="T3" fmla="*/ 2147483647 h 480"/>
              <a:gd name="T4" fmla="*/ 2147483647 w 344"/>
              <a:gd name="T5" fmla="*/ 2147483647 h 480"/>
              <a:gd name="T6" fmla="*/ 0 60000 65536"/>
              <a:gd name="T7" fmla="*/ 0 60000 65536"/>
              <a:gd name="T8" fmla="*/ 0 60000 65536"/>
              <a:gd name="T9" fmla="*/ 0 w 344"/>
              <a:gd name="T10" fmla="*/ 0 h 480"/>
              <a:gd name="T11" fmla="*/ 344 w 344"/>
              <a:gd name="T12" fmla="*/ 480 h 480"/>
            </a:gdLst>
            <a:ahLst/>
            <a:cxnLst>
              <a:cxn ang="T6">
                <a:pos x="T0" y="T1"/>
              </a:cxn>
              <a:cxn ang="T7">
                <a:pos x="T2" y="T3"/>
              </a:cxn>
              <a:cxn ang="T8">
                <a:pos x="T4" y="T5"/>
              </a:cxn>
            </a:cxnLst>
            <a:rect l="T9" t="T10" r="T11" b="T12"/>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p:spPr>
        <p:txBody>
          <a:bodyPr/>
          <a:lstStyle/>
          <a:p>
            <a:endParaRPr lang="en-GB"/>
          </a:p>
        </p:txBody>
      </p:sp>
      <p:sp>
        <p:nvSpPr>
          <p:cNvPr id="37898" name="Line 12"/>
          <p:cNvSpPr>
            <a:spLocks noChangeShapeType="1"/>
          </p:cNvSpPr>
          <p:nvPr/>
        </p:nvSpPr>
        <p:spPr bwMode="auto">
          <a:xfrm rot="8066800">
            <a:off x="1831182" y="4664374"/>
            <a:ext cx="2316162" cy="0"/>
          </a:xfrm>
          <a:prstGeom prst="line">
            <a:avLst/>
          </a:prstGeom>
          <a:noFill/>
          <a:ln w="38100">
            <a:solidFill>
              <a:schemeClr val="tx1"/>
            </a:solidFill>
            <a:round/>
            <a:headEnd/>
            <a:tailEnd type="triangle" w="med" len="med"/>
          </a:ln>
        </p:spPr>
        <p:txBody>
          <a:bodyPr/>
          <a:lstStyle/>
          <a:p>
            <a:endParaRPr lang="en-GB"/>
          </a:p>
        </p:txBody>
      </p:sp>
      <p:sp>
        <p:nvSpPr>
          <p:cNvPr id="37899" name="Freeform 13"/>
          <p:cNvSpPr>
            <a:spLocks/>
          </p:cNvSpPr>
          <p:nvPr/>
        </p:nvSpPr>
        <p:spPr bwMode="auto">
          <a:xfrm rot="8066800">
            <a:off x="2648744" y="4248449"/>
            <a:ext cx="342900" cy="477838"/>
          </a:xfrm>
          <a:custGeom>
            <a:avLst/>
            <a:gdLst>
              <a:gd name="T0" fmla="*/ 0 w 344"/>
              <a:gd name="T1" fmla="*/ 0 h 480"/>
              <a:gd name="T2" fmla="*/ 2147483647 w 344"/>
              <a:gd name="T3" fmla="*/ 2147483647 h 480"/>
              <a:gd name="T4" fmla="*/ 2147483647 w 344"/>
              <a:gd name="T5" fmla="*/ 2147483647 h 480"/>
              <a:gd name="T6" fmla="*/ 0 60000 65536"/>
              <a:gd name="T7" fmla="*/ 0 60000 65536"/>
              <a:gd name="T8" fmla="*/ 0 60000 65536"/>
              <a:gd name="T9" fmla="*/ 0 w 344"/>
              <a:gd name="T10" fmla="*/ 0 h 480"/>
              <a:gd name="T11" fmla="*/ 344 w 344"/>
              <a:gd name="T12" fmla="*/ 480 h 480"/>
            </a:gdLst>
            <a:ahLst/>
            <a:cxnLst>
              <a:cxn ang="T6">
                <a:pos x="T0" y="T1"/>
              </a:cxn>
              <a:cxn ang="T7">
                <a:pos x="T2" y="T3"/>
              </a:cxn>
              <a:cxn ang="T8">
                <a:pos x="T4" y="T5"/>
              </a:cxn>
            </a:cxnLst>
            <a:rect l="T9" t="T10" r="T11" b="T12"/>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p:spPr>
        <p:txBody>
          <a:bodyPr/>
          <a:lstStyle/>
          <a:p>
            <a:endParaRPr lang="en-GB"/>
          </a:p>
        </p:txBody>
      </p:sp>
      <p:sp>
        <p:nvSpPr>
          <p:cNvPr id="37900" name="Text Box 14"/>
          <p:cNvSpPr txBox="1">
            <a:spLocks noChangeArrowheads="1"/>
          </p:cNvSpPr>
          <p:nvPr/>
        </p:nvSpPr>
        <p:spPr bwMode="auto">
          <a:xfrm>
            <a:off x="4630738" y="4104780"/>
            <a:ext cx="2368550" cy="366713"/>
          </a:xfrm>
          <a:prstGeom prst="rect">
            <a:avLst/>
          </a:prstGeom>
          <a:noFill/>
          <a:ln w="9525">
            <a:noFill/>
            <a:miter lim="800000"/>
            <a:headEnd/>
            <a:tailEnd/>
          </a:ln>
        </p:spPr>
        <p:txBody>
          <a:bodyPr wrap="none">
            <a:spAutoFit/>
          </a:bodyPr>
          <a:lstStyle/>
          <a:p>
            <a:r>
              <a:rPr lang="en-US" sz="1800" i="1"/>
              <a:t>maturity maintenance</a:t>
            </a:r>
          </a:p>
        </p:txBody>
      </p:sp>
      <p:sp>
        <p:nvSpPr>
          <p:cNvPr id="37901" name="Text Box 15"/>
          <p:cNvSpPr txBox="1">
            <a:spLocks noChangeArrowheads="1"/>
          </p:cNvSpPr>
          <p:nvPr/>
        </p:nvSpPr>
        <p:spPr bwMode="auto">
          <a:xfrm>
            <a:off x="831850" y="4104780"/>
            <a:ext cx="2343150" cy="366713"/>
          </a:xfrm>
          <a:prstGeom prst="rect">
            <a:avLst/>
          </a:prstGeom>
          <a:noFill/>
          <a:ln w="9525">
            <a:noFill/>
            <a:miter lim="800000"/>
            <a:headEnd/>
            <a:tailEnd/>
          </a:ln>
        </p:spPr>
        <p:txBody>
          <a:bodyPr wrap="none">
            <a:spAutoFit/>
          </a:bodyPr>
          <a:lstStyle/>
          <a:p>
            <a:r>
              <a:rPr lang="en-US" sz="1800" i="1"/>
              <a:t>somatic maintenance</a:t>
            </a:r>
          </a:p>
        </p:txBody>
      </p:sp>
      <p:sp>
        <p:nvSpPr>
          <p:cNvPr id="37902" name="Text Box 16"/>
          <p:cNvSpPr txBox="1">
            <a:spLocks noChangeArrowheads="1"/>
          </p:cNvSpPr>
          <p:nvPr/>
        </p:nvSpPr>
        <p:spPr bwMode="auto">
          <a:xfrm>
            <a:off x="3754438" y="2282330"/>
            <a:ext cx="1377950" cy="366713"/>
          </a:xfrm>
          <a:prstGeom prst="rect">
            <a:avLst/>
          </a:prstGeom>
          <a:noFill/>
          <a:ln w="9525">
            <a:noFill/>
            <a:miter lim="800000"/>
            <a:headEnd/>
            <a:tailEnd/>
          </a:ln>
        </p:spPr>
        <p:txBody>
          <a:bodyPr wrap="none">
            <a:spAutoFit/>
          </a:bodyPr>
          <a:lstStyle/>
          <a:p>
            <a:r>
              <a:rPr lang="en-US" sz="1800" i="1"/>
              <a:t>assimilation</a:t>
            </a:r>
          </a:p>
        </p:txBody>
      </p:sp>
      <p:sp>
        <p:nvSpPr>
          <p:cNvPr id="37903" name="Text Box 17"/>
          <p:cNvSpPr txBox="1">
            <a:spLocks noChangeArrowheads="1"/>
          </p:cNvSpPr>
          <p:nvPr/>
        </p:nvSpPr>
        <p:spPr bwMode="auto">
          <a:xfrm>
            <a:off x="3335338" y="4128593"/>
            <a:ext cx="350837" cy="457200"/>
          </a:xfrm>
          <a:prstGeom prst="rect">
            <a:avLst/>
          </a:prstGeom>
          <a:noFill/>
          <a:ln w="9525">
            <a:noFill/>
            <a:miter lim="800000"/>
            <a:headEnd/>
            <a:tailEnd/>
          </a:ln>
        </p:spPr>
        <p:txBody>
          <a:bodyPr wrap="none">
            <a:spAutoFit/>
          </a:bodyPr>
          <a:lstStyle/>
          <a:p>
            <a:r>
              <a:rPr lang="en-US" i="1">
                <a:sym typeface="Symbol" pitchFamily="18" charset="2"/>
              </a:rPr>
              <a:t></a:t>
            </a:r>
            <a:endParaRPr lang="en-US" i="1"/>
          </a:p>
        </p:txBody>
      </p:sp>
      <p:sp>
        <p:nvSpPr>
          <p:cNvPr id="37904" name="Text Box 18"/>
          <p:cNvSpPr txBox="1">
            <a:spLocks noChangeArrowheads="1"/>
          </p:cNvSpPr>
          <p:nvPr/>
        </p:nvSpPr>
        <p:spPr bwMode="auto">
          <a:xfrm>
            <a:off x="3721100" y="4128593"/>
            <a:ext cx="554038" cy="457200"/>
          </a:xfrm>
          <a:prstGeom prst="rect">
            <a:avLst/>
          </a:prstGeom>
          <a:noFill/>
          <a:ln w="9525">
            <a:noFill/>
            <a:miter lim="800000"/>
            <a:headEnd/>
            <a:tailEnd/>
          </a:ln>
        </p:spPr>
        <p:txBody>
          <a:bodyPr wrap="none">
            <a:spAutoFit/>
          </a:bodyPr>
          <a:lstStyle/>
          <a:p>
            <a:r>
              <a:rPr lang="en-US" sz="1800">
                <a:sym typeface="Symbol" pitchFamily="18" charset="2"/>
              </a:rPr>
              <a:t>1-</a:t>
            </a:r>
            <a:r>
              <a:rPr lang="en-US" i="1">
                <a:sym typeface="Symbol" pitchFamily="18" charset="2"/>
              </a:rPr>
              <a:t></a:t>
            </a:r>
            <a:endParaRPr lang="en-US" i="1"/>
          </a:p>
        </p:txBody>
      </p:sp>
      <p:sp>
        <p:nvSpPr>
          <p:cNvPr id="37905" name="Text Box 19"/>
          <p:cNvSpPr txBox="1">
            <a:spLocks noChangeArrowheads="1"/>
          </p:cNvSpPr>
          <p:nvPr/>
        </p:nvSpPr>
        <p:spPr bwMode="auto">
          <a:xfrm>
            <a:off x="1670050" y="4828680"/>
            <a:ext cx="869950" cy="366713"/>
          </a:xfrm>
          <a:prstGeom prst="rect">
            <a:avLst/>
          </a:prstGeom>
          <a:noFill/>
          <a:ln w="9525">
            <a:noFill/>
            <a:miter lim="800000"/>
            <a:headEnd/>
            <a:tailEnd/>
          </a:ln>
        </p:spPr>
        <p:txBody>
          <a:bodyPr wrap="none">
            <a:spAutoFit/>
          </a:bodyPr>
          <a:lstStyle/>
          <a:p>
            <a:r>
              <a:rPr lang="en-US" sz="1800" i="1"/>
              <a:t>growth</a:t>
            </a:r>
          </a:p>
        </p:txBody>
      </p:sp>
      <p:sp>
        <p:nvSpPr>
          <p:cNvPr id="37906" name="Text Box 20"/>
          <p:cNvSpPr txBox="1">
            <a:spLocks noChangeArrowheads="1"/>
          </p:cNvSpPr>
          <p:nvPr/>
        </p:nvSpPr>
        <p:spPr bwMode="auto">
          <a:xfrm>
            <a:off x="5154613" y="4825505"/>
            <a:ext cx="1454150" cy="366713"/>
          </a:xfrm>
          <a:prstGeom prst="rect">
            <a:avLst/>
          </a:prstGeom>
          <a:noFill/>
          <a:ln w="9525">
            <a:noFill/>
            <a:miter lim="800000"/>
            <a:headEnd/>
            <a:tailEnd/>
          </a:ln>
        </p:spPr>
        <p:txBody>
          <a:bodyPr wrap="none">
            <a:spAutoFit/>
          </a:bodyPr>
          <a:lstStyle/>
          <a:p>
            <a:r>
              <a:rPr lang="en-GB" sz="1800" i="1"/>
              <a:t>reproduction</a:t>
            </a:r>
            <a:endParaRPr lang="en-US" sz="1800" i="1"/>
          </a:p>
        </p:txBody>
      </p:sp>
      <p:sp>
        <p:nvSpPr>
          <p:cNvPr id="1004565" name="Rectangle 21"/>
          <p:cNvSpPr>
            <a:spLocks noChangeArrowheads="1"/>
          </p:cNvSpPr>
          <p:nvPr/>
        </p:nvSpPr>
        <p:spPr bwMode="auto">
          <a:xfrm>
            <a:off x="3400425" y="5549405"/>
            <a:ext cx="1524000" cy="6096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NL"/>
              <a:t>maturity</a:t>
            </a:r>
            <a:endParaRPr lang="en-GB"/>
          </a:p>
        </p:txBody>
      </p:sp>
      <p:sp>
        <p:nvSpPr>
          <p:cNvPr id="1004566" name="Rectangle 22"/>
          <p:cNvSpPr>
            <a:spLocks noChangeArrowheads="1"/>
          </p:cNvSpPr>
          <p:nvPr/>
        </p:nvSpPr>
        <p:spPr bwMode="auto">
          <a:xfrm>
            <a:off x="5138738" y="5549405"/>
            <a:ext cx="1524000" cy="609600"/>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NL"/>
              <a:t>buffer</a:t>
            </a:r>
            <a:endParaRPr lang="en-GB"/>
          </a:p>
        </p:txBody>
      </p:sp>
      <p:sp>
        <p:nvSpPr>
          <p:cNvPr id="37909" name="Line 23"/>
          <p:cNvSpPr>
            <a:spLocks noChangeShapeType="1"/>
          </p:cNvSpPr>
          <p:nvPr/>
        </p:nvSpPr>
        <p:spPr bwMode="auto">
          <a:xfrm rot="8066800">
            <a:off x="4389437" y="5255718"/>
            <a:ext cx="657225" cy="0"/>
          </a:xfrm>
          <a:prstGeom prst="line">
            <a:avLst/>
          </a:prstGeom>
          <a:noFill/>
          <a:ln w="38100">
            <a:solidFill>
              <a:schemeClr val="tx1"/>
            </a:solidFill>
            <a:round/>
            <a:headEnd/>
            <a:tailEnd type="triangle" w="med" len="med"/>
          </a:ln>
        </p:spPr>
        <p:txBody>
          <a:bodyPr/>
          <a:lstStyle/>
          <a:p>
            <a:endParaRPr lang="en-GB"/>
          </a:p>
        </p:txBody>
      </p:sp>
      <p:sp>
        <p:nvSpPr>
          <p:cNvPr id="37910" name="Text Box 24"/>
          <p:cNvSpPr txBox="1">
            <a:spLocks noChangeArrowheads="1"/>
          </p:cNvSpPr>
          <p:nvPr/>
        </p:nvSpPr>
        <p:spPr bwMode="auto">
          <a:xfrm>
            <a:off x="3438525" y="4825505"/>
            <a:ext cx="1263650" cy="366713"/>
          </a:xfrm>
          <a:prstGeom prst="rect">
            <a:avLst/>
          </a:prstGeom>
          <a:noFill/>
          <a:ln w="9525">
            <a:noFill/>
            <a:miter lim="800000"/>
            <a:headEnd/>
            <a:tailEnd/>
          </a:ln>
        </p:spPr>
        <p:txBody>
          <a:bodyPr wrap="none">
            <a:spAutoFit/>
          </a:bodyPr>
          <a:lstStyle/>
          <a:p>
            <a:r>
              <a:rPr lang="en-US" sz="1800" i="1"/>
              <a:t>maturation</a:t>
            </a:r>
          </a:p>
        </p:txBody>
      </p:sp>
      <p:sp>
        <p:nvSpPr>
          <p:cNvPr id="37911" name="Line 27"/>
          <p:cNvSpPr>
            <a:spLocks noChangeShapeType="1"/>
          </p:cNvSpPr>
          <p:nvPr/>
        </p:nvSpPr>
        <p:spPr bwMode="auto">
          <a:xfrm rot="-8066800" flipH="1" flipV="1">
            <a:off x="3634582" y="3530899"/>
            <a:ext cx="290512" cy="285750"/>
          </a:xfrm>
          <a:prstGeom prst="line">
            <a:avLst/>
          </a:prstGeom>
          <a:noFill/>
          <a:ln w="38100">
            <a:solidFill>
              <a:schemeClr val="tx1"/>
            </a:solidFill>
            <a:round/>
            <a:headEnd/>
            <a:tailEnd/>
          </a:ln>
        </p:spPr>
        <p:txBody>
          <a:bodyPr/>
          <a:lstStyle/>
          <a:p>
            <a:endParaRPr lang="en-GB"/>
          </a:p>
        </p:txBody>
      </p:sp>
      <p:sp>
        <p:nvSpPr>
          <p:cNvPr id="1004572" name="Oval 28"/>
          <p:cNvSpPr>
            <a:spLocks noChangeArrowheads="1"/>
          </p:cNvSpPr>
          <p:nvPr/>
        </p:nvSpPr>
        <p:spPr bwMode="auto">
          <a:xfrm>
            <a:off x="2949575" y="2950668"/>
            <a:ext cx="1652588" cy="53181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nl-NL"/>
              <a:t>reserve</a:t>
            </a:r>
            <a:endParaRPr lang="en-GB"/>
          </a:p>
        </p:txBody>
      </p:sp>
      <p:sp>
        <p:nvSpPr>
          <p:cNvPr id="37913" name="Text Box 29"/>
          <p:cNvSpPr txBox="1">
            <a:spLocks noChangeArrowheads="1"/>
          </p:cNvSpPr>
          <p:nvPr/>
        </p:nvSpPr>
        <p:spPr bwMode="auto">
          <a:xfrm>
            <a:off x="3814763" y="3507880"/>
            <a:ext cx="1390650" cy="366713"/>
          </a:xfrm>
          <a:prstGeom prst="rect">
            <a:avLst/>
          </a:prstGeom>
          <a:noFill/>
          <a:ln w="9525">
            <a:noFill/>
            <a:miter lim="800000"/>
            <a:headEnd/>
            <a:tailEnd/>
          </a:ln>
        </p:spPr>
        <p:txBody>
          <a:bodyPr wrap="none">
            <a:spAutoFit/>
          </a:bodyPr>
          <a:lstStyle/>
          <a:p>
            <a:r>
              <a:rPr lang="en-US" sz="1800" i="1"/>
              <a:t>mobilisation</a:t>
            </a:r>
          </a:p>
        </p:txBody>
      </p:sp>
      <p:sp>
        <p:nvSpPr>
          <p:cNvPr id="37914" name="Text Box 30"/>
          <p:cNvSpPr txBox="1">
            <a:spLocks noChangeArrowheads="1"/>
          </p:cNvSpPr>
          <p:nvPr/>
        </p:nvSpPr>
        <p:spPr bwMode="auto">
          <a:xfrm>
            <a:off x="7156450" y="5589093"/>
            <a:ext cx="846138" cy="457200"/>
          </a:xfrm>
          <a:prstGeom prst="rect">
            <a:avLst/>
          </a:prstGeom>
          <a:noFill/>
          <a:ln w="9525">
            <a:noFill/>
            <a:miter lim="800000"/>
            <a:headEnd/>
            <a:tailEnd/>
          </a:ln>
        </p:spPr>
        <p:txBody>
          <a:bodyPr wrap="none">
            <a:spAutoFit/>
          </a:bodyPr>
          <a:lstStyle/>
          <a:p>
            <a:r>
              <a:rPr lang="en-US"/>
              <a:t>eggs</a:t>
            </a:r>
          </a:p>
        </p:txBody>
      </p:sp>
      <p:sp>
        <p:nvSpPr>
          <p:cNvPr id="1004578" name="AutoShape 34" descr="Wide downward diagonal"/>
          <p:cNvSpPr>
            <a:spLocks noChangeArrowheads="1"/>
          </p:cNvSpPr>
          <p:nvPr/>
        </p:nvSpPr>
        <p:spPr bwMode="auto">
          <a:xfrm>
            <a:off x="2552700" y="4762005"/>
            <a:ext cx="342900" cy="342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00" y="10800"/>
                </a:moveTo>
                <a:cubicBezTo>
                  <a:pt x="6500" y="13175"/>
                  <a:pt x="8425" y="15100"/>
                  <a:pt x="10800" y="15100"/>
                </a:cubicBezTo>
                <a:cubicBezTo>
                  <a:pt x="13175" y="15100"/>
                  <a:pt x="15100" y="13175"/>
                  <a:pt x="15100" y="10800"/>
                </a:cubicBezTo>
                <a:cubicBezTo>
                  <a:pt x="15100" y="8425"/>
                  <a:pt x="13175" y="6500"/>
                  <a:pt x="10800" y="6500"/>
                </a:cubicBezTo>
                <a:cubicBezTo>
                  <a:pt x="8425" y="6500"/>
                  <a:pt x="6500" y="8425"/>
                  <a:pt x="6500" y="10800"/>
                </a:cubicBezTo>
                <a:close/>
              </a:path>
            </a:pathLst>
          </a:custGeom>
          <a:pattFill prst="wdDnDiag">
            <a:fgClr>
              <a:srgbClr val="FFFF99"/>
            </a:fgClr>
            <a:bgClr>
              <a:srgbClr val="FF3300"/>
            </a:bgClr>
          </a:pattFill>
          <a:ln w="9525">
            <a:solidFill>
              <a:schemeClr val="tx1"/>
            </a:solidFill>
            <a:round/>
            <a:headEnd/>
            <a:tailEnd/>
          </a:ln>
        </p:spPr>
        <p:txBody>
          <a:bodyPr wrap="none" anchor="ctr"/>
          <a:lstStyle/>
          <a:p>
            <a:endParaRPr lang="en-GB"/>
          </a:p>
        </p:txBody>
      </p:sp>
      <p:sp>
        <p:nvSpPr>
          <p:cNvPr id="1004579" name="AutoShape 35" descr="Wide downward diagonal"/>
          <p:cNvSpPr>
            <a:spLocks noChangeArrowheads="1"/>
          </p:cNvSpPr>
          <p:nvPr/>
        </p:nvSpPr>
        <p:spPr bwMode="auto">
          <a:xfrm>
            <a:off x="4627563" y="4698505"/>
            <a:ext cx="342900" cy="342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00" y="10800"/>
                </a:moveTo>
                <a:cubicBezTo>
                  <a:pt x="6500" y="13175"/>
                  <a:pt x="8425" y="15100"/>
                  <a:pt x="10800" y="15100"/>
                </a:cubicBezTo>
                <a:cubicBezTo>
                  <a:pt x="13175" y="15100"/>
                  <a:pt x="15100" y="13175"/>
                  <a:pt x="15100" y="10800"/>
                </a:cubicBezTo>
                <a:cubicBezTo>
                  <a:pt x="15100" y="8425"/>
                  <a:pt x="13175" y="6500"/>
                  <a:pt x="10800" y="6500"/>
                </a:cubicBezTo>
                <a:cubicBezTo>
                  <a:pt x="8425" y="6500"/>
                  <a:pt x="6500" y="8425"/>
                  <a:pt x="6500" y="10800"/>
                </a:cubicBezTo>
                <a:close/>
              </a:path>
            </a:pathLst>
          </a:custGeom>
          <a:pattFill prst="wdDnDiag">
            <a:fgClr>
              <a:srgbClr val="FFFF99"/>
            </a:fgClr>
            <a:bgClr>
              <a:srgbClr val="FF3300"/>
            </a:bgClr>
          </a:pattFill>
          <a:ln w="9525">
            <a:solidFill>
              <a:schemeClr val="tx1"/>
            </a:solidFill>
            <a:round/>
            <a:headEnd/>
            <a:tailEnd/>
          </a:ln>
        </p:spPr>
        <p:txBody>
          <a:bodyPr wrap="none" anchor="ctr"/>
          <a:lstStyle/>
          <a:p>
            <a:endParaRPr lang="en-GB"/>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0457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04579"/>
                                        </p:tgtEl>
                                        <p:attrNameLst>
                                          <p:attrName>style.visibility</p:attrName>
                                        </p:attrNameLst>
                                      </p:cBhvr>
                                      <p:to>
                                        <p:strVal val="visible"/>
                                      </p:to>
                                    </p:set>
                                    <p:animEffect transition="in" filter="dissolve">
                                      <p:cBhvr>
                                        <p:cTn id="11" dur="500"/>
                                        <p:tgtEl>
                                          <p:spTgt spid="1004579"/>
                                        </p:tgtEl>
                                      </p:cBhvr>
                                    </p:animEffect>
                                  </p:childTnLst>
                                </p:cTn>
                              </p:par>
                            </p:childTnLst>
                          </p:cTn>
                        </p:par>
                        <p:par>
                          <p:cTn id="12" fill="hold">
                            <p:stCondLst>
                              <p:cond delay="500"/>
                            </p:stCondLst>
                            <p:childTnLst>
                              <p:par>
                                <p:cTn id="13" presetID="8" presetClass="emph" presetSubtype="0" fill="hold" grpId="1" nodeType="afterEffect">
                                  <p:stCondLst>
                                    <p:cond delay="0"/>
                                  </p:stCondLst>
                                  <p:childTnLst>
                                    <p:animRot by="21600000">
                                      <p:cBhvr>
                                        <p:cTn id="14" dur="2000" fill="hold"/>
                                        <p:tgtEl>
                                          <p:spTgt spid="10045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78" grpId="0" animBg="1"/>
      <p:bldP spid="1004579" grpId="0" animBg="1"/>
      <p:bldP spid="100457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GB"/>
              <a:t>Stressing organisms …</a:t>
            </a:r>
          </a:p>
        </p:txBody>
      </p:sp>
      <p:sp>
        <p:nvSpPr>
          <p:cNvPr id="983043" name="Rectangle 3"/>
          <p:cNvSpPr>
            <a:spLocks noGrp="1" noChangeArrowheads="1"/>
          </p:cNvSpPr>
          <p:nvPr>
            <p:ph type="body" idx="1"/>
          </p:nvPr>
        </p:nvSpPr>
        <p:spPr/>
        <p:txBody>
          <a:bodyPr/>
          <a:lstStyle/>
          <a:p>
            <a:pPr>
              <a:buFont typeface="Wingdings" pitchFamily="2" charset="2"/>
              <a:buNone/>
            </a:pPr>
            <a:r>
              <a:rPr lang="en-US" b="1" dirty="0" smtClean="0">
                <a:solidFill>
                  <a:srgbClr val="008000"/>
                </a:solidFill>
              </a:rPr>
              <a:t>… only </a:t>
            </a:r>
            <a:r>
              <a:rPr lang="en-US" b="1" dirty="0">
                <a:solidFill>
                  <a:srgbClr val="008000"/>
                </a:solidFill>
              </a:rPr>
              <a:t>adds to the complexity</a:t>
            </a:r>
            <a:endParaRPr lang="en-GB" b="1" dirty="0">
              <a:solidFill>
                <a:srgbClr val="008000"/>
              </a:solidFill>
            </a:endParaRPr>
          </a:p>
          <a:p>
            <a:endParaRPr lang="en-GB" sz="1000" dirty="0"/>
          </a:p>
          <a:p>
            <a:r>
              <a:rPr lang="en-GB" dirty="0"/>
              <a:t>Response to a toxic (and other) stress depends on</a:t>
            </a:r>
          </a:p>
          <a:p>
            <a:pPr lvl="1"/>
            <a:r>
              <a:rPr lang="en-GB" dirty="0"/>
              <a:t>organism</a:t>
            </a:r>
          </a:p>
          <a:p>
            <a:pPr lvl="1"/>
            <a:r>
              <a:rPr lang="en-GB" dirty="0"/>
              <a:t>endpoint</a:t>
            </a:r>
          </a:p>
          <a:p>
            <a:pPr lvl="1"/>
            <a:r>
              <a:rPr lang="en-GB" dirty="0"/>
              <a:t>type of stressor or toxicant</a:t>
            </a:r>
          </a:p>
          <a:p>
            <a:pPr lvl="1"/>
            <a:r>
              <a:rPr lang="nl-NL" dirty="0"/>
              <a:t>exposure scenario</a:t>
            </a:r>
            <a:endParaRPr lang="en-GB" dirty="0"/>
          </a:p>
          <a:p>
            <a:pPr lvl="1"/>
            <a:r>
              <a:rPr lang="en-GB" dirty="0"/>
              <a:t>environmental conditions</a:t>
            </a:r>
          </a:p>
          <a:p>
            <a:endParaRPr lang="en-GB" sz="1000" dirty="0"/>
          </a:p>
          <a:p>
            <a:r>
              <a:rPr lang="en-GB" dirty="0" smtClean="0"/>
              <a:t>Eco(</a:t>
            </a:r>
            <a:r>
              <a:rPr lang="en-GB" dirty="0" err="1" smtClean="0"/>
              <a:t>toxico</a:t>
            </a:r>
            <a:r>
              <a:rPr lang="en-GB" dirty="0" smtClean="0"/>
              <a:t>)logical </a:t>
            </a:r>
            <a:r>
              <a:rPr lang="en-GB" dirty="0"/>
              <a:t>literature is full of descriptions:</a:t>
            </a:r>
          </a:p>
          <a:p>
            <a:pPr lvl="1"/>
            <a:endParaRPr lang="en-GB" sz="1000" dirty="0"/>
          </a:p>
          <a:p>
            <a:pPr>
              <a:buFont typeface="Wingdings" pitchFamily="2" charset="2"/>
              <a:buNone/>
            </a:pPr>
            <a:r>
              <a:rPr lang="en-GB" b="1" dirty="0">
                <a:solidFill>
                  <a:schemeClr val="accent2"/>
                </a:solidFill>
              </a:rPr>
              <a:t>“The effect of </a:t>
            </a:r>
            <a:r>
              <a:rPr lang="en-GB" b="1" dirty="0" smtClean="0">
                <a:solidFill>
                  <a:schemeClr val="accent2"/>
                </a:solidFill>
              </a:rPr>
              <a:t>stressor </a:t>
            </a:r>
            <a:r>
              <a:rPr lang="en-GB" b="1" i="1" dirty="0">
                <a:solidFill>
                  <a:schemeClr val="accent2"/>
                </a:solidFill>
              </a:rPr>
              <a:t>A</a:t>
            </a:r>
            <a:r>
              <a:rPr lang="en-GB" b="1" dirty="0">
                <a:solidFill>
                  <a:schemeClr val="accent2"/>
                </a:solidFill>
              </a:rPr>
              <a:t> on endpoint </a:t>
            </a:r>
            <a:r>
              <a:rPr lang="en-GB" b="1" i="1" dirty="0">
                <a:solidFill>
                  <a:schemeClr val="accent2"/>
                </a:solidFill>
              </a:rPr>
              <a:t>B</a:t>
            </a:r>
            <a:r>
              <a:rPr lang="en-GB" b="1" dirty="0">
                <a:solidFill>
                  <a:schemeClr val="accent2"/>
                </a:solidFill>
              </a:rPr>
              <a:t> of species </a:t>
            </a:r>
            <a:r>
              <a:rPr lang="en-GB" b="1" i="1" dirty="0">
                <a:solidFill>
                  <a:schemeClr val="accent2"/>
                </a:solidFill>
              </a:rPr>
              <a:t>C</a:t>
            </a:r>
            <a:r>
              <a:rPr lang="en-GB" b="1" dirty="0">
                <a:solidFill>
                  <a:schemeClr val="accent2"/>
                </a:solidFill>
              </a:rPr>
              <a:t> (under influence of environmental factor </a:t>
            </a:r>
            <a:r>
              <a:rPr lang="en-GB" b="1" i="1" dirty="0">
                <a:solidFill>
                  <a:schemeClr val="accent2"/>
                </a:solidFill>
              </a:rPr>
              <a:t>D</a:t>
            </a:r>
            <a:r>
              <a:rPr lang="en-GB" b="1" dirty="0" smtClean="0">
                <a:solidFill>
                  <a:schemeClr val="accent2"/>
                </a:solidFill>
              </a:rPr>
              <a:t>)”</a:t>
            </a:r>
            <a:endParaRPr lang="en-GB" dirty="0"/>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83043">
                                            <p:txEl>
                                              <p:pRg st="0" end="0"/>
                                            </p:txEl>
                                          </p:spTgt>
                                        </p:tgtEl>
                                        <p:attrNameLst>
                                          <p:attrName>style.visibility</p:attrName>
                                        </p:attrNameLst>
                                      </p:cBhvr>
                                      <p:to>
                                        <p:strVal val="visible"/>
                                      </p:to>
                                    </p:set>
                                    <p:animEffect transition="in" filter="dissolve">
                                      <p:cBhvr>
                                        <p:cTn id="7" dur="500"/>
                                        <p:tgtEl>
                                          <p:spTgt spid="983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043">
                                            <p:txEl>
                                              <p:pRg st="2" end="2"/>
                                            </p:txEl>
                                          </p:spTgt>
                                        </p:tgtEl>
                                        <p:attrNameLst>
                                          <p:attrName>style.visibility</p:attrName>
                                        </p:attrNameLst>
                                      </p:cBhvr>
                                      <p:to>
                                        <p:strVal val="visible"/>
                                      </p:to>
                                    </p:set>
                                    <p:animEffect transition="in" filter="dissolve">
                                      <p:cBhvr>
                                        <p:cTn id="12" dur="500"/>
                                        <p:tgtEl>
                                          <p:spTgt spid="983043">
                                            <p:txEl>
                                              <p:pRg st="2" end="2"/>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83043">
                                            <p:txEl>
                                              <p:pRg st="3" end="3"/>
                                            </p:txEl>
                                          </p:spTgt>
                                        </p:tgtEl>
                                        <p:attrNameLst>
                                          <p:attrName>style.visibility</p:attrName>
                                        </p:attrNameLst>
                                      </p:cBhvr>
                                      <p:to>
                                        <p:strVal val="visible"/>
                                      </p:to>
                                    </p:set>
                                    <p:animEffect transition="in" filter="dissolve">
                                      <p:cBhvr>
                                        <p:cTn id="16" dur="500"/>
                                        <p:tgtEl>
                                          <p:spTgt spid="98304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83043">
                                            <p:txEl>
                                              <p:pRg st="4" end="4"/>
                                            </p:txEl>
                                          </p:spTgt>
                                        </p:tgtEl>
                                        <p:attrNameLst>
                                          <p:attrName>style.visibility</p:attrName>
                                        </p:attrNameLst>
                                      </p:cBhvr>
                                      <p:to>
                                        <p:strVal val="visible"/>
                                      </p:to>
                                    </p:set>
                                    <p:animEffect transition="in" filter="dissolve">
                                      <p:cBhvr>
                                        <p:cTn id="19" dur="500"/>
                                        <p:tgtEl>
                                          <p:spTgt spid="98304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83043">
                                            <p:txEl>
                                              <p:pRg st="5" end="5"/>
                                            </p:txEl>
                                          </p:spTgt>
                                        </p:tgtEl>
                                        <p:attrNameLst>
                                          <p:attrName>style.visibility</p:attrName>
                                        </p:attrNameLst>
                                      </p:cBhvr>
                                      <p:to>
                                        <p:strVal val="visible"/>
                                      </p:to>
                                    </p:set>
                                    <p:animEffect transition="in" filter="dissolve">
                                      <p:cBhvr>
                                        <p:cTn id="22" dur="500"/>
                                        <p:tgtEl>
                                          <p:spTgt spid="98304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83043">
                                            <p:txEl>
                                              <p:pRg st="6" end="6"/>
                                            </p:txEl>
                                          </p:spTgt>
                                        </p:tgtEl>
                                        <p:attrNameLst>
                                          <p:attrName>style.visibility</p:attrName>
                                        </p:attrNameLst>
                                      </p:cBhvr>
                                      <p:to>
                                        <p:strVal val="visible"/>
                                      </p:to>
                                    </p:set>
                                    <p:animEffect transition="in" filter="dissolve">
                                      <p:cBhvr>
                                        <p:cTn id="25" dur="500"/>
                                        <p:tgtEl>
                                          <p:spTgt spid="98304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83043">
                                            <p:txEl>
                                              <p:pRg st="7" end="7"/>
                                            </p:txEl>
                                          </p:spTgt>
                                        </p:tgtEl>
                                        <p:attrNameLst>
                                          <p:attrName>style.visibility</p:attrName>
                                        </p:attrNameLst>
                                      </p:cBhvr>
                                      <p:to>
                                        <p:strVal val="visible"/>
                                      </p:to>
                                    </p:set>
                                    <p:animEffect transition="in" filter="dissolve">
                                      <p:cBhvr>
                                        <p:cTn id="28" dur="500"/>
                                        <p:tgtEl>
                                          <p:spTgt spid="98304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83043">
                                            <p:txEl>
                                              <p:pRg st="9" end="9"/>
                                            </p:txEl>
                                          </p:spTgt>
                                        </p:tgtEl>
                                        <p:attrNameLst>
                                          <p:attrName>style.visibility</p:attrName>
                                        </p:attrNameLst>
                                      </p:cBhvr>
                                      <p:to>
                                        <p:strVal val="visible"/>
                                      </p:to>
                                    </p:set>
                                    <p:animEffect transition="in" filter="dissolve">
                                      <p:cBhvr>
                                        <p:cTn id="33" dur="500"/>
                                        <p:tgtEl>
                                          <p:spTgt spid="983043">
                                            <p:txEl>
                                              <p:pRg st="9" end="9"/>
                                            </p:txEl>
                                          </p:spTgt>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983043">
                                            <p:txEl>
                                              <p:pRg st="11" end="11"/>
                                            </p:txEl>
                                          </p:spTgt>
                                        </p:tgtEl>
                                        <p:attrNameLst>
                                          <p:attrName>style.visibility</p:attrName>
                                        </p:attrNameLst>
                                      </p:cBhvr>
                                      <p:to>
                                        <p:strVal val="visible"/>
                                      </p:to>
                                    </p:set>
                                    <p:animEffect transition="in" filter="dissolve">
                                      <p:cBhvr>
                                        <p:cTn id="37" dur="500"/>
                                        <p:tgtEl>
                                          <p:spTgt spid="9830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nl-NL" smtClean="0"/>
              <a:t>NP effects</a:t>
            </a:r>
            <a:endParaRPr lang="en-GB" smtClean="0"/>
          </a:p>
        </p:txBody>
      </p:sp>
      <p:sp>
        <p:nvSpPr>
          <p:cNvPr id="38915" name="Rectangle 3"/>
          <p:cNvSpPr>
            <a:spLocks noGrp="1" noChangeArrowheads="1"/>
          </p:cNvSpPr>
          <p:nvPr>
            <p:ph type="body" idx="1"/>
          </p:nvPr>
        </p:nvSpPr>
        <p:spPr>
          <a:xfrm>
            <a:off x="685800" y="1647330"/>
            <a:ext cx="7772400" cy="1016000"/>
          </a:xfrm>
        </p:spPr>
        <p:txBody>
          <a:bodyPr/>
          <a:lstStyle/>
          <a:p>
            <a:pPr eaLnBrk="1" hangingPunct="1">
              <a:buFont typeface="Wingdings" pitchFamily="2" charset="2"/>
              <a:buNone/>
            </a:pPr>
            <a:r>
              <a:rPr lang="nl-NL" b="1" smtClean="0">
                <a:solidFill>
                  <a:srgbClr val="008000"/>
                </a:solidFill>
              </a:rPr>
              <a:t>Assumption</a:t>
            </a:r>
          </a:p>
          <a:p>
            <a:pPr lvl="1" eaLnBrk="1" hangingPunct="1"/>
            <a:r>
              <a:rPr lang="nl-NL" smtClean="0"/>
              <a:t>NP </a:t>
            </a:r>
            <a:r>
              <a:rPr lang="nl-NL" i="1" smtClean="0"/>
              <a:t>also</a:t>
            </a:r>
            <a:r>
              <a:rPr lang="nl-NL" smtClean="0"/>
              <a:t> affects costs for maturation and reproduction</a:t>
            </a:r>
            <a:endParaRPr lang="en-GB" smtClean="0"/>
          </a:p>
        </p:txBody>
      </p:sp>
      <p:pic>
        <p:nvPicPr>
          <p:cNvPr id="38916" name="Picture 5"/>
          <p:cNvPicPr>
            <a:picLocks noChangeAspect="1" noChangeArrowheads="1"/>
          </p:cNvPicPr>
          <p:nvPr/>
        </p:nvPicPr>
        <p:blipFill>
          <a:blip r:embed="rId2" cstate="print"/>
          <a:srcRect/>
          <a:stretch>
            <a:fillRect/>
          </a:stretch>
        </p:blipFill>
        <p:spPr bwMode="auto">
          <a:xfrm>
            <a:off x="84138" y="2671268"/>
            <a:ext cx="8920162" cy="356552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p:cNvSpPr>
            <a:spLocks noChangeShapeType="1"/>
          </p:cNvSpPr>
          <p:nvPr/>
        </p:nvSpPr>
        <p:spPr bwMode="auto">
          <a:xfrm>
            <a:off x="6149975" y="5827218"/>
            <a:ext cx="1001713" cy="0"/>
          </a:xfrm>
          <a:prstGeom prst="line">
            <a:avLst/>
          </a:prstGeom>
          <a:noFill/>
          <a:ln w="38100">
            <a:solidFill>
              <a:schemeClr val="tx1"/>
            </a:solidFill>
            <a:prstDash val="sysDot"/>
            <a:round/>
            <a:headEnd/>
            <a:tailEnd type="triangle" w="med" len="med"/>
          </a:ln>
        </p:spPr>
        <p:txBody>
          <a:bodyPr/>
          <a:lstStyle/>
          <a:p>
            <a:endParaRPr lang="en-GB"/>
          </a:p>
        </p:txBody>
      </p:sp>
      <p:sp>
        <p:nvSpPr>
          <p:cNvPr id="39939" name="Rectangle 3"/>
          <p:cNvSpPr>
            <a:spLocks noGrp="1" noChangeArrowheads="1"/>
          </p:cNvSpPr>
          <p:nvPr>
            <p:ph type="title"/>
          </p:nvPr>
        </p:nvSpPr>
        <p:spPr/>
        <p:txBody>
          <a:bodyPr/>
          <a:lstStyle/>
          <a:p>
            <a:pPr eaLnBrk="1" hangingPunct="1"/>
            <a:r>
              <a:rPr lang="nl-NL" smtClean="0"/>
              <a:t>Standard DEB animal</a:t>
            </a:r>
            <a:endParaRPr lang="en-GB" smtClean="0"/>
          </a:p>
        </p:txBody>
      </p:sp>
      <p:sp>
        <p:nvSpPr>
          <p:cNvPr id="1005572" name="Rectangle 4"/>
          <p:cNvSpPr>
            <a:spLocks noChangeArrowheads="1"/>
          </p:cNvSpPr>
          <p:nvPr/>
        </p:nvSpPr>
        <p:spPr bwMode="auto">
          <a:xfrm>
            <a:off x="1423988" y="5549405"/>
            <a:ext cx="1524000" cy="609600"/>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NL"/>
              <a:t>structure</a:t>
            </a:r>
            <a:endParaRPr lang="en-GB"/>
          </a:p>
        </p:txBody>
      </p:sp>
      <p:sp>
        <p:nvSpPr>
          <p:cNvPr id="39941" name="Text Box 5"/>
          <p:cNvSpPr txBox="1">
            <a:spLocks noChangeArrowheads="1"/>
          </p:cNvSpPr>
          <p:nvPr/>
        </p:nvSpPr>
        <p:spPr bwMode="auto">
          <a:xfrm>
            <a:off x="1317625" y="1880693"/>
            <a:ext cx="777875" cy="457200"/>
          </a:xfrm>
          <a:prstGeom prst="rect">
            <a:avLst/>
          </a:prstGeom>
          <a:noFill/>
          <a:ln w="9525">
            <a:noFill/>
            <a:miter lim="800000"/>
            <a:headEnd/>
            <a:tailEnd/>
          </a:ln>
        </p:spPr>
        <p:txBody>
          <a:bodyPr wrap="none">
            <a:spAutoFit/>
          </a:bodyPr>
          <a:lstStyle/>
          <a:p>
            <a:r>
              <a:rPr lang="en-US"/>
              <a:t>food</a:t>
            </a:r>
          </a:p>
        </p:txBody>
      </p:sp>
      <p:sp>
        <p:nvSpPr>
          <p:cNvPr id="39942" name="Text Box 6"/>
          <p:cNvSpPr txBox="1">
            <a:spLocks noChangeArrowheads="1"/>
          </p:cNvSpPr>
          <p:nvPr/>
        </p:nvSpPr>
        <p:spPr bwMode="auto">
          <a:xfrm>
            <a:off x="5524500" y="1880693"/>
            <a:ext cx="912813" cy="457200"/>
          </a:xfrm>
          <a:prstGeom prst="rect">
            <a:avLst/>
          </a:prstGeom>
          <a:noFill/>
          <a:ln w="9525">
            <a:noFill/>
            <a:miter lim="800000"/>
            <a:headEnd/>
            <a:tailEnd/>
          </a:ln>
        </p:spPr>
        <p:txBody>
          <a:bodyPr wrap="none">
            <a:spAutoFit/>
          </a:bodyPr>
          <a:lstStyle/>
          <a:p>
            <a:r>
              <a:rPr lang="en-US"/>
              <a:t>feces</a:t>
            </a:r>
          </a:p>
        </p:txBody>
      </p:sp>
      <p:grpSp>
        <p:nvGrpSpPr>
          <p:cNvPr id="2" name="Group 7"/>
          <p:cNvGrpSpPr>
            <a:grpSpLocks/>
          </p:cNvGrpSpPr>
          <p:nvPr/>
        </p:nvGrpSpPr>
        <p:grpSpPr bwMode="auto">
          <a:xfrm>
            <a:off x="2247900" y="2145805"/>
            <a:ext cx="3124200" cy="773113"/>
            <a:chOff x="1728" y="1056"/>
            <a:chExt cx="1968" cy="487"/>
          </a:xfrm>
        </p:grpSpPr>
        <p:sp>
          <p:nvSpPr>
            <p:cNvPr id="39967" name="Line 8"/>
            <p:cNvSpPr>
              <a:spLocks noChangeShapeType="1"/>
            </p:cNvSpPr>
            <p:nvPr/>
          </p:nvSpPr>
          <p:spPr bwMode="auto">
            <a:xfrm>
              <a:off x="1728" y="1056"/>
              <a:ext cx="1968" cy="0"/>
            </a:xfrm>
            <a:prstGeom prst="line">
              <a:avLst/>
            </a:prstGeom>
            <a:noFill/>
            <a:ln w="38100">
              <a:solidFill>
                <a:schemeClr val="tx1"/>
              </a:solidFill>
              <a:round/>
              <a:headEnd/>
              <a:tailEnd type="triangle" w="med" len="med"/>
            </a:ln>
          </p:spPr>
          <p:txBody>
            <a:bodyPr/>
            <a:lstStyle/>
            <a:p>
              <a:endParaRPr lang="en-GB"/>
            </a:p>
          </p:txBody>
        </p:sp>
        <p:sp>
          <p:nvSpPr>
            <p:cNvPr id="39968" name="Freeform 9"/>
            <p:cNvSpPr>
              <a:spLocks/>
            </p:cNvSpPr>
            <p:nvPr/>
          </p:nvSpPr>
          <p:spPr bwMode="auto">
            <a:xfrm>
              <a:off x="2352" y="1063"/>
              <a:ext cx="344" cy="480"/>
            </a:xfrm>
            <a:custGeom>
              <a:avLst/>
              <a:gdLst>
                <a:gd name="T0" fmla="*/ 0 w 344"/>
                <a:gd name="T1" fmla="*/ 0 h 480"/>
                <a:gd name="T2" fmla="*/ 288 w 344"/>
                <a:gd name="T3" fmla="*/ 96 h 480"/>
                <a:gd name="T4" fmla="*/ 336 w 344"/>
                <a:gd name="T5" fmla="*/ 480 h 480"/>
                <a:gd name="T6" fmla="*/ 0 60000 65536"/>
                <a:gd name="T7" fmla="*/ 0 60000 65536"/>
                <a:gd name="T8" fmla="*/ 0 60000 65536"/>
                <a:gd name="T9" fmla="*/ 0 w 344"/>
                <a:gd name="T10" fmla="*/ 0 h 480"/>
                <a:gd name="T11" fmla="*/ 344 w 344"/>
                <a:gd name="T12" fmla="*/ 480 h 480"/>
              </a:gdLst>
              <a:ahLst/>
              <a:cxnLst>
                <a:cxn ang="T6">
                  <a:pos x="T0" y="T1"/>
                </a:cxn>
                <a:cxn ang="T7">
                  <a:pos x="T2" y="T3"/>
                </a:cxn>
                <a:cxn ang="T8">
                  <a:pos x="T4" y="T5"/>
                </a:cxn>
              </a:cxnLst>
              <a:rect l="T9" t="T10" r="T11" b="T12"/>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p:spPr>
          <p:txBody>
            <a:bodyPr/>
            <a:lstStyle/>
            <a:p>
              <a:endParaRPr lang="en-GB"/>
            </a:p>
          </p:txBody>
        </p:sp>
      </p:grpSp>
      <p:sp>
        <p:nvSpPr>
          <p:cNvPr id="39944" name="Line 10"/>
          <p:cNvSpPr>
            <a:spLocks noChangeShapeType="1"/>
          </p:cNvSpPr>
          <p:nvPr/>
        </p:nvSpPr>
        <p:spPr bwMode="auto">
          <a:xfrm rot="13533200" flipH="1">
            <a:off x="3420269" y="4658024"/>
            <a:ext cx="2332038" cy="0"/>
          </a:xfrm>
          <a:prstGeom prst="line">
            <a:avLst/>
          </a:prstGeom>
          <a:noFill/>
          <a:ln w="38100">
            <a:solidFill>
              <a:schemeClr val="tx1"/>
            </a:solidFill>
            <a:round/>
            <a:headEnd/>
            <a:tailEnd type="triangle" w="med" len="med"/>
          </a:ln>
        </p:spPr>
        <p:txBody>
          <a:bodyPr/>
          <a:lstStyle/>
          <a:p>
            <a:endParaRPr lang="en-GB"/>
          </a:p>
        </p:txBody>
      </p:sp>
      <p:sp>
        <p:nvSpPr>
          <p:cNvPr id="39945" name="Freeform 11"/>
          <p:cNvSpPr>
            <a:spLocks/>
          </p:cNvSpPr>
          <p:nvPr/>
        </p:nvSpPr>
        <p:spPr bwMode="auto">
          <a:xfrm rot="13533200" flipH="1">
            <a:off x="4591844" y="4248449"/>
            <a:ext cx="342900" cy="477838"/>
          </a:xfrm>
          <a:custGeom>
            <a:avLst/>
            <a:gdLst>
              <a:gd name="T0" fmla="*/ 0 w 344"/>
              <a:gd name="T1" fmla="*/ 0 h 480"/>
              <a:gd name="T2" fmla="*/ 2147483647 w 344"/>
              <a:gd name="T3" fmla="*/ 2147483647 h 480"/>
              <a:gd name="T4" fmla="*/ 2147483647 w 344"/>
              <a:gd name="T5" fmla="*/ 2147483647 h 480"/>
              <a:gd name="T6" fmla="*/ 0 60000 65536"/>
              <a:gd name="T7" fmla="*/ 0 60000 65536"/>
              <a:gd name="T8" fmla="*/ 0 60000 65536"/>
              <a:gd name="T9" fmla="*/ 0 w 344"/>
              <a:gd name="T10" fmla="*/ 0 h 480"/>
              <a:gd name="T11" fmla="*/ 344 w 344"/>
              <a:gd name="T12" fmla="*/ 480 h 480"/>
            </a:gdLst>
            <a:ahLst/>
            <a:cxnLst>
              <a:cxn ang="T6">
                <a:pos x="T0" y="T1"/>
              </a:cxn>
              <a:cxn ang="T7">
                <a:pos x="T2" y="T3"/>
              </a:cxn>
              <a:cxn ang="T8">
                <a:pos x="T4" y="T5"/>
              </a:cxn>
            </a:cxnLst>
            <a:rect l="T9" t="T10" r="T11" b="T12"/>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p:spPr>
        <p:txBody>
          <a:bodyPr/>
          <a:lstStyle/>
          <a:p>
            <a:endParaRPr lang="en-GB"/>
          </a:p>
        </p:txBody>
      </p:sp>
      <p:sp>
        <p:nvSpPr>
          <p:cNvPr id="39946" name="Line 12"/>
          <p:cNvSpPr>
            <a:spLocks noChangeShapeType="1"/>
          </p:cNvSpPr>
          <p:nvPr/>
        </p:nvSpPr>
        <p:spPr bwMode="auto">
          <a:xfrm rot="8066800">
            <a:off x="1831182" y="4664374"/>
            <a:ext cx="2316162" cy="0"/>
          </a:xfrm>
          <a:prstGeom prst="line">
            <a:avLst/>
          </a:prstGeom>
          <a:noFill/>
          <a:ln w="38100">
            <a:solidFill>
              <a:schemeClr val="tx1"/>
            </a:solidFill>
            <a:round/>
            <a:headEnd/>
            <a:tailEnd type="triangle" w="med" len="med"/>
          </a:ln>
        </p:spPr>
        <p:txBody>
          <a:bodyPr/>
          <a:lstStyle/>
          <a:p>
            <a:endParaRPr lang="en-GB"/>
          </a:p>
        </p:txBody>
      </p:sp>
      <p:sp>
        <p:nvSpPr>
          <p:cNvPr id="39947" name="Freeform 13"/>
          <p:cNvSpPr>
            <a:spLocks/>
          </p:cNvSpPr>
          <p:nvPr/>
        </p:nvSpPr>
        <p:spPr bwMode="auto">
          <a:xfrm rot="8066800">
            <a:off x="2648744" y="4248449"/>
            <a:ext cx="342900" cy="477838"/>
          </a:xfrm>
          <a:custGeom>
            <a:avLst/>
            <a:gdLst>
              <a:gd name="T0" fmla="*/ 0 w 344"/>
              <a:gd name="T1" fmla="*/ 0 h 480"/>
              <a:gd name="T2" fmla="*/ 2147483647 w 344"/>
              <a:gd name="T3" fmla="*/ 2147483647 h 480"/>
              <a:gd name="T4" fmla="*/ 2147483647 w 344"/>
              <a:gd name="T5" fmla="*/ 2147483647 h 480"/>
              <a:gd name="T6" fmla="*/ 0 60000 65536"/>
              <a:gd name="T7" fmla="*/ 0 60000 65536"/>
              <a:gd name="T8" fmla="*/ 0 60000 65536"/>
              <a:gd name="T9" fmla="*/ 0 w 344"/>
              <a:gd name="T10" fmla="*/ 0 h 480"/>
              <a:gd name="T11" fmla="*/ 344 w 344"/>
              <a:gd name="T12" fmla="*/ 480 h 480"/>
            </a:gdLst>
            <a:ahLst/>
            <a:cxnLst>
              <a:cxn ang="T6">
                <a:pos x="T0" y="T1"/>
              </a:cxn>
              <a:cxn ang="T7">
                <a:pos x="T2" y="T3"/>
              </a:cxn>
              <a:cxn ang="T8">
                <a:pos x="T4" y="T5"/>
              </a:cxn>
            </a:cxnLst>
            <a:rect l="T9" t="T10" r="T11" b="T12"/>
            <a:pathLst>
              <a:path w="344" h="480">
                <a:moveTo>
                  <a:pt x="0" y="0"/>
                </a:moveTo>
                <a:cubicBezTo>
                  <a:pt x="116" y="8"/>
                  <a:pt x="232" y="16"/>
                  <a:pt x="288" y="96"/>
                </a:cubicBezTo>
                <a:cubicBezTo>
                  <a:pt x="344" y="176"/>
                  <a:pt x="340" y="328"/>
                  <a:pt x="336" y="480"/>
                </a:cubicBezTo>
              </a:path>
            </a:pathLst>
          </a:custGeom>
          <a:noFill/>
          <a:ln w="38100">
            <a:solidFill>
              <a:schemeClr val="tx1"/>
            </a:solidFill>
            <a:round/>
            <a:headEnd/>
            <a:tailEnd type="triangle" w="med" len="med"/>
          </a:ln>
        </p:spPr>
        <p:txBody>
          <a:bodyPr/>
          <a:lstStyle/>
          <a:p>
            <a:endParaRPr lang="en-GB"/>
          </a:p>
        </p:txBody>
      </p:sp>
      <p:sp>
        <p:nvSpPr>
          <p:cNvPr id="39948" name="Text Box 14"/>
          <p:cNvSpPr txBox="1">
            <a:spLocks noChangeArrowheads="1"/>
          </p:cNvSpPr>
          <p:nvPr/>
        </p:nvSpPr>
        <p:spPr bwMode="auto">
          <a:xfrm>
            <a:off x="4630738" y="4104780"/>
            <a:ext cx="2368550" cy="366713"/>
          </a:xfrm>
          <a:prstGeom prst="rect">
            <a:avLst/>
          </a:prstGeom>
          <a:noFill/>
          <a:ln w="9525">
            <a:noFill/>
            <a:miter lim="800000"/>
            <a:headEnd/>
            <a:tailEnd/>
          </a:ln>
        </p:spPr>
        <p:txBody>
          <a:bodyPr wrap="none">
            <a:spAutoFit/>
          </a:bodyPr>
          <a:lstStyle/>
          <a:p>
            <a:r>
              <a:rPr lang="en-US" sz="1800" i="1"/>
              <a:t>maturity maintenance</a:t>
            </a:r>
          </a:p>
        </p:txBody>
      </p:sp>
      <p:sp>
        <p:nvSpPr>
          <p:cNvPr id="39949" name="Text Box 15"/>
          <p:cNvSpPr txBox="1">
            <a:spLocks noChangeArrowheads="1"/>
          </p:cNvSpPr>
          <p:nvPr/>
        </p:nvSpPr>
        <p:spPr bwMode="auto">
          <a:xfrm>
            <a:off x="831850" y="4104780"/>
            <a:ext cx="2343150" cy="366713"/>
          </a:xfrm>
          <a:prstGeom prst="rect">
            <a:avLst/>
          </a:prstGeom>
          <a:noFill/>
          <a:ln w="9525">
            <a:noFill/>
            <a:miter lim="800000"/>
            <a:headEnd/>
            <a:tailEnd/>
          </a:ln>
        </p:spPr>
        <p:txBody>
          <a:bodyPr wrap="none">
            <a:spAutoFit/>
          </a:bodyPr>
          <a:lstStyle/>
          <a:p>
            <a:r>
              <a:rPr lang="en-US" sz="1800" i="1"/>
              <a:t>somatic maintenance</a:t>
            </a:r>
          </a:p>
        </p:txBody>
      </p:sp>
      <p:sp>
        <p:nvSpPr>
          <p:cNvPr id="39950" name="Text Box 16"/>
          <p:cNvSpPr txBox="1">
            <a:spLocks noChangeArrowheads="1"/>
          </p:cNvSpPr>
          <p:nvPr/>
        </p:nvSpPr>
        <p:spPr bwMode="auto">
          <a:xfrm>
            <a:off x="3754438" y="2282330"/>
            <a:ext cx="1377950" cy="366713"/>
          </a:xfrm>
          <a:prstGeom prst="rect">
            <a:avLst/>
          </a:prstGeom>
          <a:noFill/>
          <a:ln w="9525">
            <a:noFill/>
            <a:miter lim="800000"/>
            <a:headEnd/>
            <a:tailEnd/>
          </a:ln>
        </p:spPr>
        <p:txBody>
          <a:bodyPr wrap="none">
            <a:spAutoFit/>
          </a:bodyPr>
          <a:lstStyle/>
          <a:p>
            <a:r>
              <a:rPr lang="en-US" sz="1800" i="1"/>
              <a:t>assimilation</a:t>
            </a:r>
          </a:p>
        </p:txBody>
      </p:sp>
      <p:sp>
        <p:nvSpPr>
          <p:cNvPr id="39951" name="Text Box 17"/>
          <p:cNvSpPr txBox="1">
            <a:spLocks noChangeArrowheads="1"/>
          </p:cNvSpPr>
          <p:nvPr/>
        </p:nvSpPr>
        <p:spPr bwMode="auto">
          <a:xfrm>
            <a:off x="3335338" y="4128593"/>
            <a:ext cx="350837" cy="457200"/>
          </a:xfrm>
          <a:prstGeom prst="rect">
            <a:avLst/>
          </a:prstGeom>
          <a:noFill/>
          <a:ln w="9525">
            <a:noFill/>
            <a:miter lim="800000"/>
            <a:headEnd/>
            <a:tailEnd/>
          </a:ln>
        </p:spPr>
        <p:txBody>
          <a:bodyPr wrap="none">
            <a:spAutoFit/>
          </a:bodyPr>
          <a:lstStyle/>
          <a:p>
            <a:r>
              <a:rPr lang="en-US" i="1">
                <a:sym typeface="Symbol" pitchFamily="18" charset="2"/>
              </a:rPr>
              <a:t></a:t>
            </a:r>
            <a:endParaRPr lang="en-US" i="1"/>
          </a:p>
        </p:txBody>
      </p:sp>
      <p:sp>
        <p:nvSpPr>
          <p:cNvPr id="39952" name="Text Box 18"/>
          <p:cNvSpPr txBox="1">
            <a:spLocks noChangeArrowheads="1"/>
          </p:cNvSpPr>
          <p:nvPr/>
        </p:nvSpPr>
        <p:spPr bwMode="auto">
          <a:xfrm>
            <a:off x="3721100" y="4128593"/>
            <a:ext cx="554038" cy="457200"/>
          </a:xfrm>
          <a:prstGeom prst="rect">
            <a:avLst/>
          </a:prstGeom>
          <a:noFill/>
          <a:ln w="9525">
            <a:noFill/>
            <a:miter lim="800000"/>
            <a:headEnd/>
            <a:tailEnd/>
          </a:ln>
        </p:spPr>
        <p:txBody>
          <a:bodyPr wrap="none">
            <a:spAutoFit/>
          </a:bodyPr>
          <a:lstStyle/>
          <a:p>
            <a:r>
              <a:rPr lang="en-US" sz="1800">
                <a:sym typeface="Symbol" pitchFamily="18" charset="2"/>
              </a:rPr>
              <a:t>1-</a:t>
            </a:r>
            <a:r>
              <a:rPr lang="en-US" i="1">
                <a:sym typeface="Symbol" pitchFamily="18" charset="2"/>
              </a:rPr>
              <a:t></a:t>
            </a:r>
            <a:endParaRPr lang="en-US" i="1"/>
          </a:p>
        </p:txBody>
      </p:sp>
      <p:sp>
        <p:nvSpPr>
          <p:cNvPr id="39953" name="Text Box 19"/>
          <p:cNvSpPr txBox="1">
            <a:spLocks noChangeArrowheads="1"/>
          </p:cNvSpPr>
          <p:nvPr/>
        </p:nvSpPr>
        <p:spPr bwMode="auto">
          <a:xfrm>
            <a:off x="1670050" y="4828680"/>
            <a:ext cx="869950" cy="366713"/>
          </a:xfrm>
          <a:prstGeom prst="rect">
            <a:avLst/>
          </a:prstGeom>
          <a:noFill/>
          <a:ln w="9525">
            <a:noFill/>
            <a:miter lim="800000"/>
            <a:headEnd/>
            <a:tailEnd/>
          </a:ln>
        </p:spPr>
        <p:txBody>
          <a:bodyPr wrap="none">
            <a:spAutoFit/>
          </a:bodyPr>
          <a:lstStyle/>
          <a:p>
            <a:r>
              <a:rPr lang="en-US" sz="1800" i="1"/>
              <a:t>growth</a:t>
            </a:r>
          </a:p>
        </p:txBody>
      </p:sp>
      <p:sp>
        <p:nvSpPr>
          <p:cNvPr id="39954" name="Text Box 20"/>
          <p:cNvSpPr txBox="1">
            <a:spLocks noChangeArrowheads="1"/>
          </p:cNvSpPr>
          <p:nvPr/>
        </p:nvSpPr>
        <p:spPr bwMode="auto">
          <a:xfrm>
            <a:off x="5154613" y="4825505"/>
            <a:ext cx="1454150" cy="366713"/>
          </a:xfrm>
          <a:prstGeom prst="rect">
            <a:avLst/>
          </a:prstGeom>
          <a:noFill/>
          <a:ln w="9525">
            <a:noFill/>
            <a:miter lim="800000"/>
            <a:headEnd/>
            <a:tailEnd/>
          </a:ln>
        </p:spPr>
        <p:txBody>
          <a:bodyPr wrap="none">
            <a:spAutoFit/>
          </a:bodyPr>
          <a:lstStyle/>
          <a:p>
            <a:r>
              <a:rPr lang="en-GB" sz="1800" i="1"/>
              <a:t>reproduction</a:t>
            </a:r>
            <a:endParaRPr lang="en-US" sz="1800" i="1"/>
          </a:p>
        </p:txBody>
      </p:sp>
      <p:sp>
        <p:nvSpPr>
          <p:cNvPr id="1005589" name="Rectangle 21"/>
          <p:cNvSpPr>
            <a:spLocks noChangeArrowheads="1"/>
          </p:cNvSpPr>
          <p:nvPr/>
        </p:nvSpPr>
        <p:spPr bwMode="auto">
          <a:xfrm>
            <a:off x="3400425" y="5549405"/>
            <a:ext cx="1524000" cy="6096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NL"/>
              <a:t>maturity</a:t>
            </a:r>
            <a:endParaRPr lang="en-GB"/>
          </a:p>
        </p:txBody>
      </p:sp>
      <p:sp>
        <p:nvSpPr>
          <p:cNvPr id="1005590" name="Rectangle 22"/>
          <p:cNvSpPr>
            <a:spLocks noChangeArrowheads="1"/>
          </p:cNvSpPr>
          <p:nvPr/>
        </p:nvSpPr>
        <p:spPr bwMode="auto">
          <a:xfrm>
            <a:off x="5138738" y="5549405"/>
            <a:ext cx="1524000" cy="609600"/>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NL"/>
              <a:t>buffer</a:t>
            </a:r>
            <a:endParaRPr lang="en-GB"/>
          </a:p>
        </p:txBody>
      </p:sp>
      <p:sp>
        <p:nvSpPr>
          <p:cNvPr id="39957" name="Line 23"/>
          <p:cNvSpPr>
            <a:spLocks noChangeShapeType="1"/>
          </p:cNvSpPr>
          <p:nvPr/>
        </p:nvSpPr>
        <p:spPr bwMode="auto">
          <a:xfrm rot="8066800">
            <a:off x="4389437" y="5255718"/>
            <a:ext cx="657225" cy="0"/>
          </a:xfrm>
          <a:prstGeom prst="line">
            <a:avLst/>
          </a:prstGeom>
          <a:noFill/>
          <a:ln w="38100">
            <a:solidFill>
              <a:schemeClr val="tx1"/>
            </a:solidFill>
            <a:round/>
            <a:headEnd/>
            <a:tailEnd type="triangle" w="med" len="med"/>
          </a:ln>
        </p:spPr>
        <p:txBody>
          <a:bodyPr/>
          <a:lstStyle/>
          <a:p>
            <a:endParaRPr lang="en-GB"/>
          </a:p>
        </p:txBody>
      </p:sp>
      <p:sp>
        <p:nvSpPr>
          <p:cNvPr id="39958" name="Text Box 24"/>
          <p:cNvSpPr txBox="1">
            <a:spLocks noChangeArrowheads="1"/>
          </p:cNvSpPr>
          <p:nvPr/>
        </p:nvSpPr>
        <p:spPr bwMode="auto">
          <a:xfrm>
            <a:off x="3438525" y="4825505"/>
            <a:ext cx="1263650" cy="366713"/>
          </a:xfrm>
          <a:prstGeom prst="rect">
            <a:avLst/>
          </a:prstGeom>
          <a:noFill/>
          <a:ln w="9525">
            <a:noFill/>
            <a:miter lim="800000"/>
            <a:headEnd/>
            <a:tailEnd/>
          </a:ln>
        </p:spPr>
        <p:txBody>
          <a:bodyPr wrap="none">
            <a:spAutoFit/>
          </a:bodyPr>
          <a:lstStyle/>
          <a:p>
            <a:r>
              <a:rPr lang="en-US" sz="1800" i="1"/>
              <a:t>maturation</a:t>
            </a:r>
          </a:p>
        </p:txBody>
      </p:sp>
      <p:sp>
        <p:nvSpPr>
          <p:cNvPr id="39959" name="Line 25"/>
          <p:cNvSpPr>
            <a:spLocks noChangeShapeType="1"/>
          </p:cNvSpPr>
          <p:nvPr/>
        </p:nvSpPr>
        <p:spPr bwMode="auto">
          <a:xfrm rot="-8066800" flipH="1" flipV="1">
            <a:off x="3634582" y="3530899"/>
            <a:ext cx="290512" cy="285750"/>
          </a:xfrm>
          <a:prstGeom prst="line">
            <a:avLst/>
          </a:prstGeom>
          <a:noFill/>
          <a:ln w="38100">
            <a:solidFill>
              <a:schemeClr val="tx1"/>
            </a:solidFill>
            <a:round/>
            <a:headEnd/>
            <a:tailEnd/>
          </a:ln>
        </p:spPr>
        <p:txBody>
          <a:bodyPr/>
          <a:lstStyle/>
          <a:p>
            <a:endParaRPr lang="en-GB"/>
          </a:p>
        </p:txBody>
      </p:sp>
      <p:sp>
        <p:nvSpPr>
          <p:cNvPr id="1005594" name="Oval 26"/>
          <p:cNvSpPr>
            <a:spLocks noChangeArrowheads="1"/>
          </p:cNvSpPr>
          <p:nvPr/>
        </p:nvSpPr>
        <p:spPr bwMode="auto">
          <a:xfrm>
            <a:off x="2949575" y="2950668"/>
            <a:ext cx="1652588" cy="53181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nl-NL"/>
              <a:t>reserve</a:t>
            </a:r>
            <a:endParaRPr lang="en-GB"/>
          </a:p>
        </p:txBody>
      </p:sp>
      <p:sp>
        <p:nvSpPr>
          <p:cNvPr id="39961" name="Text Box 27"/>
          <p:cNvSpPr txBox="1">
            <a:spLocks noChangeArrowheads="1"/>
          </p:cNvSpPr>
          <p:nvPr/>
        </p:nvSpPr>
        <p:spPr bwMode="auto">
          <a:xfrm>
            <a:off x="3814763" y="3507880"/>
            <a:ext cx="1390650" cy="366713"/>
          </a:xfrm>
          <a:prstGeom prst="rect">
            <a:avLst/>
          </a:prstGeom>
          <a:noFill/>
          <a:ln w="9525">
            <a:noFill/>
            <a:miter lim="800000"/>
            <a:headEnd/>
            <a:tailEnd/>
          </a:ln>
        </p:spPr>
        <p:txBody>
          <a:bodyPr wrap="none">
            <a:spAutoFit/>
          </a:bodyPr>
          <a:lstStyle/>
          <a:p>
            <a:r>
              <a:rPr lang="en-US" sz="1800" i="1"/>
              <a:t>mobilisation</a:t>
            </a:r>
          </a:p>
        </p:txBody>
      </p:sp>
      <p:sp>
        <p:nvSpPr>
          <p:cNvPr id="39962" name="Text Box 28"/>
          <p:cNvSpPr txBox="1">
            <a:spLocks noChangeArrowheads="1"/>
          </p:cNvSpPr>
          <p:nvPr/>
        </p:nvSpPr>
        <p:spPr bwMode="auto">
          <a:xfrm>
            <a:off x="7156450" y="5589093"/>
            <a:ext cx="846138" cy="457200"/>
          </a:xfrm>
          <a:prstGeom prst="rect">
            <a:avLst/>
          </a:prstGeom>
          <a:noFill/>
          <a:ln w="9525">
            <a:noFill/>
            <a:miter lim="800000"/>
            <a:headEnd/>
            <a:tailEnd/>
          </a:ln>
        </p:spPr>
        <p:txBody>
          <a:bodyPr wrap="none">
            <a:spAutoFit/>
          </a:bodyPr>
          <a:lstStyle/>
          <a:p>
            <a:r>
              <a:rPr lang="en-US"/>
              <a:t>eggs</a:t>
            </a:r>
          </a:p>
        </p:txBody>
      </p:sp>
      <p:sp>
        <p:nvSpPr>
          <p:cNvPr id="39963" name="AutoShape 29" descr="Wide downward diagonal"/>
          <p:cNvSpPr>
            <a:spLocks noChangeArrowheads="1"/>
          </p:cNvSpPr>
          <p:nvPr/>
        </p:nvSpPr>
        <p:spPr bwMode="auto">
          <a:xfrm>
            <a:off x="2552700" y="4762005"/>
            <a:ext cx="342900" cy="342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00" y="10800"/>
                </a:moveTo>
                <a:cubicBezTo>
                  <a:pt x="6500" y="13175"/>
                  <a:pt x="8425" y="15100"/>
                  <a:pt x="10800" y="15100"/>
                </a:cubicBezTo>
                <a:cubicBezTo>
                  <a:pt x="13175" y="15100"/>
                  <a:pt x="15100" y="13175"/>
                  <a:pt x="15100" y="10800"/>
                </a:cubicBezTo>
                <a:cubicBezTo>
                  <a:pt x="15100" y="8425"/>
                  <a:pt x="13175" y="6500"/>
                  <a:pt x="10800" y="6500"/>
                </a:cubicBezTo>
                <a:cubicBezTo>
                  <a:pt x="8425" y="6500"/>
                  <a:pt x="6500" y="8425"/>
                  <a:pt x="6500" y="10800"/>
                </a:cubicBezTo>
                <a:close/>
              </a:path>
            </a:pathLst>
          </a:custGeom>
          <a:pattFill prst="wdDnDiag">
            <a:fgClr>
              <a:srgbClr val="FFFF99"/>
            </a:fgClr>
            <a:bgClr>
              <a:srgbClr val="FF3300"/>
            </a:bgClr>
          </a:pattFill>
          <a:ln w="9525">
            <a:solidFill>
              <a:schemeClr val="tx1"/>
            </a:solidFill>
            <a:round/>
            <a:headEnd/>
            <a:tailEnd/>
          </a:ln>
        </p:spPr>
        <p:txBody>
          <a:bodyPr wrap="none" anchor="ctr"/>
          <a:lstStyle/>
          <a:p>
            <a:endParaRPr lang="en-GB"/>
          </a:p>
        </p:txBody>
      </p:sp>
      <p:sp>
        <p:nvSpPr>
          <p:cNvPr id="1005598" name="AutoShape 30" descr="Wide downward diagonal"/>
          <p:cNvSpPr>
            <a:spLocks noChangeArrowheads="1"/>
          </p:cNvSpPr>
          <p:nvPr/>
        </p:nvSpPr>
        <p:spPr bwMode="auto">
          <a:xfrm>
            <a:off x="4627563" y="4698505"/>
            <a:ext cx="342900" cy="342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00" y="10800"/>
                </a:moveTo>
                <a:cubicBezTo>
                  <a:pt x="6500" y="13175"/>
                  <a:pt x="8425" y="15100"/>
                  <a:pt x="10800" y="15100"/>
                </a:cubicBezTo>
                <a:cubicBezTo>
                  <a:pt x="13175" y="15100"/>
                  <a:pt x="15100" y="13175"/>
                  <a:pt x="15100" y="10800"/>
                </a:cubicBezTo>
                <a:cubicBezTo>
                  <a:pt x="15100" y="8425"/>
                  <a:pt x="13175" y="6500"/>
                  <a:pt x="10800" y="6500"/>
                </a:cubicBezTo>
                <a:cubicBezTo>
                  <a:pt x="8425" y="6500"/>
                  <a:pt x="6500" y="8425"/>
                  <a:pt x="6500" y="10800"/>
                </a:cubicBezTo>
                <a:close/>
              </a:path>
            </a:pathLst>
          </a:custGeom>
          <a:pattFill prst="wdDnDiag">
            <a:fgClr>
              <a:srgbClr val="FFFF99"/>
            </a:fgClr>
            <a:bgClr>
              <a:srgbClr val="FF3300"/>
            </a:bgClr>
          </a:pattFill>
          <a:ln w="9525">
            <a:solidFill>
              <a:schemeClr val="tx1"/>
            </a:solidFill>
            <a:round/>
            <a:headEnd/>
            <a:tailEnd/>
          </a:ln>
        </p:spPr>
        <p:txBody>
          <a:bodyPr wrap="none" anchor="ctr"/>
          <a:lstStyle/>
          <a:p>
            <a:endParaRPr lang="en-GB"/>
          </a:p>
        </p:txBody>
      </p:sp>
      <p:sp>
        <p:nvSpPr>
          <p:cNvPr id="1005599" name="AutoShape 31" descr="Wide downward diagonal"/>
          <p:cNvSpPr>
            <a:spLocks noChangeArrowheads="1"/>
          </p:cNvSpPr>
          <p:nvPr/>
        </p:nvSpPr>
        <p:spPr bwMode="auto">
          <a:xfrm>
            <a:off x="4633913" y="4469905"/>
            <a:ext cx="342900" cy="342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00" y="10800"/>
                </a:moveTo>
                <a:cubicBezTo>
                  <a:pt x="6500" y="13175"/>
                  <a:pt x="8425" y="15100"/>
                  <a:pt x="10800" y="15100"/>
                </a:cubicBezTo>
                <a:cubicBezTo>
                  <a:pt x="13175" y="15100"/>
                  <a:pt x="15100" y="13175"/>
                  <a:pt x="15100" y="10800"/>
                </a:cubicBezTo>
                <a:cubicBezTo>
                  <a:pt x="15100" y="8425"/>
                  <a:pt x="13175" y="6500"/>
                  <a:pt x="10800" y="6500"/>
                </a:cubicBezTo>
                <a:cubicBezTo>
                  <a:pt x="8425" y="6500"/>
                  <a:pt x="6500" y="8425"/>
                  <a:pt x="6500" y="10800"/>
                </a:cubicBezTo>
                <a:close/>
              </a:path>
            </a:pathLst>
          </a:custGeom>
          <a:pattFill prst="wdDnDiag">
            <a:fgClr>
              <a:srgbClr val="FFFF99"/>
            </a:fgClr>
            <a:bgClr>
              <a:srgbClr val="FF3300"/>
            </a:bgClr>
          </a:pattFill>
          <a:ln w="9525">
            <a:solidFill>
              <a:schemeClr val="tx1"/>
            </a:solidFill>
            <a:round/>
            <a:headEnd/>
            <a:tailEnd/>
          </a:ln>
        </p:spPr>
        <p:txBody>
          <a:bodyPr wrap="none" anchor="ctr"/>
          <a:lstStyle/>
          <a:p>
            <a:endParaRPr lang="en-GB"/>
          </a:p>
        </p:txBody>
      </p:sp>
      <p:sp>
        <p:nvSpPr>
          <p:cNvPr id="1005601" name="AutoShape 33" descr="Wide downward diagonal"/>
          <p:cNvSpPr>
            <a:spLocks noChangeArrowheads="1"/>
          </p:cNvSpPr>
          <p:nvPr/>
        </p:nvSpPr>
        <p:spPr bwMode="auto">
          <a:xfrm>
            <a:off x="6784975" y="5652593"/>
            <a:ext cx="342900" cy="342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00" y="10800"/>
                </a:moveTo>
                <a:cubicBezTo>
                  <a:pt x="6500" y="13175"/>
                  <a:pt x="8425" y="15100"/>
                  <a:pt x="10800" y="15100"/>
                </a:cubicBezTo>
                <a:cubicBezTo>
                  <a:pt x="13175" y="15100"/>
                  <a:pt x="15100" y="13175"/>
                  <a:pt x="15100" y="10800"/>
                </a:cubicBezTo>
                <a:cubicBezTo>
                  <a:pt x="15100" y="8425"/>
                  <a:pt x="13175" y="6500"/>
                  <a:pt x="10800" y="6500"/>
                </a:cubicBezTo>
                <a:cubicBezTo>
                  <a:pt x="8425" y="6500"/>
                  <a:pt x="6500" y="8425"/>
                  <a:pt x="6500" y="10800"/>
                </a:cubicBezTo>
                <a:close/>
              </a:path>
            </a:pathLst>
          </a:custGeom>
          <a:pattFill prst="wdDnDiag">
            <a:fgClr>
              <a:srgbClr val="FFFF99"/>
            </a:fgClr>
            <a:bgClr>
              <a:srgbClr val="FF3300"/>
            </a:bgClr>
          </a:pattFill>
          <a:ln w="9525">
            <a:solidFill>
              <a:schemeClr val="tx1"/>
            </a:solidFill>
            <a:round/>
            <a:headEnd/>
            <a:tailEnd/>
          </a:ln>
        </p:spPr>
        <p:txBody>
          <a:bodyPr wrap="none" anchor="ctr"/>
          <a:lstStyle/>
          <a:p>
            <a:endParaRPr lang="en-GB"/>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05598"/>
                                        </p:tgtEl>
                                      </p:cBhvr>
                                    </p:animEffect>
                                    <p:set>
                                      <p:cBhvr>
                                        <p:cTn id="7" dur="1" fill="hold">
                                          <p:stCondLst>
                                            <p:cond delay="499"/>
                                          </p:stCondLst>
                                        </p:cTn>
                                        <p:tgtEl>
                                          <p:spTgt spid="1005598"/>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05599"/>
                                        </p:tgtEl>
                                        <p:attrNameLst>
                                          <p:attrName>style.visibility</p:attrName>
                                        </p:attrNameLst>
                                      </p:cBhvr>
                                      <p:to>
                                        <p:strVal val="visible"/>
                                      </p:to>
                                    </p:set>
                                    <p:animEffect transition="in" filter="dissolve">
                                      <p:cBhvr>
                                        <p:cTn id="11" dur="500"/>
                                        <p:tgtEl>
                                          <p:spTgt spid="1005599"/>
                                        </p:tgtEl>
                                      </p:cBhvr>
                                    </p:animEffect>
                                  </p:childTnLst>
                                </p:cTn>
                              </p:par>
                            </p:childTnLst>
                          </p:cTn>
                        </p:par>
                        <p:par>
                          <p:cTn id="12" fill="hold">
                            <p:stCondLst>
                              <p:cond delay="1000"/>
                            </p:stCondLst>
                            <p:childTnLst>
                              <p:par>
                                <p:cTn id="13" presetID="8" presetClass="emph" presetSubtype="0" fill="hold" grpId="1" nodeType="afterEffect">
                                  <p:stCondLst>
                                    <p:cond delay="0"/>
                                  </p:stCondLst>
                                  <p:childTnLst>
                                    <p:animRot by="21600000">
                                      <p:cBhvr>
                                        <p:cTn id="14" dur="2000" fill="hold"/>
                                        <p:tgtEl>
                                          <p:spTgt spid="100559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2" nodeType="clickEffect">
                                  <p:stCondLst>
                                    <p:cond delay="0"/>
                                  </p:stCondLst>
                                  <p:childTnLst>
                                    <p:animEffect transition="out" filter="dissolve">
                                      <p:cBhvr>
                                        <p:cTn id="18" dur="500"/>
                                        <p:tgtEl>
                                          <p:spTgt spid="1005599"/>
                                        </p:tgtEl>
                                      </p:cBhvr>
                                    </p:animEffect>
                                    <p:set>
                                      <p:cBhvr>
                                        <p:cTn id="19" dur="1" fill="hold">
                                          <p:stCondLst>
                                            <p:cond delay="499"/>
                                          </p:stCondLst>
                                        </p:cTn>
                                        <p:tgtEl>
                                          <p:spTgt spid="1005599"/>
                                        </p:tgtEl>
                                        <p:attrNameLst>
                                          <p:attrName>style.visibility</p:attrName>
                                        </p:attrNameLst>
                                      </p:cBhvr>
                                      <p:to>
                                        <p:strVal val="hidden"/>
                                      </p:to>
                                    </p:se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005601"/>
                                        </p:tgtEl>
                                        <p:attrNameLst>
                                          <p:attrName>style.visibility</p:attrName>
                                        </p:attrNameLst>
                                      </p:cBhvr>
                                      <p:to>
                                        <p:strVal val="visible"/>
                                      </p:to>
                                    </p:set>
                                    <p:animEffect transition="in" filter="dissolve">
                                      <p:cBhvr>
                                        <p:cTn id="23" dur="500"/>
                                        <p:tgtEl>
                                          <p:spTgt spid="1005601"/>
                                        </p:tgtEl>
                                      </p:cBhvr>
                                    </p:animEffect>
                                  </p:childTnLst>
                                </p:cTn>
                              </p:par>
                            </p:childTnLst>
                          </p:cTn>
                        </p:par>
                        <p:par>
                          <p:cTn id="24" fill="hold">
                            <p:stCondLst>
                              <p:cond delay="1000"/>
                            </p:stCondLst>
                            <p:childTnLst>
                              <p:par>
                                <p:cTn id="25" presetID="8" presetClass="emph" presetSubtype="0" fill="hold" grpId="1" nodeType="afterEffect">
                                  <p:stCondLst>
                                    <p:cond delay="0"/>
                                  </p:stCondLst>
                                  <p:childTnLst>
                                    <p:animRot by="21600000">
                                      <p:cBhvr>
                                        <p:cTn id="26" dur="2000" fill="hold"/>
                                        <p:tgtEl>
                                          <p:spTgt spid="10056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98" grpId="0" animBg="1"/>
      <p:bldP spid="1005599" grpId="0" animBg="1"/>
      <p:bldP spid="1005599" grpId="1" animBg="1"/>
      <p:bldP spid="1005599" grpId="2" animBg="1"/>
      <p:bldP spid="1005601" grpId="0" animBg="1"/>
      <p:bldP spid="100560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1400" y="3451225"/>
            <a:ext cx="2297112" cy="1025525"/>
            <a:chOff x="2153" y="2174"/>
            <a:chExt cx="1447" cy="646"/>
          </a:xfrm>
        </p:grpSpPr>
        <p:sp>
          <p:nvSpPr>
            <p:cNvPr id="40985" name="Line 3"/>
            <p:cNvSpPr>
              <a:spLocks noChangeShapeType="1"/>
            </p:cNvSpPr>
            <p:nvPr/>
          </p:nvSpPr>
          <p:spPr bwMode="auto">
            <a:xfrm flipH="1">
              <a:off x="2892" y="2174"/>
              <a:ext cx="1" cy="436"/>
            </a:xfrm>
            <a:prstGeom prst="line">
              <a:avLst/>
            </a:prstGeom>
            <a:noFill/>
            <a:ln w="76200">
              <a:solidFill>
                <a:srgbClr val="3366FF"/>
              </a:solidFill>
              <a:round/>
              <a:headEnd/>
              <a:tailEnd type="triangle" w="med" len="med"/>
            </a:ln>
          </p:spPr>
          <p:txBody>
            <a:bodyPr/>
            <a:lstStyle/>
            <a:p>
              <a:endParaRPr lang="en-GB"/>
            </a:p>
          </p:txBody>
        </p:sp>
        <p:sp>
          <p:nvSpPr>
            <p:cNvPr id="40986" name="Text Box 4"/>
            <p:cNvSpPr txBox="1">
              <a:spLocks noChangeArrowheads="1"/>
            </p:cNvSpPr>
            <p:nvPr/>
          </p:nvSpPr>
          <p:spPr bwMode="auto">
            <a:xfrm>
              <a:off x="2153" y="2570"/>
              <a:ext cx="1447" cy="250"/>
            </a:xfrm>
            <a:prstGeom prst="rect">
              <a:avLst/>
            </a:prstGeom>
            <a:noFill/>
            <a:ln w="9525">
              <a:noFill/>
              <a:miter lim="800000"/>
              <a:headEnd/>
              <a:tailEnd/>
            </a:ln>
          </p:spPr>
          <p:txBody>
            <a:bodyPr wrap="none">
              <a:spAutoFit/>
            </a:bodyPr>
            <a:lstStyle/>
            <a:p>
              <a:r>
                <a:rPr lang="en-GB" sz="2000" i="1"/>
                <a:t>fit not satisfactory?</a:t>
              </a:r>
            </a:p>
          </p:txBody>
        </p:sp>
      </p:grpSp>
      <p:grpSp>
        <p:nvGrpSpPr>
          <p:cNvPr id="3" name="Group 5"/>
          <p:cNvGrpSpPr>
            <a:grpSpLocks/>
          </p:cNvGrpSpPr>
          <p:nvPr/>
        </p:nvGrpSpPr>
        <p:grpSpPr bwMode="auto">
          <a:xfrm>
            <a:off x="4056837" y="2605088"/>
            <a:ext cx="1706563" cy="1046162"/>
            <a:chOff x="2358" y="1641"/>
            <a:chExt cx="1075" cy="659"/>
          </a:xfrm>
        </p:grpSpPr>
        <p:sp>
          <p:nvSpPr>
            <p:cNvPr id="40982" name="Line 6"/>
            <p:cNvSpPr>
              <a:spLocks noChangeShapeType="1"/>
            </p:cNvSpPr>
            <p:nvPr/>
          </p:nvSpPr>
          <p:spPr bwMode="auto">
            <a:xfrm flipH="1">
              <a:off x="3084" y="1641"/>
              <a:ext cx="349" cy="400"/>
            </a:xfrm>
            <a:prstGeom prst="line">
              <a:avLst/>
            </a:prstGeom>
            <a:noFill/>
            <a:ln w="76200">
              <a:solidFill>
                <a:srgbClr val="3366FF"/>
              </a:solidFill>
              <a:round/>
              <a:headEnd/>
              <a:tailEnd type="triangle" w="med" len="med"/>
            </a:ln>
          </p:spPr>
          <p:txBody>
            <a:bodyPr/>
            <a:lstStyle/>
            <a:p>
              <a:endParaRPr lang="en-GB"/>
            </a:p>
          </p:txBody>
        </p:sp>
        <p:sp>
          <p:nvSpPr>
            <p:cNvPr id="40983" name="Line 7"/>
            <p:cNvSpPr>
              <a:spLocks noChangeShapeType="1"/>
            </p:cNvSpPr>
            <p:nvPr/>
          </p:nvSpPr>
          <p:spPr bwMode="auto">
            <a:xfrm>
              <a:off x="2358" y="1641"/>
              <a:ext cx="349" cy="400"/>
            </a:xfrm>
            <a:prstGeom prst="line">
              <a:avLst/>
            </a:prstGeom>
            <a:noFill/>
            <a:ln w="76200">
              <a:solidFill>
                <a:srgbClr val="3366FF"/>
              </a:solidFill>
              <a:round/>
              <a:headEnd/>
              <a:tailEnd type="triangle" w="med" len="med"/>
            </a:ln>
          </p:spPr>
          <p:txBody>
            <a:bodyPr/>
            <a:lstStyle/>
            <a:p>
              <a:endParaRPr lang="en-GB"/>
            </a:p>
          </p:txBody>
        </p:sp>
        <p:sp>
          <p:nvSpPr>
            <p:cNvPr id="40984" name="Oval 8"/>
            <p:cNvSpPr>
              <a:spLocks noChangeArrowheads="1"/>
            </p:cNvSpPr>
            <p:nvPr/>
          </p:nvSpPr>
          <p:spPr bwMode="auto">
            <a:xfrm>
              <a:off x="2528" y="2033"/>
              <a:ext cx="700" cy="267"/>
            </a:xfrm>
            <a:prstGeom prst="ellipse">
              <a:avLst/>
            </a:prstGeom>
            <a:solidFill>
              <a:srgbClr val="FFFF99"/>
            </a:solidFill>
            <a:ln w="9525">
              <a:solidFill>
                <a:schemeClr val="tx1"/>
              </a:solidFill>
              <a:round/>
              <a:headEnd/>
              <a:tailEnd/>
            </a:ln>
          </p:spPr>
          <p:txBody>
            <a:bodyPr wrap="none" anchor="ctr"/>
            <a:lstStyle/>
            <a:p>
              <a:pPr algn="ctr"/>
              <a:r>
                <a:rPr lang="en-GB" sz="2000"/>
                <a:t>fit</a:t>
              </a:r>
            </a:p>
          </p:txBody>
        </p:sp>
      </p:grpSp>
      <p:sp>
        <p:nvSpPr>
          <p:cNvPr id="1026057" name="Freeform 9"/>
          <p:cNvSpPr>
            <a:spLocks/>
          </p:cNvSpPr>
          <p:nvPr/>
        </p:nvSpPr>
        <p:spPr bwMode="auto">
          <a:xfrm>
            <a:off x="3250387" y="2690813"/>
            <a:ext cx="877888" cy="2508250"/>
          </a:xfrm>
          <a:custGeom>
            <a:avLst/>
            <a:gdLst>
              <a:gd name="T0" fmla="*/ 2147483647 w 593"/>
              <a:gd name="T1" fmla="*/ 2147483647 h 1543"/>
              <a:gd name="T2" fmla="*/ 2147483647 w 593"/>
              <a:gd name="T3" fmla="*/ 2147483647 h 1543"/>
              <a:gd name="T4" fmla="*/ 2147483647 w 593"/>
              <a:gd name="T5" fmla="*/ 2147483647 h 1543"/>
              <a:gd name="T6" fmla="*/ 2147483647 w 593"/>
              <a:gd name="T7" fmla="*/ 0 h 1543"/>
              <a:gd name="T8" fmla="*/ 0 60000 65536"/>
              <a:gd name="T9" fmla="*/ 0 60000 65536"/>
              <a:gd name="T10" fmla="*/ 0 60000 65536"/>
              <a:gd name="T11" fmla="*/ 0 60000 65536"/>
              <a:gd name="T12" fmla="*/ 0 w 593"/>
              <a:gd name="T13" fmla="*/ 0 h 1543"/>
              <a:gd name="T14" fmla="*/ 593 w 593"/>
              <a:gd name="T15" fmla="*/ 1543 h 1543"/>
            </a:gdLst>
            <a:ahLst/>
            <a:cxnLst>
              <a:cxn ang="T8">
                <a:pos x="T0" y="T1"/>
              </a:cxn>
              <a:cxn ang="T9">
                <a:pos x="T2" y="T3"/>
              </a:cxn>
              <a:cxn ang="T10">
                <a:pos x="T4" y="T5"/>
              </a:cxn>
              <a:cxn ang="T11">
                <a:pos x="T6" y="T7"/>
              </a:cxn>
            </a:cxnLst>
            <a:rect l="T12" t="T13" r="T14" b="T15"/>
            <a:pathLst>
              <a:path w="593" h="1543">
                <a:moveTo>
                  <a:pt x="593" y="1543"/>
                </a:moveTo>
                <a:cubicBezTo>
                  <a:pt x="493" y="1543"/>
                  <a:pt x="393" y="1543"/>
                  <a:pt x="300" y="1399"/>
                </a:cubicBezTo>
                <a:cubicBezTo>
                  <a:pt x="207" y="1255"/>
                  <a:pt x="76" y="912"/>
                  <a:pt x="38" y="679"/>
                </a:cubicBezTo>
                <a:cubicBezTo>
                  <a:pt x="0" y="446"/>
                  <a:pt x="34" y="223"/>
                  <a:pt x="69" y="0"/>
                </a:cubicBezTo>
              </a:path>
            </a:pathLst>
          </a:custGeom>
          <a:noFill/>
          <a:ln w="76200" cap="flat" cmpd="sng">
            <a:solidFill>
              <a:srgbClr val="3366FF"/>
            </a:solidFill>
            <a:prstDash val="solid"/>
            <a:round/>
            <a:headEnd type="none" w="med" len="med"/>
            <a:tailEnd type="triangle" w="med" len="med"/>
          </a:ln>
        </p:spPr>
        <p:txBody>
          <a:bodyPr/>
          <a:lstStyle/>
          <a:p>
            <a:endParaRPr lang="en-GB"/>
          </a:p>
        </p:txBody>
      </p:sp>
      <p:sp>
        <p:nvSpPr>
          <p:cNvPr id="40965" name="Rectangle 10"/>
          <p:cNvSpPr>
            <a:spLocks noGrp="1" noChangeArrowheads="1"/>
          </p:cNvSpPr>
          <p:nvPr>
            <p:ph type="title"/>
          </p:nvPr>
        </p:nvSpPr>
        <p:spPr/>
        <p:txBody>
          <a:bodyPr/>
          <a:lstStyle/>
          <a:p>
            <a:pPr eaLnBrk="1" hangingPunct="1"/>
            <a:r>
              <a:rPr lang="nl-NL" smtClean="0"/>
              <a:t>Strategy for data analysis</a:t>
            </a:r>
            <a:endParaRPr lang="en-GB" smtClean="0"/>
          </a:p>
        </p:txBody>
      </p:sp>
      <p:grpSp>
        <p:nvGrpSpPr>
          <p:cNvPr id="4" name="Group 11"/>
          <p:cNvGrpSpPr>
            <a:grpSpLocks/>
          </p:cNvGrpSpPr>
          <p:nvPr/>
        </p:nvGrpSpPr>
        <p:grpSpPr bwMode="auto">
          <a:xfrm>
            <a:off x="2315350" y="1966913"/>
            <a:ext cx="4654550" cy="733425"/>
            <a:chOff x="1261" y="1239"/>
            <a:chExt cx="2932" cy="462"/>
          </a:xfrm>
        </p:grpSpPr>
        <p:sp>
          <p:nvSpPr>
            <p:cNvPr id="40979" name="Line 12"/>
            <p:cNvSpPr>
              <a:spLocks noChangeShapeType="1"/>
            </p:cNvSpPr>
            <p:nvPr/>
          </p:nvSpPr>
          <p:spPr bwMode="auto">
            <a:xfrm>
              <a:off x="1261" y="1470"/>
              <a:ext cx="324" cy="0"/>
            </a:xfrm>
            <a:prstGeom prst="line">
              <a:avLst/>
            </a:prstGeom>
            <a:noFill/>
            <a:ln w="76200">
              <a:solidFill>
                <a:srgbClr val="3366FF"/>
              </a:solidFill>
              <a:round/>
              <a:headEnd/>
              <a:tailEnd type="triangle" w="med" len="med"/>
            </a:ln>
          </p:spPr>
          <p:txBody>
            <a:bodyPr/>
            <a:lstStyle/>
            <a:p>
              <a:endParaRPr lang="en-GB"/>
            </a:p>
          </p:txBody>
        </p:sp>
        <p:sp>
          <p:nvSpPr>
            <p:cNvPr id="40980" name="Oval 13"/>
            <p:cNvSpPr>
              <a:spLocks noChangeArrowheads="1"/>
            </p:cNvSpPr>
            <p:nvPr/>
          </p:nvSpPr>
          <p:spPr bwMode="auto">
            <a:xfrm>
              <a:off x="1601" y="1239"/>
              <a:ext cx="1219" cy="462"/>
            </a:xfrm>
            <a:prstGeom prst="ellipse">
              <a:avLst/>
            </a:prstGeom>
            <a:solidFill>
              <a:srgbClr val="CCFFFF"/>
            </a:solidFill>
            <a:ln w="9525">
              <a:solidFill>
                <a:schemeClr val="tx1"/>
              </a:solidFill>
              <a:round/>
              <a:headEnd/>
              <a:tailEnd/>
            </a:ln>
          </p:spPr>
          <p:txBody>
            <a:bodyPr wrap="none" anchor="ctr"/>
            <a:lstStyle/>
            <a:p>
              <a:pPr algn="ctr"/>
              <a:r>
                <a:rPr lang="nl-NL" sz="2000"/>
                <a:t>actual</a:t>
              </a:r>
              <a:endParaRPr lang="en-GB" sz="2000"/>
            </a:p>
            <a:p>
              <a:pPr algn="ctr"/>
              <a:r>
                <a:rPr lang="en-GB" sz="2000"/>
                <a:t>DEB model</a:t>
              </a:r>
            </a:p>
          </p:txBody>
        </p:sp>
        <p:sp>
          <p:nvSpPr>
            <p:cNvPr id="40981" name="Oval 14"/>
            <p:cNvSpPr>
              <a:spLocks noChangeArrowheads="1"/>
            </p:cNvSpPr>
            <p:nvPr/>
          </p:nvSpPr>
          <p:spPr bwMode="auto">
            <a:xfrm>
              <a:off x="2974" y="1239"/>
              <a:ext cx="1219" cy="462"/>
            </a:xfrm>
            <a:prstGeom prst="ellipse">
              <a:avLst/>
            </a:prstGeom>
            <a:solidFill>
              <a:srgbClr val="CCFFFF"/>
            </a:solidFill>
            <a:ln w="9525" algn="ctr">
              <a:solidFill>
                <a:schemeClr val="tx1"/>
              </a:solidFill>
              <a:round/>
              <a:headEnd/>
              <a:tailEnd/>
            </a:ln>
          </p:spPr>
          <p:txBody>
            <a:bodyPr wrap="none" anchor="ctr"/>
            <a:lstStyle/>
            <a:p>
              <a:pPr algn="ctr"/>
              <a:r>
                <a:rPr lang="en-GB" sz="2000"/>
                <a:t>experimental</a:t>
              </a:r>
            </a:p>
            <a:p>
              <a:pPr algn="ctr"/>
              <a:r>
                <a:rPr lang="en-GB" sz="2000"/>
                <a:t>data</a:t>
              </a:r>
            </a:p>
          </p:txBody>
        </p:sp>
      </p:grpSp>
      <p:grpSp>
        <p:nvGrpSpPr>
          <p:cNvPr id="5" name="Group 15"/>
          <p:cNvGrpSpPr>
            <a:grpSpLocks/>
          </p:cNvGrpSpPr>
          <p:nvPr/>
        </p:nvGrpSpPr>
        <p:grpSpPr bwMode="auto">
          <a:xfrm>
            <a:off x="5865000" y="4318000"/>
            <a:ext cx="2403475" cy="2016125"/>
            <a:chOff x="3497" y="2720"/>
            <a:chExt cx="1514" cy="1270"/>
          </a:xfrm>
        </p:grpSpPr>
        <p:sp>
          <p:nvSpPr>
            <p:cNvPr id="40973" name="Line 16"/>
            <p:cNvSpPr>
              <a:spLocks noChangeShapeType="1"/>
            </p:cNvSpPr>
            <p:nvPr/>
          </p:nvSpPr>
          <p:spPr bwMode="auto">
            <a:xfrm flipH="1" flipV="1">
              <a:off x="3497" y="3415"/>
              <a:ext cx="426" cy="438"/>
            </a:xfrm>
            <a:prstGeom prst="line">
              <a:avLst/>
            </a:prstGeom>
            <a:noFill/>
            <a:ln w="76200">
              <a:solidFill>
                <a:srgbClr val="3366FF"/>
              </a:solidFill>
              <a:round/>
              <a:headEnd/>
              <a:tailEnd type="triangle" w="med" len="med"/>
            </a:ln>
          </p:spPr>
          <p:txBody>
            <a:bodyPr/>
            <a:lstStyle/>
            <a:p>
              <a:endParaRPr lang="en-GB"/>
            </a:p>
          </p:txBody>
        </p:sp>
        <p:sp>
          <p:nvSpPr>
            <p:cNvPr id="40974" name="Line 17"/>
            <p:cNvSpPr>
              <a:spLocks noChangeShapeType="1"/>
            </p:cNvSpPr>
            <p:nvPr/>
          </p:nvSpPr>
          <p:spPr bwMode="auto">
            <a:xfrm flipH="1" flipV="1">
              <a:off x="3548" y="3306"/>
              <a:ext cx="385" cy="84"/>
            </a:xfrm>
            <a:prstGeom prst="line">
              <a:avLst/>
            </a:prstGeom>
            <a:noFill/>
            <a:ln w="76200">
              <a:solidFill>
                <a:srgbClr val="3366FF"/>
              </a:solidFill>
              <a:round/>
              <a:headEnd/>
              <a:tailEnd type="triangle" w="med" len="med"/>
            </a:ln>
          </p:spPr>
          <p:txBody>
            <a:bodyPr/>
            <a:lstStyle/>
            <a:p>
              <a:endParaRPr lang="en-GB"/>
            </a:p>
          </p:txBody>
        </p:sp>
        <p:sp>
          <p:nvSpPr>
            <p:cNvPr id="40975" name="Line 18"/>
            <p:cNvSpPr>
              <a:spLocks noChangeShapeType="1"/>
            </p:cNvSpPr>
            <p:nvPr/>
          </p:nvSpPr>
          <p:spPr bwMode="auto">
            <a:xfrm flipH="1">
              <a:off x="3537" y="2958"/>
              <a:ext cx="416" cy="266"/>
            </a:xfrm>
            <a:prstGeom prst="line">
              <a:avLst/>
            </a:prstGeom>
            <a:noFill/>
            <a:ln w="76200">
              <a:solidFill>
                <a:srgbClr val="3366FF"/>
              </a:solidFill>
              <a:round/>
              <a:headEnd/>
              <a:tailEnd type="triangle" w="med" len="med"/>
            </a:ln>
          </p:spPr>
          <p:txBody>
            <a:bodyPr/>
            <a:lstStyle/>
            <a:p>
              <a:endParaRPr lang="en-GB"/>
            </a:p>
          </p:txBody>
        </p:sp>
        <p:sp>
          <p:nvSpPr>
            <p:cNvPr id="40976" name="Oval 19"/>
            <p:cNvSpPr>
              <a:spLocks noChangeArrowheads="1"/>
            </p:cNvSpPr>
            <p:nvPr/>
          </p:nvSpPr>
          <p:spPr bwMode="auto">
            <a:xfrm>
              <a:off x="3792" y="2720"/>
              <a:ext cx="1219" cy="462"/>
            </a:xfrm>
            <a:prstGeom prst="ellipse">
              <a:avLst/>
            </a:prstGeom>
            <a:solidFill>
              <a:srgbClr val="CCFFCC"/>
            </a:solidFill>
            <a:ln w="9525" algn="ctr">
              <a:solidFill>
                <a:schemeClr val="tx1"/>
              </a:solidFill>
              <a:round/>
              <a:headEnd/>
              <a:tailEnd/>
            </a:ln>
          </p:spPr>
          <p:txBody>
            <a:bodyPr wrap="none" anchor="ctr"/>
            <a:lstStyle/>
            <a:p>
              <a:pPr algn="ctr"/>
              <a:r>
                <a:rPr lang="en-GB" sz="2000"/>
                <a:t>additional</a:t>
              </a:r>
            </a:p>
            <a:p>
              <a:pPr algn="ctr"/>
              <a:r>
                <a:rPr lang="en-GB" sz="2000"/>
                <a:t>experiments</a:t>
              </a:r>
            </a:p>
          </p:txBody>
        </p:sp>
        <p:sp>
          <p:nvSpPr>
            <p:cNvPr id="40977" name="Oval 20"/>
            <p:cNvSpPr>
              <a:spLocks noChangeArrowheads="1"/>
            </p:cNvSpPr>
            <p:nvPr/>
          </p:nvSpPr>
          <p:spPr bwMode="auto">
            <a:xfrm>
              <a:off x="3792" y="3136"/>
              <a:ext cx="1219" cy="462"/>
            </a:xfrm>
            <a:prstGeom prst="ellipse">
              <a:avLst/>
            </a:prstGeom>
            <a:solidFill>
              <a:srgbClr val="CCFFCC"/>
            </a:solidFill>
            <a:ln w="9525" algn="ctr">
              <a:solidFill>
                <a:schemeClr val="tx1"/>
              </a:solidFill>
              <a:round/>
              <a:headEnd/>
              <a:tailEnd/>
            </a:ln>
          </p:spPr>
          <p:txBody>
            <a:bodyPr wrap="none" anchor="ctr"/>
            <a:lstStyle/>
            <a:p>
              <a:pPr algn="ctr"/>
              <a:r>
                <a:rPr lang="en-GB" sz="2000"/>
                <a:t>literature</a:t>
              </a:r>
            </a:p>
          </p:txBody>
        </p:sp>
        <p:sp>
          <p:nvSpPr>
            <p:cNvPr id="40978" name="Oval 21"/>
            <p:cNvSpPr>
              <a:spLocks noChangeArrowheads="1"/>
            </p:cNvSpPr>
            <p:nvPr/>
          </p:nvSpPr>
          <p:spPr bwMode="auto">
            <a:xfrm>
              <a:off x="3792" y="3528"/>
              <a:ext cx="1219" cy="462"/>
            </a:xfrm>
            <a:prstGeom prst="ellipse">
              <a:avLst/>
            </a:prstGeom>
            <a:solidFill>
              <a:srgbClr val="CCFFCC"/>
            </a:solidFill>
            <a:ln w="9525" algn="ctr">
              <a:solidFill>
                <a:schemeClr val="tx1"/>
              </a:solidFill>
              <a:round/>
              <a:headEnd/>
              <a:tailEnd/>
            </a:ln>
          </p:spPr>
          <p:txBody>
            <a:bodyPr wrap="none" anchor="ctr"/>
            <a:lstStyle/>
            <a:p>
              <a:pPr algn="ctr"/>
              <a:r>
                <a:rPr lang="en-GB" sz="2000"/>
                <a:t>educated</a:t>
              </a:r>
            </a:p>
            <a:p>
              <a:pPr algn="ctr"/>
              <a:r>
                <a:rPr lang="en-GB" sz="2000"/>
                <a:t>guesses</a:t>
              </a:r>
            </a:p>
          </p:txBody>
        </p:sp>
      </p:grpSp>
      <p:grpSp>
        <p:nvGrpSpPr>
          <p:cNvPr id="6" name="Group 22"/>
          <p:cNvGrpSpPr>
            <a:grpSpLocks/>
          </p:cNvGrpSpPr>
          <p:nvPr/>
        </p:nvGrpSpPr>
        <p:grpSpPr bwMode="auto">
          <a:xfrm>
            <a:off x="3980637" y="4452938"/>
            <a:ext cx="1935163" cy="1119187"/>
            <a:chOff x="2310" y="2805"/>
            <a:chExt cx="1219" cy="705"/>
          </a:xfrm>
        </p:grpSpPr>
        <p:sp>
          <p:nvSpPr>
            <p:cNvPr id="40971" name="Oval 23"/>
            <p:cNvSpPr>
              <a:spLocks noChangeArrowheads="1"/>
            </p:cNvSpPr>
            <p:nvPr/>
          </p:nvSpPr>
          <p:spPr bwMode="auto">
            <a:xfrm>
              <a:off x="2310" y="3048"/>
              <a:ext cx="1219" cy="462"/>
            </a:xfrm>
            <a:prstGeom prst="ellipse">
              <a:avLst/>
            </a:prstGeom>
            <a:solidFill>
              <a:srgbClr val="CCFFFF"/>
            </a:solidFill>
            <a:ln w="9525" algn="ctr">
              <a:solidFill>
                <a:schemeClr val="tx1"/>
              </a:solidFill>
              <a:round/>
              <a:headEnd/>
              <a:tailEnd/>
            </a:ln>
          </p:spPr>
          <p:txBody>
            <a:bodyPr wrap="none" anchor="ctr"/>
            <a:lstStyle/>
            <a:p>
              <a:pPr algn="ctr"/>
              <a:r>
                <a:rPr lang="en-GB" sz="2000"/>
                <a:t>mechanistic</a:t>
              </a:r>
            </a:p>
            <a:p>
              <a:pPr algn="ctr"/>
              <a:r>
                <a:rPr lang="en-GB" sz="2000"/>
                <a:t>hypothesis</a:t>
              </a:r>
            </a:p>
          </p:txBody>
        </p:sp>
        <p:sp>
          <p:nvSpPr>
            <p:cNvPr id="40972" name="Line 24"/>
            <p:cNvSpPr>
              <a:spLocks noChangeShapeType="1"/>
            </p:cNvSpPr>
            <p:nvPr/>
          </p:nvSpPr>
          <p:spPr bwMode="auto">
            <a:xfrm flipH="1">
              <a:off x="2892" y="2805"/>
              <a:ext cx="1" cy="231"/>
            </a:xfrm>
            <a:prstGeom prst="line">
              <a:avLst/>
            </a:prstGeom>
            <a:noFill/>
            <a:ln w="76200">
              <a:solidFill>
                <a:srgbClr val="3366FF"/>
              </a:solidFill>
              <a:round/>
              <a:headEnd/>
              <a:tailEnd type="triangle" w="med" len="med"/>
            </a:ln>
          </p:spPr>
          <p:txBody>
            <a:bodyPr/>
            <a:lstStyle/>
            <a:p>
              <a:endParaRPr lang="en-GB"/>
            </a:p>
          </p:txBody>
        </p:sp>
      </p:grpSp>
      <p:sp>
        <p:nvSpPr>
          <p:cNvPr id="1026073" name="Oval 25"/>
          <p:cNvSpPr>
            <a:spLocks noChangeArrowheads="1"/>
          </p:cNvSpPr>
          <p:nvPr/>
        </p:nvSpPr>
        <p:spPr bwMode="auto">
          <a:xfrm>
            <a:off x="527825" y="1966913"/>
            <a:ext cx="1935162" cy="733425"/>
          </a:xfrm>
          <a:prstGeom prst="ellipse">
            <a:avLst/>
          </a:prstGeom>
          <a:solidFill>
            <a:srgbClr val="339966"/>
          </a:solidFill>
          <a:ln w="9525">
            <a:solidFill>
              <a:schemeClr val="tx1"/>
            </a:solidFill>
            <a:round/>
            <a:headEnd/>
            <a:tailEnd/>
          </a:ln>
        </p:spPr>
        <p:txBody>
          <a:bodyPr wrap="none" anchor="ctr"/>
          <a:lstStyle/>
          <a:p>
            <a:pPr algn="ctr"/>
            <a:r>
              <a:rPr lang="en-GB" sz="2000">
                <a:solidFill>
                  <a:schemeClr val="bg1"/>
                </a:solidFill>
              </a:rPr>
              <a:t>standard</a:t>
            </a:r>
          </a:p>
          <a:p>
            <a:pPr algn="ctr"/>
            <a:r>
              <a:rPr lang="en-GB" sz="2000">
                <a:solidFill>
                  <a:schemeClr val="bg1"/>
                </a:solidFill>
              </a:rPr>
              <a:t>DEB model</a:t>
            </a:r>
          </a:p>
        </p:txBody>
      </p:sp>
      <p:sp>
        <p:nvSpPr>
          <p:cNvPr id="1026074" name="Line 26"/>
          <p:cNvSpPr>
            <a:spLocks noChangeShapeType="1"/>
          </p:cNvSpPr>
          <p:nvPr/>
        </p:nvSpPr>
        <p:spPr bwMode="auto">
          <a:xfrm flipV="1">
            <a:off x="5528450" y="2759075"/>
            <a:ext cx="427037" cy="1349375"/>
          </a:xfrm>
          <a:prstGeom prst="line">
            <a:avLst/>
          </a:prstGeom>
          <a:noFill/>
          <a:ln w="76200">
            <a:solidFill>
              <a:srgbClr val="3366FF"/>
            </a:solidFill>
            <a:round/>
            <a:headEnd/>
            <a:tailEnd type="triangle" w="med" len="med"/>
          </a:ln>
        </p:spPr>
        <p:txBody>
          <a:bodyPr/>
          <a:lstStyle/>
          <a:p>
            <a:endParaRPr lang="en-GB"/>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6073"/>
                                        </p:tgtEl>
                                        <p:attrNameLst>
                                          <p:attrName>style.visibility</p:attrName>
                                        </p:attrNameLst>
                                      </p:cBhvr>
                                      <p:to>
                                        <p:strVal val="visible"/>
                                      </p:to>
                                    </p:set>
                                    <p:animEffect transition="in" filter="dissolve">
                                      <p:cBhvr>
                                        <p:cTn id="7" dur="500"/>
                                        <p:tgtEl>
                                          <p:spTgt spid="10260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26074"/>
                                        </p:tgtEl>
                                        <p:attrNameLst>
                                          <p:attrName>style.visibility</p:attrName>
                                        </p:attrNameLst>
                                      </p:cBhvr>
                                      <p:to>
                                        <p:strVal val="visible"/>
                                      </p:to>
                                    </p:set>
                                    <p:animEffect transition="in" filter="wipe(down)">
                                      <p:cBhvr>
                                        <p:cTn id="27" dur="500"/>
                                        <p:tgtEl>
                                          <p:spTgt spid="10260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26057"/>
                                        </p:tgtEl>
                                        <p:attrNameLst>
                                          <p:attrName>style.visibility</p:attrName>
                                        </p:attrNameLst>
                                      </p:cBhvr>
                                      <p:to>
                                        <p:strVal val="visible"/>
                                      </p:to>
                                    </p:set>
                                    <p:animEffect transition="in" filter="wipe(down)">
                                      <p:cBhvr>
                                        <p:cTn id="42" dur="500"/>
                                        <p:tgtEl>
                                          <p:spTgt spid="1026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7" grpId="0" animBg="1"/>
      <p:bldP spid="1026073" grpId="0" animBg="1"/>
      <p:bldP spid="10260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3559447" y="4214314"/>
            <a:ext cx="3844925" cy="820738"/>
            <a:chOff x="1732" y="2342"/>
            <a:chExt cx="2422" cy="517"/>
          </a:xfrm>
        </p:grpSpPr>
        <p:sp>
          <p:nvSpPr>
            <p:cNvPr id="41990" name="Line 12"/>
            <p:cNvSpPr>
              <a:spLocks noChangeShapeType="1"/>
            </p:cNvSpPr>
            <p:nvPr/>
          </p:nvSpPr>
          <p:spPr bwMode="auto">
            <a:xfrm>
              <a:off x="1732" y="2600"/>
              <a:ext cx="1067" cy="0"/>
            </a:xfrm>
            <a:prstGeom prst="line">
              <a:avLst/>
            </a:prstGeom>
            <a:noFill/>
            <a:ln w="76200">
              <a:solidFill>
                <a:srgbClr val="3366FF"/>
              </a:solidFill>
              <a:round/>
              <a:headEnd/>
              <a:tailEnd type="triangle" w="med" len="med"/>
            </a:ln>
          </p:spPr>
          <p:txBody>
            <a:bodyPr/>
            <a:lstStyle/>
            <a:p>
              <a:endParaRPr lang="en-GB"/>
            </a:p>
          </p:txBody>
        </p:sp>
        <p:sp>
          <p:nvSpPr>
            <p:cNvPr id="41991" name="Oval 14"/>
            <p:cNvSpPr>
              <a:spLocks noChangeArrowheads="1"/>
            </p:cNvSpPr>
            <p:nvPr/>
          </p:nvSpPr>
          <p:spPr bwMode="auto">
            <a:xfrm>
              <a:off x="2863" y="2342"/>
              <a:ext cx="1291" cy="517"/>
            </a:xfrm>
            <a:prstGeom prst="ellipse">
              <a:avLst/>
            </a:prstGeom>
            <a:solidFill>
              <a:srgbClr val="CCFFFF"/>
            </a:solidFill>
            <a:ln w="9525" algn="ctr">
              <a:solidFill>
                <a:schemeClr val="tx1"/>
              </a:solidFill>
              <a:round/>
              <a:headEnd/>
              <a:tailEnd/>
            </a:ln>
          </p:spPr>
          <p:txBody>
            <a:bodyPr wrap="none" anchor="ctr"/>
            <a:lstStyle/>
            <a:p>
              <a:pPr algn="ctr"/>
              <a:r>
                <a:rPr lang="nl-NL" sz="2000"/>
                <a:t>testable</a:t>
              </a:r>
              <a:endParaRPr lang="en-GB" sz="2000"/>
            </a:p>
            <a:p>
              <a:pPr algn="ctr"/>
              <a:r>
                <a:rPr lang="en-GB" sz="2000"/>
                <a:t>predictions</a:t>
              </a:r>
            </a:p>
          </p:txBody>
        </p:sp>
      </p:grpSp>
      <p:sp>
        <p:nvSpPr>
          <p:cNvPr id="41987" name="Rectangle 10"/>
          <p:cNvSpPr>
            <a:spLocks noGrp="1" noChangeArrowheads="1"/>
          </p:cNvSpPr>
          <p:nvPr>
            <p:ph type="title"/>
          </p:nvPr>
        </p:nvSpPr>
        <p:spPr/>
        <p:txBody>
          <a:bodyPr/>
          <a:lstStyle/>
          <a:p>
            <a:pPr eaLnBrk="1" hangingPunct="1"/>
            <a:r>
              <a:rPr lang="nl-NL" smtClean="0"/>
              <a:t>Strategy for data analysis</a:t>
            </a:r>
            <a:endParaRPr lang="en-GB" smtClean="0"/>
          </a:p>
        </p:txBody>
      </p:sp>
      <p:sp>
        <p:nvSpPr>
          <p:cNvPr id="82971" name="Rectangle 27"/>
          <p:cNvSpPr>
            <a:spLocks noGrp="1" noChangeArrowheads="1"/>
          </p:cNvSpPr>
          <p:nvPr>
            <p:ph type="body" idx="1"/>
          </p:nvPr>
        </p:nvSpPr>
        <p:spPr>
          <a:xfrm>
            <a:off x="561704" y="1700011"/>
            <a:ext cx="8229600" cy="4426152"/>
          </a:xfrm>
        </p:spPr>
        <p:txBody>
          <a:bodyPr/>
          <a:lstStyle/>
          <a:p>
            <a:r>
              <a:rPr lang="nl-NL" dirty="0" smtClean="0"/>
              <a:t>Are we sure we have the correct explanation?</a:t>
            </a:r>
          </a:p>
          <a:p>
            <a:endParaRPr lang="nl-NL" sz="1000" dirty="0" smtClean="0"/>
          </a:p>
          <a:p>
            <a:pPr>
              <a:buNone/>
            </a:pPr>
            <a:r>
              <a:rPr lang="nl-NL" b="1" dirty="0" smtClean="0">
                <a:solidFill>
                  <a:srgbClr val="009900"/>
                </a:solidFill>
              </a:rPr>
              <a:t>Occam’s razor</a:t>
            </a:r>
          </a:p>
          <a:p>
            <a:r>
              <a:rPr lang="nl-NL" dirty="0" smtClean="0"/>
              <a:t>Accept the simplest explanation … for now</a:t>
            </a:r>
            <a:endParaRPr lang="en-GB" dirty="0" smtClean="0"/>
          </a:p>
        </p:txBody>
      </p:sp>
      <p:sp>
        <p:nvSpPr>
          <p:cNvPr id="41989" name="Oval 13"/>
          <p:cNvSpPr>
            <a:spLocks noChangeArrowheads="1"/>
          </p:cNvSpPr>
          <p:nvPr/>
        </p:nvSpPr>
        <p:spPr bwMode="auto">
          <a:xfrm>
            <a:off x="1776685" y="4266702"/>
            <a:ext cx="1935162" cy="733425"/>
          </a:xfrm>
          <a:prstGeom prst="ellipse">
            <a:avLst/>
          </a:prstGeom>
          <a:solidFill>
            <a:srgbClr val="CCFFFF"/>
          </a:solidFill>
          <a:ln w="9525">
            <a:solidFill>
              <a:schemeClr val="tx1"/>
            </a:solidFill>
            <a:round/>
            <a:headEnd/>
            <a:tailEnd/>
          </a:ln>
        </p:spPr>
        <p:txBody>
          <a:bodyPr wrap="none" anchor="ctr"/>
          <a:lstStyle/>
          <a:p>
            <a:pPr algn="ctr"/>
            <a:r>
              <a:rPr lang="nl-NL" sz="2000"/>
              <a:t>actual</a:t>
            </a:r>
            <a:endParaRPr lang="en-GB" sz="2000"/>
          </a:p>
          <a:p>
            <a:pPr algn="ctr"/>
            <a:r>
              <a:rPr lang="en-GB" sz="2000"/>
              <a:t>DEB model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971">
                                            <p:txEl>
                                              <p:pRg st="0" end="0"/>
                                            </p:txEl>
                                          </p:spTgt>
                                        </p:tgtEl>
                                        <p:attrNameLst>
                                          <p:attrName>style.visibility</p:attrName>
                                        </p:attrNameLst>
                                      </p:cBhvr>
                                      <p:to>
                                        <p:strVal val="visible"/>
                                      </p:to>
                                    </p:set>
                                    <p:animEffect transition="in" filter="dissolve">
                                      <p:cBhvr>
                                        <p:cTn id="7" dur="500"/>
                                        <p:tgtEl>
                                          <p:spTgt spid="82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71">
                                            <p:txEl>
                                              <p:pRg st="2" end="2"/>
                                            </p:txEl>
                                          </p:spTgt>
                                        </p:tgtEl>
                                        <p:attrNameLst>
                                          <p:attrName>style.visibility</p:attrName>
                                        </p:attrNameLst>
                                      </p:cBhvr>
                                      <p:to>
                                        <p:strVal val="visible"/>
                                      </p:to>
                                    </p:set>
                                    <p:animEffect transition="in" filter="dissolve">
                                      <p:cBhvr>
                                        <p:cTn id="12" dur="500"/>
                                        <p:tgtEl>
                                          <p:spTgt spid="82971">
                                            <p:txEl>
                                              <p:pRg st="2" end="2"/>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2971">
                                            <p:txEl>
                                              <p:pRg st="3" end="3"/>
                                            </p:txEl>
                                          </p:spTgt>
                                        </p:tgtEl>
                                        <p:attrNameLst>
                                          <p:attrName>style.visibility</p:attrName>
                                        </p:attrNameLst>
                                      </p:cBhvr>
                                      <p:to>
                                        <p:strVal val="visible"/>
                                      </p:to>
                                    </p:set>
                                    <p:animEffect transition="in" filter="dissolve">
                                      <p:cBhvr>
                                        <p:cTn id="16" dur="500"/>
                                        <p:tgtEl>
                                          <p:spTgt spid="8297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nl-NL"/>
              <a:t>Concluding remarks</a:t>
            </a:r>
            <a:endParaRPr lang="en-GB"/>
          </a:p>
        </p:txBody>
      </p:sp>
      <p:sp>
        <p:nvSpPr>
          <p:cNvPr id="1011715" name="Rectangle 3"/>
          <p:cNvSpPr>
            <a:spLocks noGrp="1" noChangeArrowheads="1"/>
          </p:cNvSpPr>
          <p:nvPr>
            <p:ph type="body" idx="1"/>
          </p:nvPr>
        </p:nvSpPr>
        <p:spPr>
          <a:xfrm>
            <a:off x="685800" y="1779999"/>
            <a:ext cx="7988300" cy="4616450"/>
          </a:xfrm>
        </p:spPr>
        <p:txBody>
          <a:bodyPr/>
          <a:lstStyle/>
          <a:p>
            <a:r>
              <a:rPr lang="nl-NL" sz="2000" dirty="0"/>
              <a:t>Understanding stressor effects in eco(toxico)logy is served </a:t>
            </a:r>
            <a:r>
              <a:rPr lang="nl-NL" sz="2000" dirty="0" smtClean="0"/>
              <a:t>by </a:t>
            </a:r>
            <a:r>
              <a:rPr lang="nl-NL" sz="2000" dirty="0"/>
              <a:t>idealisation of biology</a:t>
            </a:r>
          </a:p>
          <a:p>
            <a:endParaRPr lang="nl-NL" sz="900" dirty="0"/>
          </a:p>
          <a:p>
            <a:r>
              <a:rPr lang="nl-NL" sz="2000" dirty="0"/>
              <a:t>Stressor effects </a:t>
            </a:r>
            <a:r>
              <a:rPr lang="nl-NL" sz="2000" dirty="0" smtClean="0"/>
              <a:t>can </a:t>
            </a:r>
            <a:r>
              <a:rPr lang="nl-NL" sz="2000" dirty="0"/>
              <a:t>be treated </a:t>
            </a:r>
            <a:r>
              <a:rPr lang="nl-NL" sz="2000" dirty="0" smtClean="0"/>
              <a:t>quantitatively, ensuring:</a:t>
            </a:r>
            <a:endParaRPr lang="nl-NL" sz="2000" dirty="0"/>
          </a:p>
          <a:p>
            <a:pPr lvl="1"/>
            <a:r>
              <a:rPr lang="nl-NL" sz="1800" dirty="0"/>
              <a:t>mass and energy balance</a:t>
            </a:r>
          </a:p>
          <a:p>
            <a:pPr lvl="1"/>
            <a:r>
              <a:rPr lang="nl-NL" sz="1800" dirty="0"/>
              <a:t>consistent changes in all life-history </a:t>
            </a:r>
            <a:r>
              <a:rPr lang="nl-NL" sz="1800" dirty="0" smtClean="0"/>
              <a:t>traits (trade-offs)</a:t>
            </a:r>
            <a:endParaRPr lang="nl-NL" sz="1800" dirty="0"/>
          </a:p>
          <a:p>
            <a:endParaRPr lang="nl-NL" sz="900" dirty="0"/>
          </a:p>
          <a:p>
            <a:r>
              <a:rPr lang="nl-NL" sz="2000" dirty="0" smtClean="0"/>
              <a:t>Increase </a:t>
            </a:r>
            <a:r>
              <a:rPr lang="nl-NL" sz="2000" dirty="0"/>
              <a:t>understanding of stressors, but also of metabolic organisation</a:t>
            </a:r>
          </a:p>
          <a:p>
            <a:endParaRPr lang="nl-NL" sz="900" dirty="0"/>
          </a:p>
          <a:p>
            <a:r>
              <a:rPr lang="nl-NL" sz="2000" dirty="0"/>
              <a:t>DEB theory offers a platform</a:t>
            </a:r>
          </a:p>
          <a:p>
            <a:pPr lvl="1"/>
            <a:r>
              <a:rPr lang="nl-NL" sz="1800" dirty="0"/>
              <a:t>simple, not species- or stressor-specific</a:t>
            </a:r>
          </a:p>
          <a:p>
            <a:pPr lvl="1"/>
            <a:r>
              <a:rPr lang="nl-NL" sz="1800" dirty="0"/>
              <a:t>well tested in many </a:t>
            </a:r>
            <a:r>
              <a:rPr lang="nl-NL" sz="1800" dirty="0" smtClean="0"/>
              <a:t>applications</a:t>
            </a:r>
            <a:endParaRPr lang="nl-NL" sz="1800" dirty="0"/>
          </a:p>
        </p:txBody>
      </p:sp>
      <p:pic>
        <p:nvPicPr>
          <p:cNvPr id="4" name="Picture 13"/>
          <p:cNvPicPr>
            <a:picLocks noChangeAspect="1" noChangeArrowheads="1"/>
          </p:cNvPicPr>
          <p:nvPr/>
        </p:nvPicPr>
        <p:blipFill>
          <a:blip r:embed="rId2" cstate="print"/>
          <a:srcRect/>
          <a:stretch>
            <a:fillRect/>
          </a:stretch>
        </p:blipFill>
        <p:spPr bwMode="auto">
          <a:xfrm>
            <a:off x="6197227" y="4349931"/>
            <a:ext cx="2510663" cy="2261057"/>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animEffect transition="in" filter="dissolve">
                                      <p:cBhvr>
                                        <p:cTn id="7" dur="500"/>
                                        <p:tgtEl>
                                          <p:spTgt spid="1011715">
                                            <p:txEl>
                                              <p:pRg st="0" end="0"/>
                                            </p:txEl>
                                          </p:spTgt>
                                        </p:tgtEl>
                                      </p:cBhvr>
                                    </p:animEffect>
                                  </p:childTnLst>
                                  <p:subTnLst>
                                    <p:animClr>
                                      <p:cBhvr override="childStyle">
                                        <p:cTn dur="1" fill="hold" display="0" masterRel="nextClick" afterEffect="1"/>
                                        <p:tgtEl>
                                          <p:spTgt spid="1011715">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1715">
                                            <p:txEl>
                                              <p:pRg st="2" end="2"/>
                                            </p:txEl>
                                          </p:spTgt>
                                        </p:tgtEl>
                                        <p:attrNameLst>
                                          <p:attrName>style.visibility</p:attrName>
                                        </p:attrNameLst>
                                      </p:cBhvr>
                                      <p:to>
                                        <p:strVal val="visible"/>
                                      </p:to>
                                    </p:set>
                                    <p:animEffect transition="in" filter="dissolve">
                                      <p:cBhvr>
                                        <p:cTn id="12" dur="500"/>
                                        <p:tgtEl>
                                          <p:spTgt spid="1011715">
                                            <p:txEl>
                                              <p:pRg st="2" end="2"/>
                                            </p:txEl>
                                          </p:spTgt>
                                        </p:tgtEl>
                                      </p:cBhvr>
                                    </p:animEffect>
                                  </p:childTnLst>
                                  <p:subTnLst>
                                    <p:animClr>
                                      <p:cBhvr override="childStyle">
                                        <p:cTn dur="1" fill="hold" display="0" masterRel="nextClick" afterEffect="1"/>
                                        <p:tgtEl>
                                          <p:spTgt spid="1011715">
                                            <p:txEl>
                                              <p:pRg st="2" end="2"/>
                                            </p:txEl>
                                          </p:spTgt>
                                        </p:tgtEl>
                                        <p:attrNameLst>
                                          <p:attrName>ppt_c</p:attrName>
                                        </p:attrNameLst>
                                      </p:cBhvr>
                                      <p:to>
                                        <a:schemeClr val="accent1"/>
                                      </p:to>
                                    </p:animClr>
                                  </p:subTnLst>
                                </p:cTn>
                              </p:par>
                              <p:par>
                                <p:cTn id="13" presetID="9" presetClass="entr" presetSubtype="0" fill="hold" grpId="0" nodeType="withEffect">
                                  <p:stCondLst>
                                    <p:cond delay="0"/>
                                  </p:stCondLst>
                                  <p:childTnLst>
                                    <p:set>
                                      <p:cBhvr>
                                        <p:cTn id="14" dur="1" fill="hold">
                                          <p:stCondLst>
                                            <p:cond delay="0"/>
                                          </p:stCondLst>
                                        </p:cTn>
                                        <p:tgtEl>
                                          <p:spTgt spid="1011715">
                                            <p:txEl>
                                              <p:pRg st="3" end="3"/>
                                            </p:txEl>
                                          </p:spTgt>
                                        </p:tgtEl>
                                        <p:attrNameLst>
                                          <p:attrName>style.visibility</p:attrName>
                                        </p:attrNameLst>
                                      </p:cBhvr>
                                      <p:to>
                                        <p:strVal val="visible"/>
                                      </p:to>
                                    </p:set>
                                    <p:animEffect transition="in" filter="dissolve">
                                      <p:cBhvr>
                                        <p:cTn id="15" dur="500"/>
                                        <p:tgtEl>
                                          <p:spTgt spid="1011715">
                                            <p:txEl>
                                              <p:pRg st="3" end="3"/>
                                            </p:txEl>
                                          </p:spTgt>
                                        </p:tgtEl>
                                      </p:cBhvr>
                                    </p:animEffect>
                                  </p:childTnLst>
                                  <p:subTnLst>
                                    <p:animClr>
                                      <p:cBhvr override="childStyle">
                                        <p:cTn dur="1" fill="hold" display="0" masterRel="nextClick" afterEffect="1"/>
                                        <p:tgtEl>
                                          <p:spTgt spid="1011715">
                                            <p:txEl>
                                              <p:pRg st="3" end="3"/>
                                            </p:txEl>
                                          </p:spTgt>
                                        </p:tgtEl>
                                        <p:attrNameLst>
                                          <p:attrName>ppt_c</p:attrName>
                                        </p:attrNameLst>
                                      </p:cBhvr>
                                      <p:to>
                                        <a:schemeClr val="accent1"/>
                                      </p:to>
                                    </p:animClr>
                                  </p:subTnLst>
                                </p:cTn>
                              </p:par>
                              <p:par>
                                <p:cTn id="16" presetID="9" presetClass="entr" presetSubtype="0" fill="hold" grpId="0" nodeType="withEffect">
                                  <p:stCondLst>
                                    <p:cond delay="0"/>
                                  </p:stCondLst>
                                  <p:childTnLst>
                                    <p:set>
                                      <p:cBhvr>
                                        <p:cTn id="17" dur="1" fill="hold">
                                          <p:stCondLst>
                                            <p:cond delay="0"/>
                                          </p:stCondLst>
                                        </p:cTn>
                                        <p:tgtEl>
                                          <p:spTgt spid="1011715">
                                            <p:txEl>
                                              <p:pRg st="4" end="4"/>
                                            </p:txEl>
                                          </p:spTgt>
                                        </p:tgtEl>
                                        <p:attrNameLst>
                                          <p:attrName>style.visibility</p:attrName>
                                        </p:attrNameLst>
                                      </p:cBhvr>
                                      <p:to>
                                        <p:strVal val="visible"/>
                                      </p:to>
                                    </p:set>
                                    <p:animEffect transition="in" filter="dissolve">
                                      <p:cBhvr>
                                        <p:cTn id="18" dur="500"/>
                                        <p:tgtEl>
                                          <p:spTgt spid="1011715">
                                            <p:txEl>
                                              <p:pRg st="4" end="4"/>
                                            </p:txEl>
                                          </p:spTgt>
                                        </p:tgtEl>
                                      </p:cBhvr>
                                    </p:animEffect>
                                  </p:childTnLst>
                                  <p:subTnLst>
                                    <p:animClr>
                                      <p:cBhvr override="childStyle">
                                        <p:cTn dur="1" fill="hold" display="0" masterRel="nextClick" afterEffect="1"/>
                                        <p:tgtEl>
                                          <p:spTgt spid="1011715">
                                            <p:txEl>
                                              <p:pRg st="4" end="4"/>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11715">
                                            <p:txEl>
                                              <p:pRg st="6" end="6"/>
                                            </p:txEl>
                                          </p:spTgt>
                                        </p:tgtEl>
                                        <p:attrNameLst>
                                          <p:attrName>style.visibility</p:attrName>
                                        </p:attrNameLst>
                                      </p:cBhvr>
                                      <p:to>
                                        <p:strVal val="visible"/>
                                      </p:to>
                                    </p:set>
                                    <p:animEffect transition="in" filter="dissolve">
                                      <p:cBhvr>
                                        <p:cTn id="23" dur="500"/>
                                        <p:tgtEl>
                                          <p:spTgt spid="1011715">
                                            <p:txEl>
                                              <p:pRg st="6" end="6"/>
                                            </p:txEl>
                                          </p:spTgt>
                                        </p:tgtEl>
                                      </p:cBhvr>
                                    </p:animEffect>
                                  </p:childTnLst>
                                  <p:subTnLst>
                                    <p:animClr>
                                      <p:cBhvr override="childStyle">
                                        <p:cTn dur="1" fill="hold" display="0" masterRel="nextClick" afterEffect="1"/>
                                        <p:tgtEl>
                                          <p:spTgt spid="1011715">
                                            <p:txEl>
                                              <p:pRg st="6" end="6"/>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11715">
                                            <p:txEl>
                                              <p:pRg st="8" end="8"/>
                                            </p:txEl>
                                          </p:spTgt>
                                        </p:tgtEl>
                                        <p:attrNameLst>
                                          <p:attrName>style.visibility</p:attrName>
                                        </p:attrNameLst>
                                      </p:cBhvr>
                                      <p:to>
                                        <p:strVal val="visible"/>
                                      </p:to>
                                    </p:set>
                                    <p:animEffect transition="in" filter="dissolve">
                                      <p:cBhvr>
                                        <p:cTn id="28" dur="500"/>
                                        <p:tgtEl>
                                          <p:spTgt spid="1011715">
                                            <p:txEl>
                                              <p:pRg st="8" end="8"/>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11715">
                                            <p:txEl>
                                              <p:pRg st="9" end="9"/>
                                            </p:txEl>
                                          </p:spTgt>
                                        </p:tgtEl>
                                        <p:attrNameLst>
                                          <p:attrName>style.visibility</p:attrName>
                                        </p:attrNameLst>
                                      </p:cBhvr>
                                      <p:to>
                                        <p:strVal val="visible"/>
                                      </p:to>
                                    </p:set>
                                    <p:animEffect transition="in" filter="dissolve">
                                      <p:cBhvr>
                                        <p:cTn id="31" dur="500"/>
                                        <p:tgtEl>
                                          <p:spTgt spid="1011715">
                                            <p:txEl>
                                              <p:pRg st="9" end="9"/>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11715">
                                            <p:txEl>
                                              <p:pRg st="10" end="10"/>
                                            </p:txEl>
                                          </p:spTgt>
                                        </p:tgtEl>
                                        <p:attrNameLst>
                                          <p:attrName>style.visibility</p:attrName>
                                        </p:attrNameLst>
                                      </p:cBhvr>
                                      <p:to>
                                        <p:strVal val="visible"/>
                                      </p:to>
                                    </p:set>
                                    <p:animEffect transition="in" filter="dissolve">
                                      <p:cBhvr>
                                        <p:cTn id="34" dur="500"/>
                                        <p:tgtEl>
                                          <p:spTgt spid="10117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1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85800" y="1829066"/>
            <a:ext cx="8134350" cy="4406900"/>
          </a:xfrm>
        </p:spPr>
        <p:txBody>
          <a:bodyPr/>
          <a:lstStyle/>
          <a:p>
            <a:pPr>
              <a:buFont typeface="Wingdings" pitchFamily="2" charset="2"/>
              <a:buNone/>
            </a:pPr>
            <a:r>
              <a:rPr lang="nl-NL" b="1" i="1" dirty="0" smtClean="0">
                <a:solidFill>
                  <a:schemeClr val="accent2"/>
                </a:solidFill>
              </a:rPr>
              <a:t>			    </a:t>
            </a:r>
            <a:r>
              <a:rPr lang="nl-NL" sz="3200" b="1" i="1" dirty="0" smtClean="0">
                <a:solidFill>
                  <a:schemeClr val="accent2"/>
                </a:solidFill>
              </a:rPr>
              <a:t>More information</a:t>
            </a:r>
          </a:p>
          <a:p>
            <a:pPr>
              <a:buFont typeface="Wingdings" pitchFamily="2" charset="2"/>
              <a:buNone/>
            </a:pPr>
            <a:endParaRPr lang="nl-NL" sz="1000" b="1" i="1" dirty="0" smtClean="0">
              <a:solidFill>
                <a:srgbClr val="008000"/>
              </a:solidFill>
            </a:endParaRPr>
          </a:p>
          <a:p>
            <a:pPr>
              <a:buFont typeface="Wingdings" pitchFamily="2" charset="2"/>
              <a:buNone/>
            </a:pPr>
            <a:endParaRPr lang="nl-NL" sz="1200" dirty="0" smtClean="0"/>
          </a:p>
          <a:p>
            <a:pPr>
              <a:buFont typeface="Wingdings" pitchFamily="2" charset="2"/>
              <a:buNone/>
            </a:pPr>
            <a:r>
              <a:rPr lang="nl-NL" dirty="0" smtClean="0"/>
              <a:t>on DEB: 	</a:t>
            </a:r>
            <a:r>
              <a:rPr lang="en-GB" b="1" dirty="0" smtClean="0">
                <a:solidFill>
                  <a:srgbClr val="008000"/>
                </a:solidFill>
              </a:rPr>
              <a:t>http://www.bio.vu.nl/thb</a:t>
            </a:r>
          </a:p>
          <a:p>
            <a:pPr>
              <a:buFont typeface="Wingdings" pitchFamily="2" charset="2"/>
              <a:buNone/>
            </a:pPr>
            <a:endParaRPr lang="nl-NL" sz="1000" dirty="0" smtClean="0"/>
          </a:p>
          <a:p>
            <a:pPr>
              <a:buFont typeface="Wingdings" pitchFamily="2" charset="2"/>
              <a:buNone/>
            </a:pPr>
            <a:r>
              <a:rPr lang="nl-NL" dirty="0" smtClean="0"/>
              <a:t>on DEBtox: 	</a:t>
            </a:r>
            <a:r>
              <a:rPr lang="nl-NL" b="1" dirty="0" smtClean="0">
                <a:solidFill>
                  <a:srgbClr val="008000"/>
                </a:solidFill>
              </a:rPr>
              <a:t>http://www.debtox.info</a:t>
            </a:r>
          </a:p>
          <a:p>
            <a:pPr>
              <a:buNone/>
            </a:pPr>
            <a:endParaRPr lang="nl-NL" b="1" dirty="0" smtClean="0">
              <a:solidFill>
                <a:srgbClr val="008000"/>
              </a:solidFill>
            </a:endParaRPr>
          </a:p>
          <a:p>
            <a:pPr>
              <a:buNone/>
            </a:pPr>
            <a:endParaRPr lang="nl-NL" b="1" dirty="0" smtClean="0">
              <a:solidFill>
                <a:srgbClr val="008000"/>
              </a:solidFill>
            </a:endParaRPr>
          </a:p>
          <a:p>
            <a:pPr>
              <a:buNone/>
            </a:pPr>
            <a:r>
              <a:rPr lang="nl-NL" b="1" dirty="0" smtClean="0">
                <a:solidFill>
                  <a:srgbClr val="008000"/>
                </a:solidFill>
              </a:rPr>
              <a:t>Courses</a:t>
            </a:r>
          </a:p>
          <a:p>
            <a:pPr lvl="1"/>
            <a:r>
              <a:rPr lang="nl-NL" dirty="0" smtClean="0"/>
              <a:t>International DEB Tele Course 2013</a:t>
            </a:r>
          </a:p>
          <a:p>
            <a:pPr>
              <a:buNone/>
            </a:pPr>
            <a:r>
              <a:rPr lang="nl-NL" b="1" dirty="0" smtClean="0">
                <a:solidFill>
                  <a:srgbClr val="008000"/>
                </a:solidFill>
              </a:rPr>
              <a:t>Symposia</a:t>
            </a:r>
          </a:p>
          <a:p>
            <a:pPr lvl="1"/>
            <a:r>
              <a:rPr lang="nl-NL" dirty="0" smtClean="0"/>
              <a:t>2nd International DEB Symposium 2013 on Texel (NL)</a:t>
            </a:r>
            <a:endParaRPr lang="nl-NL" b="1" dirty="0" smtClean="0">
              <a:solidFill>
                <a:srgbClr val="008000"/>
              </a:solidFill>
            </a:endParaRPr>
          </a:p>
          <a:p>
            <a:pPr>
              <a:buFont typeface="Wingdings" pitchFamily="2" charset="2"/>
              <a:buNone/>
            </a:pPr>
            <a:endParaRPr lang="nl-NL" sz="1000" dirty="0" smtClean="0"/>
          </a:p>
        </p:txBody>
      </p:sp>
      <p:pic>
        <p:nvPicPr>
          <p:cNvPr id="39939" name="Picture 3" descr="equation art"/>
          <p:cNvPicPr>
            <a:picLocks noChangeAspect="1" noChangeArrowheads="1"/>
          </p:cNvPicPr>
          <p:nvPr/>
        </p:nvPicPr>
        <p:blipFill>
          <a:blip r:embed="rId2" cstate="print"/>
          <a:srcRect/>
          <a:stretch>
            <a:fillRect/>
          </a:stretch>
        </p:blipFill>
        <p:spPr bwMode="auto">
          <a:xfrm>
            <a:off x="-38100" y="532761"/>
            <a:ext cx="9274175" cy="1044575"/>
          </a:xfrm>
          <a:prstGeom prst="rect">
            <a:avLst/>
          </a:prstGeom>
          <a:noFill/>
          <a:ln w="9525">
            <a:noFill/>
            <a:miter lim="800000"/>
            <a:headEnd/>
            <a:tailEnd/>
          </a:ln>
        </p:spPr>
      </p:pic>
      <p:pic>
        <p:nvPicPr>
          <p:cNvPr id="4" name="Picture 22"/>
          <p:cNvPicPr>
            <a:picLocks noChangeAspect="1" noChangeArrowheads="1"/>
          </p:cNvPicPr>
          <p:nvPr/>
        </p:nvPicPr>
        <p:blipFill>
          <a:blip r:embed="rId3" cstate="print"/>
          <a:srcRect/>
          <a:stretch>
            <a:fillRect/>
          </a:stretch>
        </p:blipFill>
        <p:spPr bwMode="auto">
          <a:xfrm>
            <a:off x="5735830" y="3997239"/>
            <a:ext cx="3260351" cy="1684936"/>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p:txBody>
          <a:bodyPr/>
          <a:lstStyle/>
          <a:p>
            <a:r>
              <a:rPr lang="nl-NL"/>
              <a:t>Practical challenge</a:t>
            </a:r>
            <a:endParaRPr lang="en-GB"/>
          </a:p>
        </p:txBody>
      </p:sp>
      <p:sp>
        <p:nvSpPr>
          <p:cNvPr id="969731" name="Rectangle 3"/>
          <p:cNvSpPr>
            <a:spLocks noGrp="1" noChangeArrowheads="1"/>
          </p:cNvSpPr>
          <p:nvPr>
            <p:ph type="body" idx="1"/>
          </p:nvPr>
        </p:nvSpPr>
        <p:spPr/>
        <p:txBody>
          <a:bodyPr/>
          <a:lstStyle/>
          <a:p>
            <a:r>
              <a:rPr lang="nl-NL" dirty="0"/>
              <a:t>Some 100,000 man-made chemicals</a:t>
            </a:r>
          </a:p>
          <a:p>
            <a:r>
              <a:rPr lang="nl-NL" dirty="0" smtClean="0"/>
              <a:t>Wide range of other stressors</a:t>
            </a:r>
            <a:endParaRPr lang="nl-NL" dirty="0"/>
          </a:p>
          <a:p>
            <a:r>
              <a:rPr lang="nl-NL" dirty="0"/>
              <a:t>For animals alone, &gt;1 million species described</a:t>
            </a:r>
          </a:p>
          <a:p>
            <a:r>
              <a:rPr lang="nl-NL" dirty="0"/>
              <a:t>Complex </a:t>
            </a:r>
            <a:r>
              <a:rPr lang="nl-NL" dirty="0" smtClean="0"/>
              <a:t>dynamic exposure </a:t>
            </a:r>
            <a:r>
              <a:rPr lang="nl-NL" dirty="0"/>
              <a:t>situations</a:t>
            </a:r>
          </a:p>
          <a:p>
            <a:pPr>
              <a:buFont typeface="Wingdings" pitchFamily="2" charset="2"/>
              <a:buNone/>
            </a:pPr>
            <a:endParaRPr lang="en-GB" sz="1000" b="1" dirty="0">
              <a:solidFill>
                <a:schemeClr val="accent2"/>
              </a:solidFill>
            </a:endParaRPr>
          </a:p>
          <a:p>
            <a:pPr>
              <a:buFont typeface="Wingdings" pitchFamily="2" charset="2"/>
              <a:buNone/>
            </a:pPr>
            <a:r>
              <a:rPr lang="en-GB" b="1" dirty="0">
                <a:solidFill>
                  <a:schemeClr val="accent2"/>
                </a:solidFill>
              </a:rPr>
              <a:t>“The effect of </a:t>
            </a:r>
            <a:r>
              <a:rPr lang="en-GB" b="1" dirty="0" smtClean="0">
                <a:solidFill>
                  <a:schemeClr val="accent2"/>
                </a:solidFill>
              </a:rPr>
              <a:t>stressor </a:t>
            </a:r>
            <a:r>
              <a:rPr lang="en-GB" b="1" i="1" dirty="0" smtClean="0">
                <a:solidFill>
                  <a:schemeClr val="accent2"/>
                </a:solidFill>
              </a:rPr>
              <a:t>A</a:t>
            </a:r>
            <a:r>
              <a:rPr lang="en-GB" b="1" dirty="0" smtClean="0">
                <a:solidFill>
                  <a:schemeClr val="accent2"/>
                </a:solidFill>
              </a:rPr>
              <a:t> </a:t>
            </a:r>
            <a:r>
              <a:rPr lang="en-GB" b="1" dirty="0">
                <a:solidFill>
                  <a:schemeClr val="accent2"/>
                </a:solidFill>
              </a:rPr>
              <a:t>on endpoint </a:t>
            </a:r>
            <a:r>
              <a:rPr lang="en-GB" b="1" i="1" dirty="0">
                <a:solidFill>
                  <a:schemeClr val="accent2"/>
                </a:solidFill>
              </a:rPr>
              <a:t>B</a:t>
            </a:r>
            <a:r>
              <a:rPr lang="en-GB" b="1" dirty="0">
                <a:solidFill>
                  <a:schemeClr val="accent2"/>
                </a:solidFill>
              </a:rPr>
              <a:t> of species </a:t>
            </a:r>
            <a:r>
              <a:rPr lang="en-GB" b="1" i="1" dirty="0">
                <a:solidFill>
                  <a:schemeClr val="accent2"/>
                </a:solidFill>
              </a:rPr>
              <a:t>C</a:t>
            </a:r>
            <a:r>
              <a:rPr lang="en-GB" b="1" dirty="0">
                <a:solidFill>
                  <a:schemeClr val="accent2"/>
                </a:solidFill>
              </a:rPr>
              <a:t> (under influence of environmental factor </a:t>
            </a:r>
            <a:r>
              <a:rPr lang="en-GB" b="1" i="1" dirty="0">
                <a:solidFill>
                  <a:schemeClr val="accent2"/>
                </a:solidFill>
              </a:rPr>
              <a:t>D</a:t>
            </a:r>
            <a:r>
              <a:rPr lang="en-GB" b="1" dirty="0">
                <a:solidFill>
                  <a:schemeClr val="accent2"/>
                </a:solidFill>
              </a:rPr>
              <a:t>)”</a:t>
            </a:r>
          </a:p>
          <a:p>
            <a:endParaRPr lang="en-GB" dirty="0"/>
          </a:p>
        </p:txBody>
      </p:sp>
      <p:pic>
        <p:nvPicPr>
          <p:cNvPr id="969732" name="Picture 4"/>
          <p:cNvPicPr>
            <a:picLocks noChangeAspect="1" noChangeArrowheads="1"/>
          </p:cNvPicPr>
          <p:nvPr/>
        </p:nvPicPr>
        <p:blipFill>
          <a:blip r:embed="rId3" cstate="print"/>
          <a:srcRect/>
          <a:stretch>
            <a:fillRect/>
          </a:stretch>
        </p:blipFill>
        <p:spPr bwMode="auto">
          <a:xfrm>
            <a:off x="5665264" y="4877893"/>
            <a:ext cx="2633662" cy="1354137"/>
          </a:xfrm>
          <a:prstGeom prst="rect">
            <a:avLst/>
          </a:prstGeom>
          <a:noFill/>
          <a:ln w="9525">
            <a:noFill/>
            <a:miter lim="800000"/>
            <a:headEnd/>
            <a:tailEnd/>
          </a:ln>
          <a:effectLst>
            <a:outerShdw dist="107763" dir="2700000" algn="ctr" rotWithShape="0">
              <a:schemeClr val="bg2">
                <a:alpha val="50000"/>
              </a:schemeClr>
            </a:outerShdw>
          </a:effectLst>
        </p:spPr>
      </p:pic>
      <p:pic>
        <p:nvPicPr>
          <p:cNvPr id="969733" name="Picture 5"/>
          <p:cNvPicPr>
            <a:picLocks noChangeAspect="1" noChangeArrowheads="1"/>
          </p:cNvPicPr>
          <p:nvPr/>
        </p:nvPicPr>
        <p:blipFill>
          <a:blip r:embed="rId4" cstate="print"/>
          <a:srcRect/>
          <a:stretch>
            <a:fillRect/>
          </a:stretch>
        </p:blipFill>
        <p:spPr bwMode="auto">
          <a:xfrm>
            <a:off x="3611039" y="4520705"/>
            <a:ext cx="1357312" cy="2201863"/>
          </a:xfrm>
          <a:prstGeom prst="rect">
            <a:avLst/>
          </a:prstGeom>
          <a:noFill/>
          <a:ln w="9525">
            <a:noFill/>
            <a:miter lim="800000"/>
            <a:headEnd/>
            <a:tailEnd/>
          </a:ln>
          <a:effectLst>
            <a:outerShdw dist="107763" dir="2700000" algn="ctr" rotWithShape="0">
              <a:schemeClr val="bg2">
                <a:alpha val="50000"/>
              </a:schemeClr>
            </a:outerShdw>
          </a:effectLst>
        </p:spPr>
      </p:pic>
      <p:pic>
        <p:nvPicPr>
          <p:cNvPr id="969734" name="Picture 6"/>
          <p:cNvPicPr>
            <a:picLocks noChangeAspect="1" noChangeArrowheads="1"/>
          </p:cNvPicPr>
          <p:nvPr/>
        </p:nvPicPr>
        <p:blipFill>
          <a:blip r:embed="rId5" cstate="print"/>
          <a:srcRect/>
          <a:stretch>
            <a:fillRect/>
          </a:stretch>
        </p:blipFill>
        <p:spPr bwMode="auto">
          <a:xfrm>
            <a:off x="723376" y="4652468"/>
            <a:ext cx="2159000" cy="1868487"/>
          </a:xfrm>
          <a:prstGeom prst="rect">
            <a:avLst/>
          </a:prstGeom>
          <a:noFill/>
          <a:ln w="9525" algn="ctr">
            <a:noFill/>
            <a:miter lim="800000"/>
            <a:headEnd/>
            <a:tailEnd/>
          </a:ln>
          <a:effectLst>
            <a:outerShdw dist="107763" dir="2700000" algn="ctr" rotWithShape="0">
              <a:schemeClr val="bg2">
                <a:alpha val="50000"/>
              </a:schemeClr>
            </a:outerShdw>
          </a:effectLst>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animEffect transition="in" filter="dissolve">
                                      <p:cBhvr>
                                        <p:cTn id="7" dur="500"/>
                                        <p:tgtEl>
                                          <p:spTgt spid="96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9731">
                                            <p:txEl>
                                              <p:pRg st="1" end="1"/>
                                            </p:txEl>
                                          </p:spTgt>
                                        </p:tgtEl>
                                        <p:attrNameLst>
                                          <p:attrName>style.visibility</p:attrName>
                                        </p:attrNameLst>
                                      </p:cBhvr>
                                      <p:to>
                                        <p:strVal val="visible"/>
                                      </p:to>
                                    </p:set>
                                    <p:animEffect transition="in" filter="dissolve">
                                      <p:cBhvr>
                                        <p:cTn id="12" dur="500"/>
                                        <p:tgtEl>
                                          <p:spTgt spid="96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9731">
                                            <p:txEl>
                                              <p:pRg st="2" end="2"/>
                                            </p:txEl>
                                          </p:spTgt>
                                        </p:tgtEl>
                                        <p:attrNameLst>
                                          <p:attrName>style.visibility</p:attrName>
                                        </p:attrNameLst>
                                      </p:cBhvr>
                                      <p:to>
                                        <p:strVal val="visible"/>
                                      </p:to>
                                    </p:set>
                                    <p:animEffect transition="in" filter="dissolve">
                                      <p:cBhvr>
                                        <p:cTn id="17" dur="500"/>
                                        <p:tgtEl>
                                          <p:spTgt spid="96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9731">
                                            <p:txEl>
                                              <p:pRg st="3" end="3"/>
                                            </p:txEl>
                                          </p:spTgt>
                                        </p:tgtEl>
                                        <p:attrNameLst>
                                          <p:attrName>style.visibility</p:attrName>
                                        </p:attrNameLst>
                                      </p:cBhvr>
                                      <p:to>
                                        <p:strVal val="visible"/>
                                      </p:to>
                                    </p:set>
                                    <p:animEffect transition="in" filter="dissolve">
                                      <p:cBhvr>
                                        <p:cTn id="22" dur="500"/>
                                        <p:tgtEl>
                                          <p:spTgt spid="969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9731">
                                            <p:txEl>
                                              <p:pRg st="5" end="5"/>
                                            </p:txEl>
                                          </p:spTgt>
                                        </p:tgtEl>
                                        <p:attrNameLst>
                                          <p:attrName>style.visibility</p:attrName>
                                        </p:attrNameLst>
                                      </p:cBhvr>
                                      <p:to>
                                        <p:strVal val="visible"/>
                                      </p:to>
                                    </p:set>
                                    <p:animEffect transition="in" filter="dissolve">
                                      <p:cBhvr>
                                        <p:cTn id="27" dur="500"/>
                                        <p:tgtEl>
                                          <p:spTgt spid="969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850" name="Picture 2"/>
          <p:cNvPicPr>
            <a:picLocks noChangeAspect="1" noChangeArrowheads="1"/>
          </p:cNvPicPr>
          <p:nvPr/>
        </p:nvPicPr>
        <p:blipFill>
          <a:blip r:embed="rId2" cstate="print"/>
          <a:srcRect/>
          <a:stretch>
            <a:fillRect/>
          </a:stretch>
        </p:blipFill>
        <p:spPr bwMode="auto">
          <a:xfrm>
            <a:off x="5657850" y="3763963"/>
            <a:ext cx="3268663" cy="2246312"/>
          </a:xfrm>
          <a:prstGeom prst="rect">
            <a:avLst/>
          </a:prstGeom>
          <a:noFill/>
          <a:ln w="9525">
            <a:noFill/>
            <a:miter lim="800000"/>
            <a:headEnd/>
            <a:tailEnd/>
          </a:ln>
          <a:effectLst/>
        </p:spPr>
      </p:pic>
      <p:sp>
        <p:nvSpPr>
          <p:cNvPr id="974851" name="Rectangle 3"/>
          <p:cNvSpPr>
            <a:spLocks noGrp="1" noChangeArrowheads="1"/>
          </p:cNvSpPr>
          <p:nvPr>
            <p:ph type="title"/>
          </p:nvPr>
        </p:nvSpPr>
        <p:spPr/>
        <p:txBody>
          <a:bodyPr/>
          <a:lstStyle/>
          <a:p>
            <a:r>
              <a:rPr lang="en-GB"/>
              <a:t>Complexity</a:t>
            </a:r>
          </a:p>
        </p:txBody>
      </p:sp>
      <p:sp>
        <p:nvSpPr>
          <p:cNvPr id="974852" name="Rectangle 4"/>
          <p:cNvSpPr>
            <a:spLocks noGrp="1" noChangeArrowheads="1"/>
          </p:cNvSpPr>
          <p:nvPr>
            <p:ph type="body" idx="1"/>
          </p:nvPr>
        </p:nvSpPr>
        <p:spPr>
          <a:xfrm>
            <a:off x="685800" y="1664108"/>
            <a:ext cx="7772400" cy="828675"/>
          </a:xfrm>
        </p:spPr>
        <p:txBody>
          <a:bodyPr/>
          <a:lstStyle/>
          <a:p>
            <a:pPr>
              <a:buFont typeface="Wingdings" pitchFamily="2" charset="2"/>
              <a:buNone/>
            </a:pPr>
            <a:r>
              <a:rPr lang="en-GB" b="1" dirty="0">
                <a:solidFill>
                  <a:srgbClr val="008000"/>
                </a:solidFill>
              </a:rPr>
              <a:t>Environmental chemistry …</a:t>
            </a:r>
          </a:p>
        </p:txBody>
      </p:sp>
      <p:pic>
        <p:nvPicPr>
          <p:cNvPr id="974853" name="Picture 5"/>
          <p:cNvPicPr>
            <a:picLocks noChangeAspect="1" noChangeArrowheads="1"/>
          </p:cNvPicPr>
          <p:nvPr/>
        </p:nvPicPr>
        <p:blipFill>
          <a:blip r:embed="rId3" cstate="print"/>
          <a:srcRect/>
          <a:stretch>
            <a:fillRect/>
          </a:stretch>
        </p:blipFill>
        <p:spPr bwMode="auto">
          <a:xfrm>
            <a:off x="414338" y="2786063"/>
            <a:ext cx="2760662" cy="3673475"/>
          </a:xfrm>
          <a:prstGeom prst="rect">
            <a:avLst/>
          </a:prstGeom>
          <a:noFill/>
          <a:ln w="9525">
            <a:noFill/>
            <a:miter lim="800000"/>
            <a:headEnd/>
            <a:tailEnd/>
          </a:ln>
          <a:effectLst>
            <a:outerShdw dist="107763" dir="2700000" algn="ctr" rotWithShape="0">
              <a:schemeClr val="bg2">
                <a:alpha val="50000"/>
              </a:schemeClr>
            </a:outerShdw>
          </a:effectLst>
        </p:spPr>
      </p:pic>
      <p:pic>
        <p:nvPicPr>
          <p:cNvPr id="974854" name="Picture 6"/>
          <p:cNvPicPr>
            <a:picLocks noChangeAspect="1" noChangeArrowheads="1"/>
          </p:cNvPicPr>
          <p:nvPr/>
        </p:nvPicPr>
        <p:blipFill>
          <a:blip r:embed="rId4" cstate="print"/>
          <a:srcRect/>
          <a:stretch>
            <a:fillRect/>
          </a:stretch>
        </p:blipFill>
        <p:spPr bwMode="auto">
          <a:xfrm>
            <a:off x="3351213" y="2259013"/>
            <a:ext cx="2247900" cy="2743200"/>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74854"/>
                                        </p:tgtEl>
                                        <p:attrNameLst>
                                          <p:attrName>style.visibility</p:attrName>
                                        </p:attrNameLst>
                                      </p:cBhvr>
                                      <p:to>
                                        <p:strVal val="visible"/>
                                      </p:to>
                                    </p:set>
                                    <p:animEffect transition="in" filter="dissolve">
                                      <p:cBhvr>
                                        <p:cTn id="7" dur="500"/>
                                        <p:tgtEl>
                                          <p:spTgt spid="9748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74850"/>
                                        </p:tgtEl>
                                        <p:attrNameLst>
                                          <p:attrName>style.visibility</p:attrName>
                                        </p:attrNameLst>
                                      </p:cBhvr>
                                      <p:to>
                                        <p:strVal val="visible"/>
                                      </p:to>
                                    </p:set>
                                    <p:animEffect transition="in" filter="dissolve">
                                      <p:cBhvr>
                                        <p:cTn id="12" dur="500"/>
                                        <p:tgtEl>
                                          <p:spTgt spid="974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r>
              <a:rPr lang="en-GB"/>
              <a:t>Idealisation</a:t>
            </a:r>
          </a:p>
        </p:txBody>
      </p:sp>
      <p:sp>
        <p:nvSpPr>
          <p:cNvPr id="975877" name="Rectangle 5"/>
          <p:cNvSpPr>
            <a:spLocks noChangeArrowheads="1"/>
          </p:cNvSpPr>
          <p:nvPr/>
        </p:nvSpPr>
        <p:spPr bwMode="auto">
          <a:xfrm>
            <a:off x="5135563" y="5299075"/>
            <a:ext cx="3952875" cy="1558925"/>
          </a:xfrm>
          <a:prstGeom prst="rect">
            <a:avLst/>
          </a:prstGeom>
          <a:solidFill>
            <a:schemeClr val="bg1"/>
          </a:solidFill>
          <a:ln w="9525">
            <a:noFill/>
            <a:miter lim="800000"/>
            <a:headEnd/>
            <a:tailEnd/>
          </a:ln>
          <a:effectLst/>
        </p:spPr>
        <p:txBody>
          <a:bodyPr wrap="none" anchor="ctr"/>
          <a:lstStyle/>
          <a:p>
            <a:endParaRPr lang="en-GB"/>
          </a:p>
        </p:txBody>
      </p:sp>
      <p:pic>
        <p:nvPicPr>
          <p:cNvPr id="975878" name="Picture 6"/>
          <p:cNvPicPr>
            <a:picLocks noChangeAspect="1" noChangeArrowheads="1"/>
          </p:cNvPicPr>
          <p:nvPr/>
        </p:nvPicPr>
        <p:blipFill>
          <a:blip r:embed="rId2" cstate="print"/>
          <a:srcRect/>
          <a:stretch>
            <a:fillRect/>
          </a:stretch>
        </p:blipFill>
        <p:spPr bwMode="auto">
          <a:xfrm>
            <a:off x="3327400" y="2211388"/>
            <a:ext cx="5584825" cy="4295775"/>
          </a:xfrm>
          <a:prstGeom prst="rect">
            <a:avLst/>
          </a:prstGeom>
          <a:noFill/>
          <a:ln w="9525">
            <a:noFill/>
            <a:miter lim="800000"/>
            <a:headEnd/>
            <a:tailEnd/>
          </a:ln>
          <a:effectLst/>
        </p:spPr>
      </p:pic>
      <p:sp>
        <p:nvSpPr>
          <p:cNvPr id="975879" name="Rectangle 7"/>
          <p:cNvSpPr>
            <a:spLocks noGrp="1" noChangeArrowheads="1"/>
          </p:cNvSpPr>
          <p:nvPr>
            <p:ph type="body" idx="1"/>
          </p:nvPr>
        </p:nvSpPr>
        <p:spPr>
          <a:xfrm>
            <a:off x="685800" y="1588607"/>
            <a:ext cx="8247063" cy="828675"/>
          </a:xfrm>
          <a:noFill/>
          <a:ln/>
        </p:spPr>
        <p:txBody>
          <a:bodyPr/>
          <a:lstStyle/>
          <a:p>
            <a:r>
              <a:rPr lang="en-GB" dirty="0"/>
              <a:t>Treat each compartment as homogeneous …</a:t>
            </a:r>
          </a:p>
        </p:txBody>
      </p:sp>
      <p:pic>
        <p:nvPicPr>
          <p:cNvPr id="8" name="Picture 5"/>
          <p:cNvPicPr>
            <a:picLocks noChangeAspect="1" noChangeArrowheads="1"/>
          </p:cNvPicPr>
          <p:nvPr/>
        </p:nvPicPr>
        <p:blipFill>
          <a:blip r:embed="rId3" cstate="print"/>
          <a:srcRect/>
          <a:stretch>
            <a:fillRect/>
          </a:stretch>
        </p:blipFill>
        <p:spPr bwMode="auto">
          <a:xfrm>
            <a:off x="414338" y="2786063"/>
            <a:ext cx="2760662" cy="3673475"/>
          </a:xfrm>
          <a:prstGeom prst="rect">
            <a:avLst/>
          </a:prstGeom>
          <a:noFill/>
          <a:ln w="9525">
            <a:noFill/>
            <a:miter lim="800000"/>
            <a:headEnd/>
            <a:tailEnd/>
          </a:ln>
          <a:effectLst>
            <a:outerShdw dist="107763" dir="2700000" algn="ctr" rotWithShape="0">
              <a:schemeClr val="bg2">
                <a:alpha val="50000"/>
              </a:schemeClr>
            </a:outerShdw>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01839" y="4051883"/>
            <a:ext cx="7464168" cy="3341760"/>
            <a:chOff x="801839" y="4051883"/>
            <a:chExt cx="7464168" cy="3341760"/>
          </a:xfrm>
        </p:grpSpPr>
        <p:pic>
          <p:nvPicPr>
            <p:cNvPr id="977926" name="Picture 6"/>
            <p:cNvPicPr>
              <a:picLocks noChangeAspect="1" noChangeArrowheads="1"/>
            </p:cNvPicPr>
            <p:nvPr/>
          </p:nvPicPr>
          <p:blipFill>
            <a:blip r:embed="rId3" cstate="print"/>
            <a:srcRect/>
            <a:stretch>
              <a:fillRect/>
            </a:stretch>
          </p:blipFill>
          <p:spPr bwMode="auto">
            <a:xfrm>
              <a:off x="4624256" y="4277117"/>
              <a:ext cx="2088740" cy="1269680"/>
            </a:xfrm>
            <a:prstGeom prst="rect">
              <a:avLst/>
            </a:prstGeom>
            <a:noFill/>
          </p:spPr>
        </p:pic>
        <p:pic>
          <p:nvPicPr>
            <p:cNvPr id="977927" name="Picture 7"/>
            <p:cNvPicPr>
              <a:picLocks noChangeAspect="1" noChangeArrowheads="1"/>
            </p:cNvPicPr>
            <p:nvPr/>
          </p:nvPicPr>
          <p:blipFill>
            <a:blip r:embed="rId4" cstate="print"/>
            <a:srcRect/>
            <a:stretch>
              <a:fillRect/>
            </a:stretch>
          </p:blipFill>
          <p:spPr bwMode="auto">
            <a:xfrm>
              <a:off x="3434884" y="5457500"/>
              <a:ext cx="1584325" cy="1055688"/>
            </a:xfrm>
            <a:prstGeom prst="rect">
              <a:avLst/>
            </a:prstGeom>
            <a:noFill/>
            <a:ln w="9525">
              <a:noFill/>
              <a:miter lim="800000"/>
              <a:headEnd/>
              <a:tailEnd/>
            </a:ln>
            <a:effectLst/>
          </p:spPr>
        </p:pic>
        <p:pic>
          <p:nvPicPr>
            <p:cNvPr id="977928" name="Picture 8"/>
            <p:cNvPicPr>
              <a:picLocks noChangeAspect="1" noChangeArrowheads="1"/>
            </p:cNvPicPr>
            <p:nvPr/>
          </p:nvPicPr>
          <p:blipFill>
            <a:blip r:embed="rId5" cstate="print"/>
            <a:srcRect/>
            <a:stretch>
              <a:fillRect/>
            </a:stretch>
          </p:blipFill>
          <p:spPr bwMode="auto">
            <a:xfrm>
              <a:off x="6476895" y="4577882"/>
              <a:ext cx="1789112" cy="1766887"/>
            </a:xfrm>
            <a:prstGeom prst="rect">
              <a:avLst/>
            </a:prstGeom>
            <a:noFill/>
          </p:spPr>
        </p:pic>
        <p:pic>
          <p:nvPicPr>
            <p:cNvPr id="121858" name="Picture 2"/>
            <p:cNvPicPr>
              <a:picLocks noChangeAspect="1" noChangeArrowheads="1"/>
            </p:cNvPicPr>
            <p:nvPr/>
          </p:nvPicPr>
          <p:blipFill>
            <a:blip r:embed="rId6" cstate="print"/>
            <a:srcRect/>
            <a:stretch>
              <a:fillRect/>
            </a:stretch>
          </p:blipFill>
          <p:spPr bwMode="auto">
            <a:xfrm>
              <a:off x="801839" y="4051883"/>
              <a:ext cx="2440187" cy="3341760"/>
            </a:xfrm>
            <a:prstGeom prst="rect">
              <a:avLst/>
            </a:prstGeom>
            <a:noFill/>
            <a:ln w="9525">
              <a:noFill/>
              <a:miter lim="800000"/>
              <a:headEnd/>
              <a:tailEnd/>
            </a:ln>
            <a:effectLst/>
          </p:spPr>
        </p:pic>
      </p:grpSp>
      <p:sp>
        <p:nvSpPr>
          <p:cNvPr id="977922" name="Rectangle 2"/>
          <p:cNvSpPr>
            <a:spLocks noGrp="1" noChangeArrowheads="1"/>
          </p:cNvSpPr>
          <p:nvPr>
            <p:ph type="title"/>
          </p:nvPr>
        </p:nvSpPr>
        <p:spPr>
          <a:xfrm>
            <a:off x="330200" y="142875"/>
            <a:ext cx="8458200" cy="1143000"/>
          </a:xfrm>
        </p:spPr>
        <p:txBody>
          <a:bodyPr/>
          <a:lstStyle/>
          <a:p>
            <a:r>
              <a:rPr lang="en-GB"/>
              <a:t>Simplifying biology?</a:t>
            </a:r>
          </a:p>
        </p:txBody>
      </p:sp>
      <p:sp>
        <p:nvSpPr>
          <p:cNvPr id="977923" name="Rectangle 3"/>
          <p:cNvSpPr>
            <a:spLocks noGrp="1" noChangeArrowheads="1"/>
          </p:cNvSpPr>
          <p:nvPr>
            <p:ph type="body" idx="1"/>
          </p:nvPr>
        </p:nvSpPr>
        <p:spPr/>
        <p:txBody>
          <a:bodyPr/>
          <a:lstStyle/>
          <a:p>
            <a:pPr>
              <a:buFont typeface="Wingdings" pitchFamily="2" charset="2"/>
              <a:buNone/>
            </a:pPr>
            <a:r>
              <a:rPr lang="en-US" b="1" dirty="0">
                <a:solidFill>
                  <a:srgbClr val="008000"/>
                </a:solidFill>
              </a:rPr>
              <a:t>At the level of the individual …</a:t>
            </a:r>
            <a:endParaRPr lang="en-GB" b="1" dirty="0">
              <a:solidFill>
                <a:srgbClr val="008000"/>
              </a:solidFill>
            </a:endParaRPr>
          </a:p>
          <a:p>
            <a:r>
              <a:rPr lang="en-GB" dirty="0"/>
              <a:t>how much biological detail do we </a:t>
            </a:r>
            <a:r>
              <a:rPr lang="en-GB" i="1" dirty="0"/>
              <a:t>minimally</a:t>
            </a:r>
            <a:r>
              <a:rPr lang="en-GB" dirty="0"/>
              <a:t> need …</a:t>
            </a:r>
          </a:p>
          <a:p>
            <a:pPr lvl="1"/>
            <a:r>
              <a:rPr lang="en-GB" dirty="0"/>
              <a:t>to explain how organisms grow, develop and reproduce</a:t>
            </a:r>
          </a:p>
          <a:p>
            <a:pPr lvl="1"/>
            <a:r>
              <a:rPr lang="en-GB" dirty="0"/>
              <a:t>to explain effects of stressors on life history</a:t>
            </a:r>
          </a:p>
          <a:p>
            <a:pPr lvl="1"/>
            <a:r>
              <a:rPr lang="en-GB" dirty="0"/>
              <a:t>to predict effects for untested cases</a:t>
            </a:r>
          </a:p>
          <a:p>
            <a:pPr lvl="1"/>
            <a:r>
              <a:rPr lang="en-US" dirty="0"/>
              <a:t>without being species- or stressor-specific</a:t>
            </a:r>
            <a:endParaRPr lang="en-GB" dirty="0"/>
          </a:p>
          <a:p>
            <a:endParaRPr lang="en-GB" dirty="0"/>
          </a:p>
        </p:txBody>
      </p:sp>
      <p:pic>
        <p:nvPicPr>
          <p:cNvPr id="12" name="Picture 13"/>
          <p:cNvPicPr>
            <a:picLocks noChangeAspect="1" noChangeArrowheads="1"/>
          </p:cNvPicPr>
          <p:nvPr/>
        </p:nvPicPr>
        <p:blipFill>
          <a:blip r:embed="rId7" cstate="print"/>
          <a:srcRect/>
          <a:stretch>
            <a:fillRect/>
          </a:stretch>
        </p:blipFill>
        <p:spPr bwMode="auto">
          <a:xfrm>
            <a:off x="5648581" y="4140925"/>
            <a:ext cx="2742742" cy="2470063"/>
          </a:xfrm>
          <a:prstGeom prst="rect">
            <a:avLst/>
          </a:prstGeom>
          <a:noFill/>
          <a:ln w="9525">
            <a:noFill/>
            <a:miter lim="800000"/>
            <a:headEnd/>
            <a:tailEnd/>
          </a:ln>
        </p:spPr>
      </p:pic>
      <p:pic>
        <p:nvPicPr>
          <p:cNvPr id="13" name="Picture 2"/>
          <p:cNvPicPr>
            <a:picLocks noChangeAspect="1" noChangeArrowheads="1"/>
          </p:cNvPicPr>
          <p:nvPr/>
        </p:nvPicPr>
        <p:blipFill>
          <a:blip r:embed="rId8" cstate="print"/>
          <a:srcRect/>
          <a:stretch>
            <a:fillRect/>
          </a:stretch>
        </p:blipFill>
        <p:spPr bwMode="auto">
          <a:xfrm>
            <a:off x="653143" y="4463690"/>
            <a:ext cx="3409406" cy="2071688"/>
          </a:xfrm>
          <a:prstGeom prst="rect">
            <a:avLst/>
          </a:prstGeom>
          <a:noFill/>
          <a:ln w="9525">
            <a:noFill/>
            <a:miter lim="800000"/>
            <a:headEnd/>
            <a:tailEnd/>
          </a:ln>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Effect transition="in" filter="dissolve">
                                      <p:cBhvr>
                                        <p:cTn id="7" dur="500"/>
                                        <p:tgtEl>
                                          <p:spTgt spid="97792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77923">
                                            <p:txEl>
                                              <p:pRg st="1" end="1"/>
                                            </p:txEl>
                                          </p:spTgt>
                                        </p:tgtEl>
                                        <p:attrNameLst>
                                          <p:attrName>style.visibility</p:attrName>
                                        </p:attrNameLst>
                                      </p:cBhvr>
                                      <p:to>
                                        <p:strVal val="visible"/>
                                      </p:to>
                                    </p:set>
                                    <p:animEffect transition="in" filter="dissolve">
                                      <p:cBhvr>
                                        <p:cTn id="11" dur="500"/>
                                        <p:tgtEl>
                                          <p:spTgt spid="97792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77923">
                                            <p:txEl>
                                              <p:pRg st="2" end="2"/>
                                            </p:txEl>
                                          </p:spTgt>
                                        </p:tgtEl>
                                        <p:attrNameLst>
                                          <p:attrName>style.visibility</p:attrName>
                                        </p:attrNameLst>
                                      </p:cBhvr>
                                      <p:to>
                                        <p:strVal val="visible"/>
                                      </p:to>
                                    </p:set>
                                    <p:animEffect transition="in" filter="dissolve">
                                      <p:cBhvr>
                                        <p:cTn id="15" dur="500"/>
                                        <p:tgtEl>
                                          <p:spTgt spid="9779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77923">
                                            <p:txEl>
                                              <p:pRg st="3" end="3"/>
                                            </p:txEl>
                                          </p:spTgt>
                                        </p:tgtEl>
                                        <p:attrNameLst>
                                          <p:attrName>style.visibility</p:attrName>
                                        </p:attrNameLst>
                                      </p:cBhvr>
                                      <p:to>
                                        <p:strVal val="visible"/>
                                      </p:to>
                                    </p:set>
                                    <p:animEffect transition="in" filter="dissolve">
                                      <p:cBhvr>
                                        <p:cTn id="20" dur="500"/>
                                        <p:tgtEl>
                                          <p:spTgt spid="9779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77923">
                                            <p:txEl>
                                              <p:pRg st="4" end="4"/>
                                            </p:txEl>
                                          </p:spTgt>
                                        </p:tgtEl>
                                        <p:attrNameLst>
                                          <p:attrName>style.visibility</p:attrName>
                                        </p:attrNameLst>
                                      </p:cBhvr>
                                      <p:to>
                                        <p:strVal val="visible"/>
                                      </p:to>
                                    </p:set>
                                    <p:animEffect transition="in" filter="dissolve">
                                      <p:cBhvr>
                                        <p:cTn id="25" dur="500"/>
                                        <p:tgtEl>
                                          <p:spTgt spid="97792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77923">
                                            <p:txEl>
                                              <p:pRg st="5" end="5"/>
                                            </p:txEl>
                                          </p:spTgt>
                                        </p:tgtEl>
                                        <p:attrNameLst>
                                          <p:attrName>style.visibility</p:attrName>
                                        </p:attrNameLst>
                                      </p:cBhvr>
                                      <p:to>
                                        <p:strVal val="visible"/>
                                      </p:to>
                                    </p:set>
                                    <p:animEffect transition="in" filter="dissolve">
                                      <p:cBhvr>
                                        <p:cTn id="30" dur="500"/>
                                        <p:tgtEl>
                                          <p:spTgt spid="97792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0-ppt_w/2"/>
                                          </p:val>
                                        </p:tav>
                                      </p:tavLst>
                                    </p:anim>
                                    <p:anim calcmode="lin" valueType="num">
                                      <p:cBhvr additive="base">
                                        <p:cTn id="35" dur="500"/>
                                        <p:tgtEl>
                                          <p:spTgt spid="11"/>
                                        </p:tgtEl>
                                        <p:attrNameLst>
                                          <p:attrName>ppt_y</p:attrName>
                                        </p:attrNameLst>
                                      </p:cBhvr>
                                      <p:tavLst>
                                        <p:tav tm="0">
                                          <p:val>
                                            <p:strVal val="ppt_y"/>
                                          </p:val>
                                        </p:tav>
                                        <p:tav tm="100000">
                                          <p:val>
                                            <p:strVal val="ppt_y"/>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a:xfrm>
            <a:off x="330200" y="142875"/>
            <a:ext cx="8458200" cy="1143000"/>
          </a:xfrm>
        </p:spPr>
        <p:txBody>
          <a:bodyPr/>
          <a:lstStyle/>
          <a:p>
            <a:r>
              <a:rPr lang="en-GB"/>
              <a:t>Simplifying biology?</a:t>
            </a:r>
          </a:p>
        </p:txBody>
      </p:sp>
      <p:sp>
        <p:nvSpPr>
          <p:cNvPr id="1034243" name="Rectangle 3"/>
          <p:cNvSpPr>
            <a:spLocks noGrp="1" noChangeArrowheads="1"/>
          </p:cNvSpPr>
          <p:nvPr>
            <p:ph type="body" idx="1"/>
          </p:nvPr>
        </p:nvSpPr>
        <p:spPr/>
        <p:txBody>
          <a:bodyPr/>
          <a:lstStyle/>
          <a:p>
            <a:pPr>
              <a:buFont typeface="Wingdings" pitchFamily="2" charset="2"/>
              <a:buNone/>
            </a:pPr>
            <a:r>
              <a:rPr lang="en-US" b="1" dirty="0">
                <a:solidFill>
                  <a:schemeClr val="bg1">
                    <a:lumMod val="75000"/>
                  </a:schemeClr>
                </a:solidFill>
              </a:rPr>
              <a:t>At the level of the individual …</a:t>
            </a:r>
            <a:endParaRPr lang="en-GB" b="1" dirty="0">
              <a:solidFill>
                <a:schemeClr val="bg1">
                  <a:lumMod val="75000"/>
                </a:schemeClr>
              </a:solidFill>
            </a:endParaRPr>
          </a:p>
          <a:p>
            <a:r>
              <a:rPr lang="en-GB" dirty="0">
                <a:solidFill>
                  <a:schemeClr val="bg1">
                    <a:lumMod val="75000"/>
                  </a:schemeClr>
                </a:solidFill>
              </a:rPr>
              <a:t>how much biological detail do we </a:t>
            </a:r>
            <a:r>
              <a:rPr lang="en-GB" i="1" dirty="0">
                <a:solidFill>
                  <a:schemeClr val="bg1">
                    <a:lumMod val="75000"/>
                  </a:schemeClr>
                </a:solidFill>
              </a:rPr>
              <a:t>minimally</a:t>
            </a:r>
            <a:r>
              <a:rPr lang="en-GB" dirty="0">
                <a:solidFill>
                  <a:schemeClr val="bg1">
                    <a:lumMod val="75000"/>
                  </a:schemeClr>
                </a:solidFill>
              </a:rPr>
              <a:t> need …</a:t>
            </a:r>
          </a:p>
          <a:p>
            <a:pPr lvl="1"/>
            <a:r>
              <a:rPr lang="en-GB" dirty="0">
                <a:solidFill>
                  <a:schemeClr val="bg1">
                    <a:lumMod val="75000"/>
                  </a:schemeClr>
                </a:solidFill>
              </a:rPr>
              <a:t>to explain how organisms grow, develop and reproduce</a:t>
            </a:r>
          </a:p>
          <a:p>
            <a:pPr lvl="1"/>
            <a:r>
              <a:rPr lang="en-GB" dirty="0">
                <a:solidFill>
                  <a:schemeClr val="bg1">
                    <a:lumMod val="75000"/>
                  </a:schemeClr>
                </a:solidFill>
              </a:rPr>
              <a:t>to explain effects of stressors on life history</a:t>
            </a:r>
          </a:p>
          <a:p>
            <a:pPr lvl="1"/>
            <a:r>
              <a:rPr lang="en-GB" dirty="0">
                <a:solidFill>
                  <a:schemeClr val="bg1">
                    <a:lumMod val="75000"/>
                  </a:schemeClr>
                </a:solidFill>
              </a:rPr>
              <a:t>to predict effects for untested cases</a:t>
            </a:r>
          </a:p>
          <a:p>
            <a:pPr lvl="1"/>
            <a:r>
              <a:rPr lang="en-US" dirty="0" smtClean="0">
                <a:solidFill>
                  <a:schemeClr val="bg1">
                    <a:lumMod val="75000"/>
                  </a:schemeClr>
                </a:solidFill>
              </a:rPr>
              <a:t>without being species- or stressor-specific</a:t>
            </a:r>
            <a:endParaRPr lang="en-GB" dirty="0">
              <a:solidFill>
                <a:schemeClr val="bg1">
                  <a:lumMod val="75000"/>
                </a:schemeClr>
              </a:solidFill>
            </a:endParaRPr>
          </a:p>
          <a:p>
            <a:endParaRPr lang="en-GB" dirty="0" smtClean="0"/>
          </a:p>
          <a:p>
            <a:pPr>
              <a:buNone/>
            </a:pPr>
            <a:r>
              <a:rPr lang="en-US" b="1" dirty="0" smtClean="0">
                <a:solidFill>
                  <a:srgbClr val="008000"/>
                </a:solidFill>
              </a:rPr>
              <a:t>One of the few hard laws in biology …</a:t>
            </a:r>
            <a:endParaRPr lang="en-GB" b="1" dirty="0" smtClean="0">
              <a:solidFill>
                <a:srgbClr val="008000"/>
              </a:solidFill>
            </a:endParaRPr>
          </a:p>
          <a:p>
            <a:r>
              <a:rPr lang="en-GB" dirty="0" smtClean="0"/>
              <a:t>all organisms obey conservation of mass and energy</a:t>
            </a:r>
          </a:p>
          <a:p>
            <a:endParaRPr lang="en-GB" dirty="0"/>
          </a:p>
        </p:txBody>
      </p:sp>
    </p:spTree>
    <p:custDataLst>
      <p:tags r:id="rId1"/>
    </p:custData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GB" dirty="0" smtClean="0"/>
              <a:t>Effect on reproduction</a:t>
            </a:r>
            <a:endParaRPr lang="en-US" dirty="0"/>
          </a:p>
        </p:txBody>
      </p:sp>
      <p:sp>
        <p:nvSpPr>
          <p:cNvPr id="944137"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grpSp>
        <p:nvGrpSpPr>
          <p:cNvPr id="2" name="Group 88"/>
          <p:cNvGrpSpPr/>
          <p:nvPr/>
        </p:nvGrpSpPr>
        <p:grpSpPr>
          <a:xfrm>
            <a:off x="507441" y="2471314"/>
            <a:ext cx="2743759" cy="979212"/>
            <a:chOff x="507441" y="2471314"/>
            <a:chExt cx="2743759" cy="979212"/>
          </a:xfrm>
        </p:grpSpPr>
        <p:sp>
          <p:nvSpPr>
            <p:cNvPr id="944156" name="AutoShape 28"/>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42" name="Picture 2"/>
            <p:cNvPicPr>
              <a:picLocks noChangeAspect="1" noChangeArrowheads="1"/>
            </p:cNvPicPr>
            <p:nvPr/>
          </p:nvPicPr>
          <p:blipFill>
            <a:blip r:embed="rId4"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43" name="Picture 2"/>
            <p:cNvPicPr>
              <a:picLocks noChangeAspect="1" noChangeArrowheads="1"/>
            </p:cNvPicPr>
            <p:nvPr/>
          </p:nvPicPr>
          <p:blipFill>
            <a:blip r:embed="rId4"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44" name="Picture 2"/>
            <p:cNvPicPr>
              <a:picLocks noChangeAspect="1" noChangeArrowheads="1"/>
            </p:cNvPicPr>
            <p:nvPr/>
          </p:nvPicPr>
          <p:blipFill>
            <a:blip r:embed="rId4" cstate="print"/>
            <a:srcRect/>
            <a:stretch>
              <a:fillRect/>
            </a:stretch>
          </p:blipFill>
          <p:spPr bwMode="auto">
            <a:xfrm rot="14577463">
              <a:off x="1198004" y="2999952"/>
              <a:ext cx="455355" cy="445794"/>
            </a:xfrm>
            <a:prstGeom prst="rect">
              <a:avLst/>
            </a:prstGeom>
            <a:noFill/>
            <a:ln w="9525">
              <a:noFill/>
              <a:miter lim="800000"/>
              <a:headEnd/>
              <a:tailEnd/>
            </a:ln>
            <a:effectLst/>
          </p:spPr>
        </p:pic>
      </p:grpSp>
      <p:grpSp>
        <p:nvGrpSpPr>
          <p:cNvPr id="3" name="Group 89"/>
          <p:cNvGrpSpPr/>
          <p:nvPr/>
        </p:nvGrpSpPr>
        <p:grpSpPr>
          <a:xfrm>
            <a:off x="507441" y="5046734"/>
            <a:ext cx="2743759" cy="979212"/>
            <a:chOff x="507441" y="5046734"/>
            <a:chExt cx="2743759" cy="979212"/>
          </a:xfrm>
        </p:grpSpPr>
        <p:sp>
          <p:nvSpPr>
            <p:cNvPr id="944168" name="AutoShape 40"/>
            <p:cNvSpPr>
              <a:spLocks noChangeArrowheads="1"/>
            </p:cNvSpPr>
            <p:nvPr/>
          </p:nvSpPr>
          <p:spPr bwMode="auto">
            <a:xfrm>
              <a:off x="1778000" y="5346700"/>
              <a:ext cx="1473200" cy="254000"/>
            </a:xfrm>
            <a:prstGeom prst="rightArrow">
              <a:avLst>
                <a:gd name="adj1" fmla="val 50000"/>
                <a:gd name="adj2" fmla="val 145000"/>
              </a:avLst>
            </a:prstGeom>
            <a:solidFill>
              <a:srgbClr val="FF0000"/>
            </a:solidFill>
            <a:ln w="9525">
              <a:solidFill>
                <a:schemeClr val="tx1"/>
              </a:solidFill>
              <a:miter lim="800000"/>
              <a:headEnd/>
              <a:tailEnd/>
            </a:ln>
            <a:effectLst/>
          </p:spPr>
          <p:txBody>
            <a:bodyPr wrap="none" anchor="ctr"/>
            <a:lstStyle/>
            <a:p>
              <a:endParaRPr lang="en-GB"/>
            </a:p>
          </p:txBody>
        </p:sp>
        <p:pic>
          <p:nvPicPr>
            <p:cNvPr id="45" name="Picture 2"/>
            <p:cNvPicPr>
              <a:picLocks noChangeAspect="1" noChangeArrowheads="1"/>
            </p:cNvPicPr>
            <p:nvPr/>
          </p:nvPicPr>
          <p:blipFill>
            <a:blip r:embed="rId4"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46" name="Picture 2"/>
            <p:cNvPicPr>
              <a:picLocks noChangeAspect="1" noChangeArrowheads="1"/>
            </p:cNvPicPr>
            <p:nvPr/>
          </p:nvPicPr>
          <p:blipFill>
            <a:blip r:embed="rId4"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47" name="Picture 2"/>
            <p:cNvPicPr>
              <a:picLocks noChangeAspect="1" noChangeArrowheads="1"/>
            </p:cNvPicPr>
            <p:nvPr/>
          </p:nvPicPr>
          <p:blipFill>
            <a:blip r:embed="rId4" cstate="print"/>
            <a:srcRect/>
            <a:stretch>
              <a:fillRect/>
            </a:stretch>
          </p:blipFill>
          <p:spPr bwMode="auto">
            <a:xfrm rot="14577463">
              <a:off x="1198004" y="5575372"/>
              <a:ext cx="455355" cy="445794"/>
            </a:xfrm>
            <a:prstGeom prst="rect">
              <a:avLst/>
            </a:prstGeom>
            <a:noFill/>
            <a:ln w="9525">
              <a:noFill/>
              <a:miter lim="800000"/>
              <a:headEnd/>
              <a:tailEnd/>
            </a:ln>
            <a:effectLst/>
          </p:spPr>
        </p:pic>
      </p:grpSp>
      <p:pic>
        <p:nvPicPr>
          <p:cNvPr id="124930" name="Picture 2"/>
          <p:cNvPicPr>
            <a:picLocks noChangeAspect="1" noChangeArrowheads="1"/>
          </p:cNvPicPr>
          <p:nvPr/>
        </p:nvPicPr>
        <p:blipFill>
          <a:blip r:embed="rId5"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124931" name="Picture 3"/>
          <p:cNvPicPr>
            <a:picLocks noChangeAspect="1" noChangeArrowheads="1"/>
          </p:cNvPicPr>
          <p:nvPr/>
        </p:nvPicPr>
        <p:blipFill>
          <a:blip r:embed="rId6" cstate="print"/>
          <a:srcRect/>
          <a:stretch>
            <a:fillRect/>
          </a:stretch>
        </p:blipFill>
        <p:spPr bwMode="auto">
          <a:xfrm>
            <a:off x="2981850" y="4497142"/>
            <a:ext cx="2378716" cy="1735544"/>
          </a:xfrm>
          <a:prstGeom prst="rect">
            <a:avLst/>
          </a:prstGeom>
          <a:noFill/>
          <a:ln w="9525">
            <a:noFill/>
            <a:miter lim="800000"/>
            <a:headEnd/>
            <a:tailEnd/>
          </a:ln>
          <a:effectLst/>
        </p:spPr>
      </p:pic>
      <p:pic>
        <p:nvPicPr>
          <p:cNvPr id="124934" name="Picture 6"/>
          <p:cNvPicPr>
            <a:picLocks noChangeAspect="1" noChangeArrowheads="1"/>
          </p:cNvPicPr>
          <p:nvPr/>
        </p:nvPicPr>
        <p:blipFill>
          <a:blip r:embed="rId7"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82" name="Picture 6"/>
          <p:cNvPicPr>
            <a:picLocks noChangeAspect="1" noChangeArrowheads="1"/>
          </p:cNvPicPr>
          <p:nvPr/>
        </p:nvPicPr>
        <p:blipFill>
          <a:blip r:embed="rId7"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83" name="Picture 6"/>
          <p:cNvPicPr>
            <a:picLocks noChangeAspect="1" noChangeArrowheads="1"/>
          </p:cNvPicPr>
          <p:nvPr/>
        </p:nvPicPr>
        <p:blipFill>
          <a:blip r:embed="rId7"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84" name="Picture 6"/>
          <p:cNvPicPr>
            <a:picLocks noChangeAspect="1" noChangeArrowheads="1"/>
          </p:cNvPicPr>
          <p:nvPr/>
        </p:nvPicPr>
        <p:blipFill>
          <a:blip r:embed="rId7" cstate="print"/>
          <a:srcRect/>
          <a:stretch>
            <a:fillRect/>
          </a:stretch>
        </p:blipFill>
        <p:spPr bwMode="auto">
          <a:xfrm>
            <a:off x="7595095" y="2869036"/>
            <a:ext cx="1000648" cy="707354"/>
          </a:xfrm>
          <a:prstGeom prst="rect">
            <a:avLst/>
          </a:prstGeom>
          <a:noFill/>
          <a:ln w="9525">
            <a:noFill/>
            <a:miter lim="800000"/>
            <a:headEnd/>
            <a:tailEnd/>
          </a:ln>
          <a:effectLst/>
        </p:spPr>
      </p:pic>
      <p:grpSp>
        <p:nvGrpSpPr>
          <p:cNvPr id="4" name="Group 90"/>
          <p:cNvGrpSpPr/>
          <p:nvPr/>
        </p:nvGrpSpPr>
        <p:grpSpPr>
          <a:xfrm>
            <a:off x="5319203" y="5075340"/>
            <a:ext cx="3050037" cy="1084859"/>
            <a:chOff x="5319203" y="5075340"/>
            <a:chExt cx="3050037" cy="1084859"/>
          </a:xfrm>
        </p:grpSpPr>
        <p:sp>
          <p:nvSpPr>
            <p:cNvPr id="944141" name="AutoShape 13"/>
            <p:cNvSpPr>
              <a:spLocks noChangeArrowheads="1"/>
            </p:cNvSpPr>
            <p:nvPr/>
          </p:nvSpPr>
          <p:spPr bwMode="auto">
            <a:xfrm>
              <a:off x="5319203" y="5397500"/>
              <a:ext cx="1473200" cy="254000"/>
            </a:xfrm>
            <a:prstGeom prst="rightArrow">
              <a:avLst>
                <a:gd name="adj1" fmla="val 50000"/>
                <a:gd name="adj2" fmla="val 145000"/>
              </a:avLst>
            </a:prstGeom>
            <a:solidFill>
              <a:schemeClr val="accent2"/>
            </a:solidFill>
            <a:ln w="9525">
              <a:solidFill>
                <a:schemeClr val="tx1"/>
              </a:solidFill>
              <a:miter lim="800000"/>
              <a:headEnd/>
              <a:tailEnd/>
            </a:ln>
            <a:effectLst/>
          </p:spPr>
          <p:txBody>
            <a:bodyPr wrap="none" anchor="ctr"/>
            <a:lstStyle/>
            <a:p>
              <a:endParaRPr lang="en-GB"/>
            </a:p>
          </p:txBody>
        </p:sp>
        <p:pic>
          <p:nvPicPr>
            <p:cNvPr id="85" name="Picture 6"/>
            <p:cNvPicPr>
              <a:picLocks noChangeAspect="1" noChangeArrowheads="1"/>
            </p:cNvPicPr>
            <p:nvPr/>
          </p:nvPicPr>
          <p:blipFill>
            <a:blip r:embed="rId7" cstate="print"/>
            <a:srcRect/>
            <a:stretch>
              <a:fillRect/>
            </a:stretch>
          </p:blipFill>
          <p:spPr bwMode="auto">
            <a:xfrm>
              <a:off x="6932365" y="5452845"/>
              <a:ext cx="1000648" cy="707354"/>
            </a:xfrm>
            <a:prstGeom prst="rect">
              <a:avLst/>
            </a:prstGeom>
            <a:noFill/>
            <a:ln w="9525">
              <a:noFill/>
              <a:miter lim="800000"/>
              <a:headEnd/>
              <a:tailEnd/>
            </a:ln>
            <a:effectLst/>
          </p:spPr>
        </p:pic>
        <p:pic>
          <p:nvPicPr>
            <p:cNvPr id="86" name="Picture 6"/>
            <p:cNvPicPr>
              <a:picLocks noChangeAspect="1" noChangeArrowheads="1"/>
            </p:cNvPicPr>
            <p:nvPr/>
          </p:nvPicPr>
          <p:blipFill>
            <a:blip r:embed="rId7" cstate="print"/>
            <a:srcRect/>
            <a:stretch>
              <a:fillRect/>
            </a:stretch>
          </p:blipFill>
          <p:spPr bwMode="auto">
            <a:xfrm>
              <a:off x="7368592" y="5075340"/>
              <a:ext cx="1000648" cy="707354"/>
            </a:xfrm>
            <a:prstGeom prst="rect">
              <a:avLst/>
            </a:prstGeom>
            <a:noFill/>
            <a:ln w="9525">
              <a:noFill/>
              <a:miter lim="800000"/>
              <a:headEnd/>
              <a:tailEnd/>
            </a:ln>
            <a:effectLst/>
          </p:spPr>
        </p:pic>
      </p:grpSp>
      <p:pic>
        <p:nvPicPr>
          <p:cNvPr id="87" name="Picture 37" descr="thunder"/>
          <p:cNvPicPr>
            <a:picLocks noChangeAspect="1" noChangeArrowheads="1"/>
          </p:cNvPicPr>
          <p:nvPr/>
        </p:nvPicPr>
        <p:blipFill>
          <a:blip r:embed="rId8" cstate="print"/>
          <a:srcRect/>
          <a:stretch>
            <a:fillRect/>
          </a:stretch>
        </p:blipFill>
        <p:spPr bwMode="auto">
          <a:xfrm>
            <a:off x="2781300" y="3921125"/>
            <a:ext cx="1122363" cy="1168400"/>
          </a:xfrm>
          <a:prstGeom prst="rect">
            <a:avLst/>
          </a:prstGeom>
          <a:noFill/>
        </p:spPr>
      </p:pic>
      <p:pic>
        <p:nvPicPr>
          <p:cNvPr id="88" name="Picture 4"/>
          <p:cNvPicPr>
            <a:picLocks noChangeAspect="1" noChangeArrowheads="1"/>
          </p:cNvPicPr>
          <p:nvPr/>
        </p:nvPicPr>
        <p:blipFill>
          <a:blip r:embed="rId9" cstate="print"/>
          <a:srcRect/>
          <a:stretch>
            <a:fillRect/>
          </a:stretch>
        </p:blipFill>
        <p:spPr bwMode="auto">
          <a:xfrm>
            <a:off x="2982985" y="4579825"/>
            <a:ext cx="2368507" cy="1628349"/>
          </a:xfrm>
          <a:prstGeom prst="rect">
            <a:avLst/>
          </a:prstGeom>
          <a:noFill/>
          <a:ln w="9525">
            <a:noFill/>
            <a:miter lim="800000"/>
            <a:headEnd/>
            <a:tailEnd/>
          </a:ln>
          <a:effectLst/>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par>
                                <p:cTn id="8" presetID="9" presetClass="entr" presetSubtype="0" fill="hold" nodeType="withEffect">
                                  <p:stCondLst>
                                    <p:cond delay="0"/>
                                  </p:stCondLst>
                                  <p:childTnLst>
                                    <p:set>
                                      <p:cBhvr>
                                        <p:cTn id="9" dur="1" fill="hold">
                                          <p:stCondLst>
                                            <p:cond delay="0"/>
                                          </p:stCondLst>
                                        </p:cTn>
                                        <p:tgtEl>
                                          <p:spTgt spid="124931"/>
                                        </p:tgtEl>
                                        <p:attrNameLst>
                                          <p:attrName>style.visibility</p:attrName>
                                        </p:attrNameLst>
                                      </p:cBhvr>
                                      <p:to>
                                        <p:strVal val="visible"/>
                                      </p:to>
                                    </p:set>
                                    <p:animEffect transition="in" filter="dissolve">
                                      <p:cBhvr>
                                        <p:cTn id="10" dur="500"/>
                                        <p:tgtEl>
                                          <p:spTgt spid="12493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9" presetClass="exit" presetSubtype="0" fill="hold" nodeType="afterEffect">
                                  <p:stCondLst>
                                    <p:cond delay="0"/>
                                  </p:stCondLst>
                                  <p:childTnLst>
                                    <p:animEffect transition="out" filter="dissolve">
                                      <p:cBhvr>
                                        <p:cTn id="27" dur="500"/>
                                        <p:tgtEl>
                                          <p:spTgt spid="124931"/>
                                        </p:tgtEl>
                                      </p:cBhvr>
                                    </p:animEffect>
                                    <p:set>
                                      <p:cBhvr>
                                        <p:cTn id="28" dur="1" fill="hold">
                                          <p:stCondLst>
                                            <p:cond delay="499"/>
                                          </p:stCondLst>
                                        </p:cTn>
                                        <p:tgtEl>
                                          <p:spTgt spid="124931"/>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dissolve">
                                      <p:cBhvr>
                                        <p:cTn id="3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5"/>
</p:tagLst>
</file>

<file path=ppt/tags/tag2.xml><?xml version="1.0" encoding="utf-8"?>
<p:tagLst xmlns:a="http://schemas.openxmlformats.org/drawingml/2006/main" xmlns:r="http://schemas.openxmlformats.org/officeDocument/2006/relationships" xmlns:p="http://schemas.openxmlformats.org/presentationml/2006/main">
  <p:tag name="TIMING" val="|11.4|6|10.8"/>
</p:tagLst>
</file>

<file path=ppt/tags/tag3.xml><?xml version="1.0" encoding="utf-8"?>
<p:tagLst xmlns:a="http://schemas.openxmlformats.org/drawingml/2006/main" xmlns:r="http://schemas.openxmlformats.org/officeDocument/2006/relationships" xmlns:p="http://schemas.openxmlformats.org/presentationml/2006/main">
  <p:tag name="TIMING" val="|9.7|20.9"/>
</p:tagLst>
</file>

<file path=ppt/tags/tag4.xml><?xml version="1.0" encoding="utf-8"?>
<p:tagLst xmlns:a="http://schemas.openxmlformats.org/drawingml/2006/main" xmlns:r="http://schemas.openxmlformats.org/officeDocument/2006/relationships" xmlns:p="http://schemas.openxmlformats.org/presentationml/2006/main">
  <p:tag name="TIMING" val="|9.7|20.9"/>
</p:tagLst>
</file>

<file path=ppt/tags/tag5.xml><?xml version="1.0" encoding="utf-8"?>
<p:tagLst xmlns:a="http://schemas.openxmlformats.org/drawingml/2006/main" xmlns:r="http://schemas.openxmlformats.org/officeDocument/2006/relationships" xmlns:p="http://schemas.openxmlformats.org/presentationml/2006/main">
  <p:tag name="TIMING" val="|9.2|5.7|15.8"/>
</p:tagLst>
</file>

<file path=ppt/tags/tag6.xml><?xml version="1.0" encoding="utf-8"?>
<p:tagLst xmlns:a="http://schemas.openxmlformats.org/drawingml/2006/main" xmlns:r="http://schemas.openxmlformats.org/officeDocument/2006/relationships" xmlns:p="http://schemas.openxmlformats.org/presentationml/2006/main">
  <p:tag name="TIMING" val="|3.5|12.4|8.8|8.7|6.5"/>
</p:tagLst>
</file>

<file path=ppt/tags/tag7.xml><?xml version="1.0" encoding="utf-8"?>
<p:tagLst xmlns:a="http://schemas.openxmlformats.org/drawingml/2006/main" xmlns:r="http://schemas.openxmlformats.org/officeDocument/2006/relationships" xmlns:p="http://schemas.openxmlformats.org/presentationml/2006/main">
  <p:tag name="TIMING" val="|11.8|4.7|4.8|9.2|9.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1245</Words>
  <Application>Microsoft Office PowerPoint</Application>
  <PresentationFormat>On-screen Show (4:3)</PresentationFormat>
  <Paragraphs>364</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How to simplify biology to interpret effects of stressors</vt:lpstr>
      <vt:lpstr>Organisms are complex …</vt:lpstr>
      <vt:lpstr>Stressing organisms …</vt:lpstr>
      <vt:lpstr>Practical challenge</vt:lpstr>
      <vt:lpstr>Complexity</vt:lpstr>
      <vt:lpstr>Idealisation</vt:lpstr>
      <vt:lpstr>Simplifying biology?</vt:lpstr>
      <vt:lpstr>Simplifying biology?</vt:lpstr>
      <vt:lpstr>Effect on reproduction</vt:lpstr>
      <vt:lpstr>Effect on reproduction</vt:lpstr>
      <vt:lpstr>Effect on reproduction</vt:lpstr>
      <vt:lpstr>Effect on reproduction</vt:lpstr>
      <vt:lpstr>Effect on reproduction</vt:lpstr>
      <vt:lpstr>Energy Budget</vt:lpstr>
      <vt:lpstr>DEB theory</vt:lpstr>
      <vt:lpstr>Standard DEB animal</vt:lpstr>
      <vt:lpstr>Different food densities</vt:lpstr>
      <vt:lpstr>Toxicant effects in DEB</vt:lpstr>
      <vt:lpstr>Toxicant effects in DEB</vt:lpstr>
      <vt:lpstr>Toxicant case study</vt:lpstr>
      <vt:lpstr>Control growth</vt:lpstr>
      <vt:lpstr>Control growth</vt:lpstr>
      <vt:lpstr>Control growth</vt:lpstr>
      <vt:lpstr>Control reproduction</vt:lpstr>
      <vt:lpstr>NP effects</vt:lpstr>
      <vt:lpstr>“Hormesis”</vt:lpstr>
      <vt:lpstr>NP effects</vt:lpstr>
      <vt:lpstr>NP effects</vt:lpstr>
      <vt:lpstr>Standard DEB animal</vt:lpstr>
      <vt:lpstr>NP effects</vt:lpstr>
      <vt:lpstr>Standard DEB animal</vt:lpstr>
      <vt:lpstr>Strategy for data analysis</vt:lpstr>
      <vt:lpstr>Strategy for data analysis</vt:lpstr>
      <vt:lpstr>Concluding remarks</vt:lpstr>
      <vt:lpstr>Slide 35</vt:lpstr>
    </vt:vector>
  </TitlesOfParts>
  <Company>Vrije Universiteit 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Unified Threshold model for Survival</dc:title>
  <dc:creator>Tjalling Jager</dc:creator>
  <cp:lastModifiedBy>Tjalling</cp:lastModifiedBy>
  <cp:revision>333</cp:revision>
  <dcterms:created xsi:type="dcterms:W3CDTF">2011-05-03T15:17:46Z</dcterms:created>
  <dcterms:modified xsi:type="dcterms:W3CDTF">2011-09-02T11:15:52Z</dcterms:modified>
</cp:coreProperties>
</file>