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6"/>
  </p:notesMasterIdLst>
  <p:sldIdLst>
    <p:sldId id="256" r:id="rId2"/>
    <p:sldId id="605" r:id="rId3"/>
    <p:sldId id="599" r:id="rId4"/>
    <p:sldId id="589" r:id="rId5"/>
    <p:sldId id="588" r:id="rId6"/>
    <p:sldId id="556" r:id="rId7"/>
    <p:sldId id="557" r:id="rId8"/>
    <p:sldId id="558" r:id="rId9"/>
    <p:sldId id="559" r:id="rId10"/>
    <p:sldId id="560" r:id="rId11"/>
    <p:sldId id="607" r:id="rId12"/>
    <p:sldId id="575" r:id="rId13"/>
    <p:sldId id="578" r:id="rId14"/>
    <p:sldId id="579" r:id="rId15"/>
    <p:sldId id="580" r:id="rId16"/>
    <p:sldId id="581" r:id="rId17"/>
    <p:sldId id="582" r:id="rId18"/>
    <p:sldId id="564" r:id="rId19"/>
    <p:sldId id="585" r:id="rId20"/>
    <p:sldId id="592" r:id="rId21"/>
    <p:sldId id="606" r:id="rId22"/>
    <p:sldId id="566" r:id="rId23"/>
    <p:sldId id="567" r:id="rId24"/>
    <p:sldId id="568" r:id="rId25"/>
    <p:sldId id="574" r:id="rId26"/>
    <p:sldId id="608" r:id="rId27"/>
    <p:sldId id="595" r:id="rId28"/>
    <p:sldId id="596" r:id="rId29"/>
    <p:sldId id="597" r:id="rId30"/>
    <p:sldId id="602" r:id="rId31"/>
    <p:sldId id="603" r:id="rId32"/>
    <p:sldId id="604" r:id="rId33"/>
    <p:sldId id="562" r:id="rId34"/>
    <p:sldId id="583" r:id="rId3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33FF"/>
    <a:srgbClr val="FFCC66"/>
    <a:srgbClr val="FFCC99"/>
    <a:srgbClr val="33CC33"/>
    <a:srgbClr val="00CCFF"/>
    <a:srgbClr val="33C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2" autoAdjust="0"/>
    <p:restoredTop sz="99821" autoAdjust="0"/>
  </p:normalViewPr>
  <p:slideViewPr>
    <p:cSldViewPr snapToGrid="0">
      <p:cViewPr varScale="1">
        <p:scale>
          <a:sx n="69" d="100"/>
          <a:sy n="69" d="100"/>
        </p:scale>
        <p:origin x="-8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1641A7-2B61-416A-B877-31D74C76F2FC}" type="datetimeFigureOut">
              <a:rPr lang="en-GB"/>
              <a:pPr>
                <a:defRPr/>
              </a:pPr>
              <a:t>25/11/2012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97FBA59-77B4-4CAD-92B1-F15BBA4C348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21.wm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21.wmf"/></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9A399B-AF15-4C2C-B98B-9B41E6F55433}" type="slidenum">
              <a:rPr lang="en-US" smtClean="0"/>
              <a:pPr/>
              <a:t>13</a:t>
            </a:fld>
            <a:endParaRPr lang="en-US" smtClean="0"/>
          </a:p>
        </p:txBody>
      </p:sp>
      <p:sp>
        <p:nvSpPr>
          <p:cNvPr id="91139" name="Rectangle 2"/>
          <p:cNvSpPr>
            <a:spLocks noGrp="1" noRot="1" noChangeAspect="1" noChangeArrowheads="1" noTextEdit="1"/>
          </p:cNvSpPr>
          <p:nvPr>
            <p:ph type="sldImg"/>
          </p:nvPr>
        </p:nvSpPr>
        <p:spPr bwMode="auto">
          <a:xfrm>
            <a:off x="827088" y="434975"/>
            <a:ext cx="4570412" cy="3427413"/>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t>Now we turn to the sub-lethal effects, and try to answer the question: how is reproduction affected by a toxicant? When we observe that a toxicant decreases the number of offspring, we should not start with questions about the significance of the effect, or estimate an ECx, we first have to ask WHY!</a:t>
            </a:r>
          </a:p>
          <a:p>
            <a:endParaRPr lang="en-GB" smtClean="0"/>
          </a:p>
          <a:p>
            <a:r>
              <a:rPr lang="en-GB" smtClean="0"/>
              <a:t>Offspring are not made out of thin air; the organism has to feed to produce juveniles. So when less resources are used for offspring, the reason could be that the toxicant is decreasing the feeding rate.</a:t>
            </a:r>
          </a:p>
          <a:p>
            <a:r>
              <a:rPr lang="en-GB" smtClean="0"/>
              <a:t>---------------------------------------------------------------------------------------------------</a:t>
            </a:r>
          </a:p>
          <a:p>
            <a:r>
              <a:rPr lang="en-GB" smtClean="0"/>
              <a:t>It is also possible that the feeding rate is still the same, but that the organism needs resources to detoxify the chemical, or to repair damage, and that less resources are available to reproduce.</a:t>
            </a:r>
            <a:endParaRPr lang="en-US" smtClean="0"/>
          </a:p>
          <a:p>
            <a:r>
              <a:rPr lang="en-GB" smtClean="0"/>
              <a:t>---------------------------------------------------------------------------------------------------</a:t>
            </a:r>
          </a:p>
          <a:p>
            <a:r>
              <a:rPr lang="en-GB" smtClean="0"/>
              <a:t>And it is also possible that the investment in juveniles is the same, but that the toxicant kills the developing embryos.</a:t>
            </a:r>
            <a:endParaRPr lang="en-US" smtClean="0"/>
          </a:p>
          <a:p>
            <a:endParaRPr lang="en-US" smtClean="0"/>
          </a:p>
        </p:txBody>
      </p:sp>
      <p:pic>
        <p:nvPicPr>
          <p:cNvPr id="91141" name="Picture 4"/>
          <p:cNvPicPr>
            <a:picLocks noRot="1" noChangeAspect="1" noChangeArrowheads="1"/>
          </p:cNvPicPr>
          <p:nvPr/>
        </p:nvPicPr>
        <p:blipFill>
          <a:blip r:embed="rId3"/>
          <a:srcRect/>
          <a:stretch>
            <a:fillRect/>
          </a:stretch>
        </p:blipFill>
        <p:spPr bwMode="auto">
          <a:xfrm>
            <a:off x="889000" y="636588"/>
            <a:ext cx="4876800" cy="3427412"/>
          </a:xfrm>
          <a:prstGeom prst="rect">
            <a:avLst/>
          </a:prstGeom>
          <a:noFill/>
          <a:ln w="9525">
            <a:solidFill>
              <a:srgbClr val="000000"/>
            </a:solidFill>
            <a:miter lim="800000"/>
            <a:headEnd/>
            <a:tailEnd/>
          </a:ln>
        </p:spPr>
      </p:pic>
      <p:pic>
        <p:nvPicPr>
          <p:cNvPr id="91142" name="Picture 5"/>
          <p:cNvPicPr>
            <a:picLocks noRot="1" noChangeAspect="1" noChangeArrowheads="1"/>
          </p:cNvPicPr>
          <p:nvPr/>
        </p:nvPicPr>
        <p:blipFill>
          <a:blip r:embed="rId4"/>
          <a:srcRect/>
          <a:stretch>
            <a:fillRect/>
          </a:stretch>
        </p:blipFill>
        <p:spPr bwMode="auto">
          <a:xfrm>
            <a:off x="1133475" y="833438"/>
            <a:ext cx="4876800" cy="3429000"/>
          </a:xfrm>
          <a:prstGeom prst="rect">
            <a:avLst/>
          </a:prstGeom>
          <a:noFill/>
          <a:ln w="9525">
            <a:solidFill>
              <a:srgbClr val="000000"/>
            </a:solidFill>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4CA939-19EC-4999-BB71-A862030003A2}" type="slidenum">
              <a:rPr lang="en-US" smtClean="0"/>
              <a:pPr/>
              <a:t>14</a:t>
            </a:fld>
            <a:endParaRPr lang="en-US" smtClean="0"/>
          </a:p>
        </p:txBody>
      </p:sp>
      <p:sp>
        <p:nvSpPr>
          <p:cNvPr id="92163" name="Rectangle 2"/>
          <p:cNvSpPr>
            <a:spLocks noGrp="1" noChangeArrowheads="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3F475A-6F78-4B07-9830-98EAC06F029D}" type="slidenum">
              <a:rPr lang="en-US" smtClean="0"/>
              <a:pPr/>
              <a:t>15</a:t>
            </a:fld>
            <a:endParaRPr lang="en-US" smtClean="0"/>
          </a:p>
        </p:txBody>
      </p:sp>
      <p:sp>
        <p:nvSpPr>
          <p:cNvPr id="93187" name="Rectangle 2"/>
          <p:cNvSpPr>
            <a:spLocks noGrp="1" noRot="1" noChangeAspect="1" noChangeArrowheads="1" noTextEdit="1"/>
          </p:cNvSpPr>
          <p:nvPr>
            <p:ph type="sldImg"/>
          </p:nvPr>
        </p:nvSpPr>
        <p:spPr bwMode="auto">
          <a:xfrm>
            <a:off x="827088" y="434975"/>
            <a:ext cx="4570412" cy="3427413"/>
          </a:xfrm>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mtClean="0"/>
              <a:t>Now we turn to the sub-lethal effects, and try to answer the question: how is reproduction affected by a toxicant? When we observe that a toxicant decreases the number of offspring, we should not start with questions about the significance of the effect, or estimate an ECx, we first have to ask WHY!</a:t>
            </a:r>
          </a:p>
          <a:p>
            <a:endParaRPr lang="en-GB" smtClean="0"/>
          </a:p>
          <a:p>
            <a:r>
              <a:rPr lang="en-GB" smtClean="0"/>
              <a:t>Offspring are not made out of thin air; the organism has to feed to produce juveniles. So when less resources are used for offspring, the reason could be that the toxicant is decreasing the feeding rate.</a:t>
            </a:r>
          </a:p>
          <a:p>
            <a:r>
              <a:rPr lang="en-GB" smtClean="0"/>
              <a:t>---------------------------------------------------------------------------------------------------</a:t>
            </a:r>
          </a:p>
          <a:p>
            <a:r>
              <a:rPr lang="en-GB" smtClean="0"/>
              <a:t>It is also possible that the feeding rate is still the same, but that the organism needs resources to detoxify the chemical, or to repair damage, and that less resources are available to reproduce.</a:t>
            </a:r>
            <a:endParaRPr lang="en-US" smtClean="0"/>
          </a:p>
          <a:p>
            <a:r>
              <a:rPr lang="en-GB" smtClean="0"/>
              <a:t>---------------------------------------------------------------------------------------------------</a:t>
            </a:r>
          </a:p>
          <a:p>
            <a:r>
              <a:rPr lang="en-GB" smtClean="0"/>
              <a:t>And it is also possible that the investment in juveniles is the same, but that the toxicant kills the developing embryos.</a:t>
            </a:r>
            <a:endParaRPr lang="en-US" smtClean="0"/>
          </a:p>
          <a:p>
            <a:endParaRPr lang="en-US" smtClean="0"/>
          </a:p>
        </p:txBody>
      </p:sp>
      <p:pic>
        <p:nvPicPr>
          <p:cNvPr id="93189" name="Picture 4"/>
          <p:cNvPicPr>
            <a:picLocks noRot="1" noChangeAspect="1" noChangeArrowheads="1"/>
          </p:cNvPicPr>
          <p:nvPr/>
        </p:nvPicPr>
        <p:blipFill>
          <a:blip r:embed="rId3"/>
          <a:srcRect/>
          <a:stretch>
            <a:fillRect/>
          </a:stretch>
        </p:blipFill>
        <p:spPr bwMode="auto">
          <a:xfrm>
            <a:off x="889000" y="636588"/>
            <a:ext cx="4876800" cy="3427412"/>
          </a:xfrm>
          <a:prstGeom prst="rect">
            <a:avLst/>
          </a:prstGeom>
          <a:noFill/>
          <a:ln w="9525">
            <a:solidFill>
              <a:srgbClr val="000000"/>
            </a:solidFill>
            <a:miter lim="800000"/>
            <a:headEnd/>
            <a:tailEnd/>
          </a:ln>
        </p:spPr>
      </p:pic>
      <p:pic>
        <p:nvPicPr>
          <p:cNvPr id="93190" name="Picture 5"/>
          <p:cNvPicPr>
            <a:picLocks noRot="1" noChangeAspect="1" noChangeArrowheads="1"/>
          </p:cNvPicPr>
          <p:nvPr/>
        </p:nvPicPr>
        <p:blipFill>
          <a:blip r:embed="rId4"/>
          <a:srcRect/>
          <a:stretch>
            <a:fillRect/>
          </a:stretch>
        </p:blipFill>
        <p:spPr bwMode="auto">
          <a:xfrm>
            <a:off x="1133475" y="833438"/>
            <a:ext cx="4876800" cy="3429000"/>
          </a:xfrm>
          <a:prstGeom prst="rect">
            <a:avLst/>
          </a:prstGeom>
          <a:noFill/>
          <a:ln w="9525">
            <a:solidFill>
              <a:srgbClr val="000000"/>
            </a:solidFill>
            <a:miter lim="800000"/>
            <a:headEnd/>
            <a:tailEnd/>
          </a:ln>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EC49BC1-A227-4BB3-A8DA-FC23D39EBD62}" type="slidenum">
              <a:rPr lang="en-US" smtClean="0"/>
              <a:pPr/>
              <a:t>16</a:t>
            </a:fld>
            <a:endParaRPr lang="en-US" smtClean="0"/>
          </a:p>
        </p:txBody>
      </p:sp>
      <p:sp>
        <p:nvSpPr>
          <p:cNvPr id="94211" name="Rectangle 2"/>
          <p:cNvSpPr>
            <a:spLocks noGrp="1" noChangeArrowheads="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C29EC9-E3B0-4422-8685-3B1502FD9B10}" type="slidenum">
              <a:rPr lang="en-US" smtClean="0"/>
              <a:pPr/>
              <a:t>17</a:t>
            </a:fld>
            <a:endParaRPr lang="en-US" smtClean="0"/>
          </a:p>
        </p:txBody>
      </p:sp>
      <p:sp>
        <p:nvSpPr>
          <p:cNvPr id="95235" name="Rectangle 2"/>
          <p:cNvSpPr>
            <a:spLocks noGrp="1" noChangeArrowheads="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2130425"/>
            <a:ext cx="7772400" cy="1470025"/>
          </a:xfrm>
        </p:spPr>
        <p:txBody>
          <a:bodyPr/>
          <a:lstStyle>
            <a:lvl1pPr>
              <a:defRPr b="1"/>
            </a:lvl1pPr>
          </a:lstStyle>
          <a:p>
            <a:r>
              <a:rPr lang="en-GB"/>
              <a:t>Click to edit Master title style</a:t>
            </a:r>
          </a:p>
        </p:txBody>
      </p:sp>
      <p:sp>
        <p:nvSpPr>
          <p:cNvPr id="5325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F2473DC5-5376-4EF2-8393-BA927980E90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41BF2F4-3A1C-453F-BADD-F6360D709E8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F054EF8-C884-4E8C-B079-424CAF9C76E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7D092D9-F874-4C03-9C88-8D24DC721E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a:xfrm>
            <a:off x="457200" y="1700011"/>
            <a:ext cx="8229600" cy="4426152"/>
          </a:xfr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695666D-00FA-47BA-BF60-02562BDAEDD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C5BD111-3857-4967-90A7-C7AB6349630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E6C8B4C-A64D-44C7-8E68-234ACB24BE0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2765340C-38CB-4C0C-8A40-066104C554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E506906-5A96-45A2-9331-5AFCBF289C8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D858F7E7-70BC-4303-AC83-6CE941AD3EA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4DB1969-8F56-444D-A74C-EDA784D6F31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823167E-360B-4A18-B03D-FCB7231F19C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94E3482-3530-4CA1-8B9A-7E95F16FE246}" type="slidenum">
              <a:rPr lang="en-GB"/>
              <a:pPr>
                <a:defRPr/>
              </a:pPr>
              <a:t>‹#›</a:t>
            </a:fld>
            <a:endParaRPr lang="en-GB"/>
          </a:p>
        </p:txBody>
      </p:sp>
      <p:sp>
        <p:nvSpPr>
          <p:cNvPr id="51207" name="Rectangle 7"/>
          <p:cNvSpPr>
            <a:spLocks noChangeArrowheads="1"/>
          </p:cNvSpPr>
          <p:nvPr userDrawn="1"/>
        </p:nvSpPr>
        <p:spPr bwMode="auto">
          <a:xfrm>
            <a:off x="323850" y="1412875"/>
            <a:ext cx="7993063" cy="71438"/>
          </a:xfrm>
          <a:prstGeom prst="rect">
            <a:avLst/>
          </a:prstGeom>
          <a:gradFill rotWithShape="1">
            <a:gsLst>
              <a:gs pos="0">
                <a:srgbClr val="33CC33"/>
              </a:gs>
              <a:gs pos="50000">
                <a:srgbClr val="009900"/>
              </a:gs>
              <a:gs pos="100000">
                <a:srgbClr val="33CC33"/>
              </a:gs>
            </a:gsLst>
            <a:lin ang="0" scaled="1"/>
          </a:gradFill>
          <a:ln w="9525">
            <a:noFill/>
            <a:miter lim="800000"/>
            <a:headEnd/>
            <a:tailEnd/>
          </a:ln>
          <a:effectLst/>
        </p:spPr>
        <p:txBody>
          <a:bodyPr wrap="none" anchor="ctr"/>
          <a:lstStyle/>
          <a:p>
            <a:pPr>
              <a:defRPr/>
            </a:pPr>
            <a:endParaRPr lang="nl-NL"/>
          </a:p>
        </p:txBody>
      </p:sp>
    </p:spTree>
  </p:cSld>
  <p:clrMap bg1="lt1" tx1="dk1" bg2="lt2" tx2="dk2" accent1="accent1" accent2="accent2" accent3="accent3" accent4="accent4" accent5="accent5" accent6="accent6" hlink="hlink" folHlink="folHlink"/>
  <p:sldLayoutIdLst>
    <p:sldLayoutId id="2147483990"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1" r:id="rId12"/>
  </p:sldLayoutIdLst>
  <p:txStyles>
    <p:titleStyle>
      <a:lvl1pPr algn="ctr" rtl="0" eaLnBrk="0" fontAlgn="base" hangingPunct="0">
        <a:spcBef>
          <a:spcPct val="0"/>
        </a:spcBef>
        <a:spcAft>
          <a:spcPct val="0"/>
        </a:spcAft>
        <a:defRPr sz="4400" i="1">
          <a:solidFill>
            <a:srgbClr val="3333FF"/>
          </a:solidFill>
          <a:latin typeface="+mj-lt"/>
          <a:ea typeface="+mj-ea"/>
          <a:cs typeface="+mj-cs"/>
        </a:defRPr>
      </a:lvl1pPr>
      <a:lvl2pPr algn="ctr" rtl="0" eaLnBrk="0" fontAlgn="base" hangingPunct="0">
        <a:spcBef>
          <a:spcPct val="0"/>
        </a:spcBef>
        <a:spcAft>
          <a:spcPct val="0"/>
        </a:spcAft>
        <a:defRPr sz="4400" i="1">
          <a:solidFill>
            <a:srgbClr val="3333FF"/>
          </a:solidFill>
          <a:latin typeface="Arial" charset="0"/>
        </a:defRPr>
      </a:lvl2pPr>
      <a:lvl3pPr algn="ctr" rtl="0" eaLnBrk="0" fontAlgn="base" hangingPunct="0">
        <a:spcBef>
          <a:spcPct val="0"/>
        </a:spcBef>
        <a:spcAft>
          <a:spcPct val="0"/>
        </a:spcAft>
        <a:defRPr sz="4400" i="1">
          <a:solidFill>
            <a:srgbClr val="3333FF"/>
          </a:solidFill>
          <a:latin typeface="Arial" charset="0"/>
        </a:defRPr>
      </a:lvl3pPr>
      <a:lvl4pPr algn="ctr" rtl="0" eaLnBrk="0" fontAlgn="base" hangingPunct="0">
        <a:spcBef>
          <a:spcPct val="0"/>
        </a:spcBef>
        <a:spcAft>
          <a:spcPct val="0"/>
        </a:spcAft>
        <a:defRPr sz="4400" i="1">
          <a:solidFill>
            <a:srgbClr val="3333FF"/>
          </a:solidFill>
          <a:latin typeface="Arial" charset="0"/>
        </a:defRPr>
      </a:lvl4pPr>
      <a:lvl5pPr algn="ctr" rtl="0" eaLnBrk="0" fontAlgn="base" hangingPunct="0">
        <a:spcBef>
          <a:spcPct val="0"/>
        </a:spcBef>
        <a:spcAft>
          <a:spcPct val="0"/>
        </a:spcAft>
        <a:defRPr sz="4400" i="1">
          <a:solidFill>
            <a:srgbClr val="3333FF"/>
          </a:solidFill>
          <a:latin typeface="Arial" charset="0"/>
        </a:defRPr>
      </a:lvl5pPr>
      <a:lvl6pPr marL="457200" algn="ctr" rtl="0" fontAlgn="base">
        <a:spcBef>
          <a:spcPct val="0"/>
        </a:spcBef>
        <a:spcAft>
          <a:spcPct val="0"/>
        </a:spcAft>
        <a:defRPr sz="4400" i="1">
          <a:solidFill>
            <a:srgbClr val="3333FF"/>
          </a:solidFill>
          <a:latin typeface="Arial" charset="0"/>
        </a:defRPr>
      </a:lvl6pPr>
      <a:lvl7pPr marL="914400" algn="ctr" rtl="0" fontAlgn="base">
        <a:spcBef>
          <a:spcPct val="0"/>
        </a:spcBef>
        <a:spcAft>
          <a:spcPct val="0"/>
        </a:spcAft>
        <a:defRPr sz="4400" i="1">
          <a:solidFill>
            <a:srgbClr val="3333FF"/>
          </a:solidFill>
          <a:latin typeface="Arial" charset="0"/>
        </a:defRPr>
      </a:lvl7pPr>
      <a:lvl8pPr marL="1371600" algn="ctr" rtl="0" fontAlgn="base">
        <a:spcBef>
          <a:spcPct val="0"/>
        </a:spcBef>
        <a:spcAft>
          <a:spcPct val="0"/>
        </a:spcAft>
        <a:defRPr sz="4400" i="1">
          <a:solidFill>
            <a:srgbClr val="3333FF"/>
          </a:solidFill>
          <a:latin typeface="Arial" charset="0"/>
        </a:defRPr>
      </a:lvl8pPr>
      <a:lvl9pPr marL="1828800" algn="ctr" rtl="0" fontAlgn="base">
        <a:spcBef>
          <a:spcPct val="0"/>
        </a:spcBef>
        <a:spcAft>
          <a:spcPct val="0"/>
        </a:spcAft>
        <a:defRPr sz="4400" i="1">
          <a:solidFill>
            <a:srgbClr val="3333FF"/>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6.emf"/><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5.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17.emf"/><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ideo" Target="file:///C:\Documents%20and%20Settings\tjalling\My%20Documents\My%20Dropbox\Word%20docs\praatje%20EFSA\CuCd2006.avi"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slide" Target="slide3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image" Target="../media/image29.png"/><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27025" y="2197100"/>
            <a:ext cx="8458200" cy="1470025"/>
          </a:xfrm>
        </p:spPr>
        <p:txBody>
          <a:bodyPr/>
          <a:lstStyle/>
          <a:p>
            <a:pPr eaLnBrk="1" hangingPunct="1"/>
            <a:r>
              <a:rPr lang="en-GB" dirty="0" smtClean="0"/>
              <a:t>Predicting mixture effects</a:t>
            </a:r>
            <a:endParaRPr lang="en-GB" b="0" dirty="0" smtClean="0"/>
          </a:p>
        </p:txBody>
      </p:sp>
      <p:sp>
        <p:nvSpPr>
          <p:cNvPr id="3076" name="Rectangle 3"/>
          <p:cNvSpPr>
            <a:spLocks noGrp="1" noChangeArrowheads="1"/>
          </p:cNvSpPr>
          <p:nvPr>
            <p:ph type="subTitle" idx="1"/>
          </p:nvPr>
        </p:nvSpPr>
        <p:spPr>
          <a:xfrm>
            <a:off x="1371600" y="4114800"/>
            <a:ext cx="6400800" cy="1752600"/>
          </a:xfrm>
        </p:spPr>
        <p:txBody>
          <a:bodyPr/>
          <a:lstStyle/>
          <a:p>
            <a:pPr eaLnBrk="1" hangingPunct="1"/>
            <a:r>
              <a:rPr lang="nl-NL" sz="2000" dirty="0" smtClean="0"/>
              <a:t>Tjalling Jager</a:t>
            </a:r>
          </a:p>
          <a:p>
            <a:pPr eaLnBrk="1" hangingPunct="1"/>
            <a:r>
              <a:rPr lang="nl-NL" sz="2000" dirty="0" smtClean="0"/>
              <a:t>Dept. Theoretical Biology</a:t>
            </a:r>
            <a:endParaRPr lang="en-GB" sz="2000" dirty="0" smtClean="0"/>
          </a:p>
        </p:txBody>
      </p:sp>
      <p:pic>
        <p:nvPicPr>
          <p:cNvPr id="3077" name="Picture 5" descr="VUlogo_EN_Wit_HR_RGB_tcm9-201385"/>
          <p:cNvPicPr>
            <a:picLocks noChangeAspect="1" noChangeArrowheads="1"/>
          </p:cNvPicPr>
          <p:nvPr/>
        </p:nvPicPr>
        <p:blipFill>
          <a:blip r:embed="rId2" cstate="print"/>
          <a:srcRect/>
          <a:stretch>
            <a:fillRect/>
          </a:stretch>
        </p:blipFill>
        <p:spPr bwMode="auto">
          <a:xfrm>
            <a:off x="5440363" y="5622925"/>
            <a:ext cx="3341687" cy="1027113"/>
          </a:xfrm>
          <a:prstGeom prst="rect">
            <a:avLst/>
          </a:prstGeom>
          <a:noFill/>
          <a:ln w="9525">
            <a:noFill/>
            <a:miter lim="800000"/>
            <a:headEnd/>
            <a:tailEnd/>
          </a:ln>
        </p:spPr>
      </p:pic>
      <p:pic>
        <p:nvPicPr>
          <p:cNvPr id="3078" name="Picture 7" descr="equation art"/>
          <p:cNvPicPr>
            <a:picLocks noChangeAspect="1" noChangeArrowheads="1"/>
          </p:cNvPicPr>
          <p:nvPr/>
        </p:nvPicPr>
        <p:blipFill>
          <a:blip r:embed="rId3" cstate="print"/>
          <a:srcRect/>
          <a:stretch>
            <a:fillRect/>
          </a:stretch>
        </p:blipFill>
        <p:spPr bwMode="auto">
          <a:xfrm>
            <a:off x="-38100" y="898525"/>
            <a:ext cx="9274175" cy="1044575"/>
          </a:xfrm>
          <a:prstGeom prst="rect">
            <a:avLst/>
          </a:prstGeom>
          <a:noFill/>
          <a:ln w="9525">
            <a:noFill/>
            <a:miter lim="800000"/>
            <a:headEnd/>
            <a:tailEnd/>
          </a:ln>
        </p:spPr>
      </p:pic>
      <p:sp>
        <p:nvSpPr>
          <p:cNvPr id="6" name="Rectangle 2"/>
          <p:cNvSpPr txBox="1">
            <a:spLocks noChangeArrowheads="1"/>
          </p:cNvSpPr>
          <p:nvPr/>
        </p:nvSpPr>
        <p:spPr bwMode="auto">
          <a:xfrm>
            <a:off x="327025" y="2757837"/>
            <a:ext cx="8458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GB" sz="2800" dirty="0" smtClean="0"/>
              <a:t>the causality chain from molecule to population</a:t>
            </a:r>
            <a:endParaRPr kumimoji="0" lang="en-GB" sz="2800" b="0" i="1" u="none" strike="noStrike" kern="0" cap="none" spc="0" normalizeH="0" baseline="0" noProof="0" dirty="0" smtClean="0">
              <a:ln>
                <a:noFill/>
              </a:ln>
              <a:solidFill>
                <a:srgbClr val="3333FF"/>
              </a:solidFill>
              <a:effectLst/>
              <a:uLnTx/>
              <a:uFillTx/>
              <a:latin typeface="+mj-lt"/>
              <a:ea typeface="+mj-ea"/>
              <a:cs typeface="+mj-cs"/>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1087201" y="2468563"/>
            <a:ext cx="4602399" cy="4290745"/>
            <a:chOff x="1087201" y="2468563"/>
            <a:chExt cx="4602399" cy="4290745"/>
          </a:xfrm>
        </p:grpSpPr>
        <p:sp>
          <p:nvSpPr>
            <p:cNvPr id="4" name="Rectangle 2"/>
            <p:cNvSpPr>
              <a:spLocks noChangeArrowheads="1"/>
            </p:cNvSpPr>
            <p:nvPr/>
          </p:nvSpPr>
          <p:spPr bwMode="auto">
            <a:xfrm>
              <a:off x="1866900" y="2552700"/>
              <a:ext cx="3822700" cy="3581400"/>
            </a:xfrm>
            <a:prstGeom prst="rect">
              <a:avLst/>
            </a:prstGeom>
            <a:solidFill>
              <a:srgbClr val="FFFF99"/>
            </a:solidFill>
            <a:ln w="9525">
              <a:noFill/>
              <a:miter lim="800000"/>
              <a:headEnd/>
              <a:tailEnd/>
            </a:ln>
            <a:effectLst/>
          </p:spPr>
          <p:txBody>
            <a:bodyPr wrap="none" anchor="ctr"/>
            <a:lstStyle/>
            <a:p>
              <a:endParaRPr lang="en-GB"/>
            </a:p>
          </p:txBody>
        </p:sp>
        <p:sp>
          <p:nvSpPr>
            <p:cNvPr id="6" name="Line 5"/>
            <p:cNvSpPr>
              <a:spLocks noChangeShapeType="1"/>
            </p:cNvSpPr>
            <p:nvPr/>
          </p:nvSpPr>
          <p:spPr bwMode="auto">
            <a:xfrm>
              <a:off x="1870075" y="2557463"/>
              <a:ext cx="1588" cy="3578225"/>
            </a:xfrm>
            <a:prstGeom prst="line">
              <a:avLst/>
            </a:prstGeom>
            <a:noFill/>
            <a:ln w="0">
              <a:solidFill>
                <a:srgbClr val="000000"/>
              </a:solidFill>
              <a:round/>
              <a:headEnd/>
              <a:tailEnd/>
            </a:ln>
          </p:spPr>
          <p:txBody>
            <a:bodyPr/>
            <a:lstStyle/>
            <a:p>
              <a:endParaRPr lang="en-GB"/>
            </a:p>
          </p:txBody>
        </p:sp>
        <p:sp>
          <p:nvSpPr>
            <p:cNvPr id="7" name="Line 6"/>
            <p:cNvSpPr>
              <a:spLocks noChangeShapeType="1"/>
            </p:cNvSpPr>
            <p:nvPr/>
          </p:nvSpPr>
          <p:spPr bwMode="auto">
            <a:xfrm>
              <a:off x="1825625" y="6135688"/>
              <a:ext cx="44450" cy="1587"/>
            </a:xfrm>
            <a:prstGeom prst="line">
              <a:avLst/>
            </a:prstGeom>
            <a:noFill/>
            <a:ln w="0">
              <a:solidFill>
                <a:srgbClr val="000000"/>
              </a:solidFill>
              <a:round/>
              <a:headEnd/>
              <a:tailEnd/>
            </a:ln>
          </p:spPr>
          <p:txBody>
            <a:bodyPr/>
            <a:lstStyle/>
            <a:p>
              <a:endParaRPr lang="en-GB"/>
            </a:p>
          </p:txBody>
        </p:sp>
        <p:sp>
          <p:nvSpPr>
            <p:cNvPr id="8" name="Line 7"/>
            <p:cNvSpPr>
              <a:spLocks noChangeShapeType="1"/>
            </p:cNvSpPr>
            <p:nvPr/>
          </p:nvSpPr>
          <p:spPr bwMode="auto">
            <a:xfrm>
              <a:off x="1825625" y="5780088"/>
              <a:ext cx="44450" cy="1587"/>
            </a:xfrm>
            <a:prstGeom prst="line">
              <a:avLst/>
            </a:prstGeom>
            <a:noFill/>
            <a:ln w="0">
              <a:solidFill>
                <a:srgbClr val="000000"/>
              </a:solidFill>
              <a:round/>
              <a:headEnd/>
              <a:tailEnd/>
            </a:ln>
          </p:spPr>
          <p:txBody>
            <a:bodyPr/>
            <a:lstStyle/>
            <a:p>
              <a:endParaRPr lang="en-GB"/>
            </a:p>
          </p:txBody>
        </p:sp>
        <p:sp>
          <p:nvSpPr>
            <p:cNvPr id="9" name="Line 8"/>
            <p:cNvSpPr>
              <a:spLocks noChangeShapeType="1"/>
            </p:cNvSpPr>
            <p:nvPr/>
          </p:nvSpPr>
          <p:spPr bwMode="auto">
            <a:xfrm>
              <a:off x="1825625" y="5424488"/>
              <a:ext cx="44450" cy="1587"/>
            </a:xfrm>
            <a:prstGeom prst="line">
              <a:avLst/>
            </a:prstGeom>
            <a:noFill/>
            <a:ln w="0">
              <a:solidFill>
                <a:srgbClr val="000000"/>
              </a:solidFill>
              <a:round/>
              <a:headEnd/>
              <a:tailEnd/>
            </a:ln>
          </p:spPr>
          <p:txBody>
            <a:bodyPr/>
            <a:lstStyle/>
            <a:p>
              <a:endParaRPr lang="en-GB"/>
            </a:p>
          </p:txBody>
        </p:sp>
        <p:sp>
          <p:nvSpPr>
            <p:cNvPr id="10" name="Line 9"/>
            <p:cNvSpPr>
              <a:spLocks noChangeShapeType="1"/>
            </p:cNvSpPr>
            <p:nvPr/>
          </p:nvSpPr>
          <p:spPr bwMode="auto">
            <a:xfrm>
              <a:off x="1825625" y="5057775"/>
              <a:ext cx="44450" cy="1588"/>
            </a:xfrm>
            <a:prstGeom prst="line">
              <a:avLst/>
            </a:prstGeom>
            <a:noFill/>
            <a:ln w="0">
              <a:solidFill>
                <a:srgbClr val="000000"/>
              </a:solidFill>
              <a:round/>
              <a:headEnd/>
              <a:tailEnd/>
            </a:ln>
          </p:spPr>
          <p:txBody>
            <a:bodyPr/>
            <a:lstStyle/>
            <a:p>
              <a:endParaRPr lang="en-GB"/>
            </a:p>
          </p:txBody>
        </p:sp>
        <p:sp>
          <p:nvSpPr>
            <p:cNvPr id="11" name="Line 10"/>
            <p:cNvSpPr>
              <a:spLocks noChangeShapeType="1"/>
            </p:cNvSpPr>
            <p:nvPr/>
          </p:nvSpPr>
          <p:spPr bwMode="auto">
            <a:xfrm>
              <a:off x="1825625" y="4702175"/>
              <a:ext cx="44450" cy="1588"/>
            </a:xfrm>
            <a:prstGeom prst="line">
              <a:avLst/>
            </a:prstGeom>
            <a:noFill/>
            <a:ln w="0">
              <a:solidFill>
                <a:srgbClr val="000000"/>
              </a:solidFill>
              <a:round/>
              <a:headEnd/>
              <a:tailEnd/>
            </a:ln>
          </p:spPr>
          <p:txBody>
            <a:bodyPr/>
            <a:lstStyle/>
            <a:p>
              <a:endParaRPr lang="en-GB"/>
            </a:p>
          </p:txBody>
        </p:sp>
        <p:sp>
          <p:nvSpPr>
            <p:cNvPr id="12" name="Line 11"/>
            <p:cNvSpPr>
              <a:spLocks noChangeShapeType="1"/>
            </p:cNvSpPr>
            <p:nvPr/>
          </p:nvSpPr>
          <p:spPr bwMode="auto">
            <a:xfrm>
              <a:off x="1825625" y="4346575"/>
              <a:ext cx="44450" cy="1588"/>
            </a:xfrm>
            <a:prstGeom prst="line">
              <a:avLst/>
            </a:prstGeom>
            <a:noFill/>
            <a:ln w="0">
              <a:solidFill>
                <a:srgbClr val="000000"/>
              </a:solidFill>
              <a:round/>
              <a:headEnd/>
              <a:tailEnd/>
            </a:ln>
          </p:spPr>
          <p:txBody>
            <a:bodyPr/>
            <a:lstStyle/>
            <a:p>
              <a:endParaRPr lang="en-GB"/>
            </a:p>
          </p:txBody>
        </p:sp>
        <p:sp>
          <p:nvSpPr>
            <p:cNvPr id="13" name="Line 12"/>
            <p:cNvSpPr>
              <a:spLocks noChangeShapeType="1"/>
            </p:cNvSpPr>
            <p:nvPr/>
          </p:nvSpPr>
          <p:spPr bwMode="auto">
            <a:xfrm>
              <a:off x="1825625" y="3990975"/>
              <a:ext cx="44450" cy="1588"/>
            </a:xfrm>
            <a:prstGeom prst="line">
              <a:avLst/>
            </a:prstGeom>
            <a:noFill/>
            <a:ln w="0">
              <a:solidFill>
                <a:srgbClr val="000000"/>
              </a:solidFill>
              <a:round/>
              <a:headEnd/>
              <a:tailEnd/>
            </a:ln>
          </p:spPr>
          <p:txBody>
            <a:bodyPr/>
            <a:lstStyle/>
            <a:p>
              <a:endParaRPr lang="en-GB"/>
            </a:p>
          </p:txBody>
        </p:sp>
        <p:sp>
          <p:nvSpPr>
            <p:cNvPr id="14" name="Line 13"/>
            <p:cNvSpPr>
              <a:spLocks noChangeShapeType="1"/>
            </p:cNvSpPr>
            <p:nvPr/>
          </p:nvSpPr>
          <p:spPr bwMode="auto">
            <a:xfrm>
              <a:off x="1825625" y="3635375"/>
              <a:ext cx="44450" cy="1588"/>
            </a:xfrm>
            <a:prstGeom prst="line">
              <a:avLst/>
            </a:prstGeom>
            <a:noFill/>
            <a:ln w="0">
              <a:solidFill>
                <a:srgbClr val="000000"/>
              </a:solidFill>
              <a:round/>
              <a:headEnd/>
              <a:tailEnd/>
            </a:ln>
          </p:spPr>
          <p:txBody>
            <a:bodyPr/>
            <a:lstStyle/>
            <a:p>
              <a:endParaRPr lang="en-GB"/>
            </a:p>
          </p:txBody>
        </p:sp>
        <p:sp>
          <p:nvSpPr>
            <p:cNvPr id="15" name="Line 14"/>
            <p:cNvSpPr>
              <a:spLocks noChangeShapeType="1"/>
            </p:cNvSpPr>
            <p:nvPr/>
          </p:nvSpPr>
          <p:spPr bwMode="auto">
            <a:xfrm>
              <a:off x="1825625" y="3268663"/>
              <a:ext cx="44450" cy="1587"/>
            </a:xfrm>
            <a:prstGeom prst="line">
              <a:avLst/>
            </a:prstGeom>
            <a:noFill/>
            <a:ln w="0">
              <a:solidFill>
                <a:srgbClr val="000000"/>
              </a:solidFill>
              <a:round/>
              <a:headEnd/>
              <a:tailEnd/>
            </a:ln>
          </p:spPr>
          <p:txBody>
            <a:bodyPr/>
            <a:lstStyle/>
            <a:p>
              <a:endParaRPr lang="en-GB"/>
            </a:p>
          </p:txBody>
        </p:sp>
        <p:sp>
          <p:nvSpPr>
            <p:cNvPr id="16" name="Line 15"/>
            <p:cNvSpPr>
              <a:spLocks noChangeShapeType="1"/>
            </p:cNvSpPr>
            <p:nvPr/>
          </p:nvSpPr>
          <p:spPr bwMode="auto">
            <a:xfrm>
              <a:off x="1825625" y="2913063"/>
              <a:ext cx="44450" cy="1587"/>
            </a:xfrm>
            <a:prstGeom prst="line">
              <a:avLst/>
            </a:prstGeom>
            <a:noFill/>
            <a:ln w="0">
              <a:solidFill>
                <a:srgbClr val="000000"/>
              </a:solidFill>
              <a:round/>
              <a:headEnd/>
              <a:tailEnd/>
            </a:ln>
          </p:spPr>
          <p:txBody>
            <a:bodyPr/>
            <a:lstStyle/>
            <a:p>
              <a:endParaRPr lang="en-GB"/>
            </a:p>
          </p:txBody>
        </p:sp>
        <p:sp>
          <p:nvSpPr>
            <p:cNvPr id="17" name="Line 16"/>
            <p:cNvSpPr>
              <a:spLocks noChangeShapeType="1"/>
            </p:cNvSpPr>
            <p:nvPr/>
          </p:nvSpPr>
          <p:spPr bwMode="auto">
            <a:xfrm>
              <a:off x="1825625" y="2557463"/>
              <a:ext cx="44450" cy="1587"/>
            </a:xfrm>
            <a:prstGeom prst="line">
              <a:avLst/>
            </a:prstGeom>
            <a:noFill/>
            <a:ln w="0">
              <a:solidFill>
                <a:srgbClr val="000000"/>
              </a:solidFill>
              <a:round/>
              <a:headEnd/>
              <a:tailEnd/>
            </a:ln>
          </p:spPr>
          <p:txBody>
            <a:bodyPr/>
            <a:lstStyle/>
            <a:p>
              <a:endParaRPr lang="en-GB"/>
            </a:p>
          </p:txBody>
        </p:sp>
        <p:sp>
          <p:nvSpPr>
            <p:cNvPr id="18" name="Line 17"/>
            <p:cNvSpPr>
              <a:spLocks noChangeShapeType="1"/>
            </p:cNvSpPr>
            <p:nvPr/>
          </p:nvSpPr>
          <p:spPr bwMode="auto">
            <a:xfrm>
              <a:off x="1870075" y="6135688"/>
              <a:ext cx="3711575" cy="1587"/>
            </a:xfrm>
            <a:prstGeom prst="line">
              <a:avLst/>
            </a:prstGeom>
            <a:noFill/>
            <a:ln w="0">
              <a:solidFill>
                <a:srgbClr val="000000"/>
              </a:solidFill>
              <a:round/>
              <a:headEnd/>
              <a:tailEnd/>
            </a:ln>
          </p:spPr>
          <p:txBody>
            <a:bodyPr/>
            <a:lstStyle/>
            <a:p>
              <a:endParaRPr lang="en-GB"/>
            </a:p>
          </p:txBody>
        </p:sp>
        <p:sp>
          <p:nvSpPr>
            <p:cNvPr id="19" name="Line 18"/>
            <p:cNvSpPr>
              <a:spLocks noChangeShapeType="1"/>
            </p:cNvSpPr>
            <p:nvPr/>
          </p:nvSpPr>
          <p:spPr bwMode="auto">
            <a:xfrm flipV="1">
              <a:off x="1870075" y="6135688"/>
              <a:ext cx="1588" cy="44450"/>
            </a:xfrm>
            <a:prstGeom prst="line">
              <a:avLst/>
            </a:prstGeom>
            <a:noFill/>
            <a:ln w="0">
              <a:solidFill>
                <a:srgbClr val="000000"/>
              </a:solidFill>
              <a:round/>
              <a:headEnd/>
              <a:tailEnd/>
            </a:ln>
          </p:spPr>
          <p:txBody>
            <a:bodyPr/>
            <a:lstStyle/>
            <a:p>
              <a:endParaRPr lang="en-GB"/>
            </a:p>
          </p:txBody>
        </p:sp>
        <p:sp>
          <p:nvSpPr>
            <p:cNvPr id="20" name="Line 19"/>
            <p:cNvSpPr>
              <a:spLocks noChangeShapeType="1"/>
            </p:cNvSpPr>
            <p:nvPr/>
          </p:nvSpPr>
          <p:spPr bwMode="auto">
            <a:xfrm flipV="1">
              <a:off x="2492375" y="6135688"/>
              <a:ext cx="1588" cy="44450"/>
            </a:xfrm>
            <a:prstGeom prst="line">
              <a:avLst/>
            </a:prstGeom>
            <a:noFill/>
            <a:ln w="0">
              <a:solidFill>
                <a:srgbClr val="000000"/>
              </a:solidFill>
              <a:round/>
              <a:headEnd/>
              <a:tailEnd/>
            </a:ln>
          </p:spPr>
          <p:txBody>
            <a:bodyPr/>
            <a:lstStyle/>
            <a:p>
              <a:endParaRPr lang="en-GB"/>
            </a:p>
          </p:txBody>
        </p:sp>
        <p:sp>
          <p:nvSpPr>
            <p:cNvPr id="21" name="Line 20"/>
            <p:cNvSpPr>
              <a:spLocks noChangeShapeType="1"/>
            </p:cNvSpPr>
            <p:nvPr/>
          </p:nvSpPr>
          <p:spPr bwMode="auto">
            <a:xfrm flipV="1">
              <a:off x="3103563" y="6135688"/>
              <a:ext cx="1587" cy="44450"/>
            </a:xfrm>
            <a:prstGeom prst="line">
              <a:avLst/>
            </a:prstGeom>
            <a:noFill/>
            <a:ln w="0">
              <a:solidFill>
                <a:srgbClr val="000000"/>
              </a:solidFill>
              <a:round/>
              <a:headEnd/>
              <a:tailEnd/>
            </a:ln>
          </p:spPr>
          <p:txBody>
            <a:bodyPr/>
            <a:lstStyle/>
            <a:p>
              <a:endParaRPr lang="en-GB"/>
            </a:p>
          </p:txBody>
        </p:sp>
        <p:sp>
          <p:nvSpPr>
            <p:cNvPr id="22" name="Line 21"/>
            <p:cNvSpPr>
              <a:spLocks noChangeShapeType="1"/>
            </p:cNvSpPr>
            <p:nvPr/>
          </p:nvSpPr>
          <p:spPr bwMode="auto">
            <a:xfrm flipV="1">
              <a:off x="3725863" y="6135688"/>
              <a:ext cx="1587" cy="44450"/>
            </a:xfrm>
            <a:prstGeom prst="line">
              <a:avLst/>
            </a:prstGeom>
            <a:noFill/>
            <a:ln w="0">
              <a:solidFill>
                <a:srgbClr val="000000"/>
              </a:solidFill>
              <a:round/>
              <a:headEnd/>
              <a:tailEnd/>
            </a:ln>
          </p:spPr>
          <p:txBody>
            <a:bodyPr/>
            <a:lstStyle/>
            <a:p>
              <a:endParaRPr lang="en-GB"/>
            </a:p>
          </p:txBody>
        </p:sp>
        <p:sp>
          <p:nvSpPr>
            <p:cNvPr id="23" name="Line 22"/>
            <p:cNvSpPr>
              <a:spLocks noChangeShapeType="1"/>
            </p:cNvSpPr>
            <p:nvPr/>
          </p:nvSpPr>
          <p:spPr bwMode="auto">
            <a:xfrm flipV="1">
              <a:off x="4348163" y="6135688"/>
              <a:ext cx="1587" cy="44450"/>
            </a:xfrm>
            <a:prstGeom prst="line">
              <a:avLst/>
            </a:prstGeom>
            <a:noFill/>
            <a:ln w="0">
              <a:solidFill>
                <a:srgbClr val="000000"/>
              </a:solidFill>
              <a:round/>
              <a:headEnd/>
              <a:tailEnd/>
            </a:ln>
          </p:spPr>
          <p:txBody>
            <a:bodyPr/>
            <a:lstStyle/>
            <a:p>
              <a:endParaRPr lang="en-GB"/>
            </a:p>
          </p:txBody>
        </p:sp>
        <p:sp>
          <p:nvSpPr>
            <p:cNvPr id="24" name="Line 23"/>
            <p:cNvSpPr>
              <a:spLocks noChangeShapeType="1"/>
            </p:cNvSpPr>
            <p:nvPr/>
          </p:nvSpPr>
          <p:spPr bwMode="auto">
            <a:xfrm flipV="1">
              <a:off x="4959350" y="6135688"/>
              <a:ext cx="1588" cy="44450"/>
            </a:xfrm>
            <a:prstGeom prst="line">
              <a:avLst/>
            </a:prstGeom>
            <a:noFill/>
            <a:ln w="0">
              <a:solidFill>
                <a:srgbClr val="000000"/>
              </a:solidFill>
              <a:round/>
              <a:headEnd/>
              <a:tailEnd/>
            </a:ln>
          </p:spPr>
          <p:txBody>
            <a:bodyPr/>
            <a:lstStyle/>
            <a:p>
              <a:endParaRPr lang="en-GB"/>
            </a:p>
          </p:txBody>
        </p:sp>
        <p:sp>
          <p:nvSpPr>
            <p:cNvPr id="25" name="Line 24"/>
            <p:cNvSpPr>
              <a:spLocks noChangeShapeType="1"/>
            </p:cNvSpPr>
            <p:nvPr/>
          </p:nvSpPr>
          <p:spPr bwMode="auto">
            <a:xfrm flipV="1">
              <a:off x="5581650" y="6135688"/>
              <a:ext cx="1588" cy="44450"/>
            </a:xfrm>
            <a:prstGeom prst="line">
              <a:avLst/>
            </a:prstGeom>
            <a:noFill/>
            <a:ln w="0">
              <a:solidFill>
                <a:srgbClr val="000000"/>
              </a:solidFill>
              <a:round/>
              <a:headEnd/>
              <a:tailEnd/>
            </a:ln>
          </p:spPr>
          <p:txBody>
            <a:bodyPr/>
            <a:lstStyle/>
            <a:p>
              <a:endParaRPr lang="en-GB"/>
            </a:p>
          </p:txBody>
        </p:sp>
        <p:sp>
          <p:nvSpPr>
            <p:cNvPr id="60" name="Rectangle 59"/>
            <p:cNvSpPr>
              <a:spLocks noChangeArrowheads="1"/>
            </p:cNvSpPr>
            <p:nvPr/>
          </p:nvSpPr>
          <p:spPr bwMode="auto">
            <a:xfrm>
              <a:off x="1692275" y="604678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rPr>
                <a:t>0</a:t>
              </a:r>
              <a:endParaRPr lang="en-US" sz="2000"/>
            </a:p>
          </p:txBody>
        </p:sp>
        <p:sp>
          <p:nvSpPr>
            <p:cNvPr id="61" name="Rectangle 60"/>
            <p:cNvSpPr>
              <a:spLocks noChangeArrowheads="1"/>
            </p:cNvSpPr>
            <p:nvPr/>
          </p:nvSpPr>
          <p:spPr bwMode="auto">
            <a:xfrm>
              <a:off x="1692275" y="5335588"/>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rPr>
                <a:t>1</a:t>
              </a:r>
              <a:endParaRPr lang="en-US" sz="2000"/>
            </a:p>
          </p:txBody>
        </p:sp>
        <p:sp>
          <p:nvSpPr>
            <p:cNvPr id="62" name="Rectangle 61"/>
            <p:cNvSpPr>
              <a:spLocks noChangeArrowheads="1"/>
            </p:cNvSpPr>
            <p:nvPr/>
          </p:nvSpPr>
          <p:spPr bwMode="auto">
            <a:xfrm>
              <a:off x="1692275" y="461327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2</a:t>
              </a:r>
              <a:endParaRPr lang="en-US" sz="2000"/>
            </a:p>
          </p:txBody>
        </p:sp>
        <p:sp>
          <p:nvSpPr>
            <p:cNvPr id="63" name="Rectangle 62"/>
            <p:cNvSpPr>
              <a:spLocks noChangeArrowheads="1"/>
            </p:cNvSpPr>
            <p:nvPr/>
          </p:nvSpPr>
          <p:spPr bwMode="auto">
            <a:xfrm>
              <a:off x="1692275" y="390207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3</a:t>
              </a:r>
              <a:endParaRPr lang="en-US" sz="2000"/>
            </a:p>
          </p:txBody>
        </p:sp>
        <p:sp>
          <p:nvSpPr>
            <p:cNvPr id="64" name="Rectangle 63"/>
            <p:cNvSpPr>
              <a:spLocks noChangeArrowheads="1"/>
            </p:cNvSpPr>
            <p:nvPr/>
          </p:nvSpPr>
          <p:spPr bwMode="auto">
            <a:xfrm>
              <a:off x="1692275" y="3179763"/>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rPr>
                <a:t>4</a:t>
              </a:r>
              <a:endParaRPr lang="en-US" sz="2000"/>
            </a:p>
          </p:txBody>
        </p:sp>
        <p:sp>
          <p:nvSpPr>
            <p:cNvPr id="65" name="Rectangle 64"/>
            <p:cNvSpPr>
              <a:spLocks noChangeArrowheads="1"/>
            </p:cNvSpPr>
            <p:nvPr/>
          </p:nvSpPr>
          <p:spPr bwMode="auto">
            <a:xfrm>
              <a:off x="1692275" y="2468563"/>
              <a:ext cx="92075" cy="198437"/>
            </a:xfrm>
            <a:prstGeom prst="rect">
              <a:avLst/>
            </a:prstGeom>
            <a:noFill/>
            <a:ln w="9525">
              <a:noFill/>
              <a:miter lim="800000"/>
              <a:headEnd/>
              <a:tailEnd/>
            </a:ln>
          </p:spPr>
          <p:txBody>
            <a:bodyPr wrap="none" lIns="0" tIns="0" rIns="0" bIns="0">
              <a:spAutoFit/>
            </a:bodyPr>
            <a:lstStyle/>
            <a:p>
              <a:r>
                <a:rPr lang="en-US" sz="1300">
                  <a:solidFill>
                    <a:srgbClr val="000000"/>
                  </a:solidFill>
                </a:rPr>
                <a:t>5</a:t>
              </a:r>
              <a:endParaRPr lang="en-US" sz="2000"/>
            </a:p>
          </p:txBody>
        </p:sp>
        <p:sp>
          <p:nvSpPr>
            <p:cNvPr id="66" name="Rectangle 65"/>
            <p:cNvSpPr>
              <a:spLocks noChangeArrowheads="1"/>
            </p:cNvSpPr>
            <p:nvPr/>
          </p:nvSpPr>
          <p:spPr bwMode="auto">
            <a:xfrm>
              <a:off x="1836738" y="625792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0</a:t>
              </a:r>
              <a:endParaRPr lang="en-US" sz="2000"/>
            </a:p>
          </p:txBody>
        </p:sp>
        <p:sp>
          <p:nvSpPr>
            <p:cNvPr id="67" name="Rectangle 66"/>
            <p:cNvSpPr>
              <a:spLocks noChangeArrowheads="1"/>
            </p:cNvSpPr>
            <p:nvPr/>
          </p:nvSpPr>
          <p:spPr bwMode="auto">
            <a:xfrm>
              <a:off x="2459038" y="625792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1</a:t>
              </a:r>
              <a:endParaRPr lang="en-US" sz="2000"/>
            </a:p>
          </p:txBody>
        </p:sp>
        <p:sp>
          <p:nvSpPr>
            <p:cNvPr id="68" name="Rectangle 67"/>
            <p:cNvSpPr>
              <a:spLocks noChangeArrowheads="1"/>
            </p:cNvSpPr>
            <p:nvPr/>
          </p:nvSpPr>
          <p:spPr bwMode="auto">
            <a:xfrm>
              <a:off x="3070225" y="625792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2</a:t>
              </a:r>
              <a:endParaRPr lang="en-US" sz="2000"/>
            </a:p>
          </p:txBody>
        </p:sp>
        <p:sp>
          <p:nvSpPr>
            <p:cNvPr id="69" name="Rectangle 68"/>
            <p:cNvSpPr>
              <a:spLocks noChangeArrowheads="1"/>
            </p:cNvSpPr>
            <p:nvPr/>
          </p:nvSpPr>
          <p:spPr bwMode="auto">
            <a:xfrm>
              <a:off x="3692525" y="625792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3</a:t>
              </a:r>
              <a:endParaRPr lang="en-US" sz="2000"/>
            </a:p>
          </p:txBody>
        </p:sp>
        <p:sp>
          <p:nvSpPr>
            <p:cNvPr id="70" name="Rectangle 69"/>
            <p:cNvSpPr>
              <a:spLocks noChangeArrowheads="1"/>
            </p:cNvSpPr>
            <p:nvPr/>
          </p:nvSpPr>
          <p:spPr bwMode="auto">
            <a:xfrm>
              <a:off x="4314825" y="625792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4</a:t>
              </a:r>
              <a:endParaRPr lang="en-US" sz="2000"/>
            </a:p>
          </p:txBody>
        </p:sp>
        <p:sp>
          <p:nvSpPr>
            <p:cNvPr id="71" name="Rectangle 70"/>
            <p:cNvSpPr>
              <a:spLocks noChangeArrowheads="1"/>
            </p:cNvSpPr>
            <p:nvPr/>
          </p:nvSpPr>
          <p:spPr bwMode="auto">
            <a:xfrm>
              <a:off x="4926013" y="625792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5</a:t>
              </a:r>
              <a:endParaRPr lang="en-US" sz="2000"/>
            </a:p>
          </p:txBody>
        </p:sp>
        <p:sp>
          <p:nvSpPr>
            <p:cNvPr id="72" name="Rectangle 71"/>
            <p:cNvSpPr>
              <a:spLocks noChangeArrowheads="1"/>
            </p:cNvSpPr>
            <p:nvPr/>
          </p:nvSpPr>
          <p:spPr bwMode="auto">
            <a:xfrm>
              <a:off x="5548313" y="6257925"/>
              <a:ext cx="92075" cy="198438"/>
            </a:xfrm>
            <a:prstGeom prst="rect">
              <a:avLst/>
            </a:prstGeom>
            <a:noFill/>
            <a:ln w="9525">
              <a:noFill/>
              <a:miter lim="800000"/>
              <a:headEnd/>
              <a:tailEnd/>
            </a:ln>
          </p:spPr>
          <p:txBody>
            <a:bodyPr wrap="none" lIns="0" tIns="0" rIns="0" bIns="0">
              <a:spAutoFit/>
            </a:bodyPr>
            <a:lstStyle/>
            <a:p>
              <a:r>
                <a:rPr lang="en-US" sz="1300">
                  <a:solidFill>
                    <a:srgbClr val="000000"/>
                  </a:solidFill>
                </a:rPr>
                <a:t>6</a:t>
              </a:r>
              <a:endParaRPr lang="en-US" sz="2000"/>
            </a:p>
          </p:txBody>
        </p:sp>
        <p:sp>
          <p:nvSpPr>
            <p:cNvPr id="73" name="Rectangle 72"/>
            <p:cNvSpPr>
              <a:spLocks noChangeArrowheads="1"/>
            </p:cNvSpPr>
            <p:nvPr/>
          </p:nvSpPr>
          <p:spPr bwMode="auto">
            <a:xfrm>
              <a:off x="3123615" y="6266865"/>
              <a:ext cx="1384995" cy="492443"/>
            </a:xfrm>
            <a:prstGeom prst="rect">
              <a:avLst/>
            </a:prstGeom>
            <a:noFill/>
            <a:ln w="9525">
              <a:noFill/>
              <a:miter lim="800000"/>
              <a:headEnd/>
              <a:tailEnd/>
            </a:ln>
          </p:spPr>
          <p:txBody>
            <a:bodyPr wrap="none" lIns="0" tIns="0" rIns="0" bIns="0">
              <a:spAutoFit/>
            </a:bodyPr>
            <a:lstStyle/>
            <a:p>
              <a:r>
                <a:rPr lang="en-US" b="1" dirty="0">
                  <a:solidFill>
                    <a:srgbClr val="000000"/>
                  </a:solidFill>
                </a:rPr>
                <a:t>time (weeks)</a:t>
              </a:r>
              <a:endParaRPr lang="en-US" sz="3200" dirty="0"/>
            </a:p>
          </p:txBody>
        </p:sp>
        <p:sp>
          <p:nvSpPr>
            <p:cNvPr id="74" name="Rectangle 73"/>
            <p:cNvSpPr>
              <a:spLocks noChangeArrowheads="1"/>
            </p:cNvSpPr>
            <p:nvPr/>
          </p:nvSpPr>
          <p:spPr bwMode="auto">
            <a:xfrm rot="16200000">
              <a:off x="127965" y="4131673"/>
              <a:ext cx="2410916" cy="492443"/>
            </a:xfrm>
            <a:prstGeom prst="rect">
              <a:avLst/>
            </a:prstGeom>
            <a:noFill/>
            <a:ln w="9525">
              <a:noFill/>
              <a:miter lim="800000"/>
              <a:headEnd/>
              <a:tailEnd/>
            </a:ln>
          </p:spPr>
          <p:txBody>
            <a:bodyPr wrap="none" lIns="0" tIns="0" rIns="0" bIns="0">
              <a:spAutoFit/>
            </a:bodyPr>
            <a:lstStyle/>
            <a:p>
              <a:r>
                <a:rPr lang="en-US" b="1" dirty="0">
                  <a:solidFill>
                    <a:srgbClr val="000000"/>
                  </a:solidFill>
                </a:rPr>
                <a:t>TU mixture 50% </a:t>
              </a:r>
              <a:r>
                <a:rPr lang="en-US" b="1" dirty="0" smtClean="0">
                  <a:solidFill>
                    <a:srgbClr val="000000"/>
                  </a:solidFill>
                </a:rPr>
                <a:t>effect</a:t>
              </a:r>
              <a:endParaRPr lang="en-US" sz="3200" dirty="0"/>
            </a:p>
          </p:txBody>
        </p:sp>
        <p:sp>
          <p:nvSpPr>
            <p:cNvPr id="91" name="Line 90"/>
            <p:cNvSpPr>
              <a:spLocks noChangeShapeType="1"/>
            </p:cNvSpPr>
            <p:nvPr/>
          </p:nvSpPr>
          <p:spPr bwMode="auto">
            <a:xfrm>
              <a:off x="1879600" y="5422900"/>
              <a:ext cx="3676650" cy="0"/>
            </a:xfrm>
            <a:prstGeom prst="line">
              <a:avLst/>
            </a:prstGeom>
            <a:noFill/>
            <a:ln w="25400">
              <a:solidFill>
                <a:schemeClr val="tx1"/>
              </a:solidFill>
              <a:prstDash val="sysDot"/>
              <a:round/>
              <a:headEnd/>
              <a:tailEnd/>
            </a:ln>
            <a:effectLst/>
          </p:spPr>
          <p:txBody>
            <a:bodyPr/>
            <a:lstStyle/>
            <a:p>
              <a:endParaRPr lang="en-GB"/>
            </a:p>
          </p:txBody>
        </p:sp>
        <p:sp>
          <p:nvSpPr>
            <p:cNvPr id="97" name="Rectangle 70523"/>
            <p:cNvSpPr>
              <a:spLocks noChangeArrowheads="1"/>
            </p:cNvSpPr>
            <p:nvPr/>
          </p:nvSpPr>
          <p:spPr bwMode="auto">
            <a:xfrm>
              <a:off x="1918304" y="5460441"/>
              <a:ext cx="51296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Helvetica" pitchFamily="34" charset="0"/>
                </a:rPr>
                <a:t>syn.</a:t>
              </a:r>
              <a:endParaRPr kumimoji="0" lang="en-US" sz="4400" b="1" i="1" u="none" strike="noStrike" cap="none" normalizeH="0" baseline="0" dirty="0" smtClean="0">
                <a:ln>
                  <a:noFill/>
                </a:ln>
                <a:solidFill>
                  <a:srgbClr val="FF0000"/>
                </a:solidFill>
                <a:effectLst/>
                <a:latin typeface="Arial" pitchFamily="34" charset="0"/>
              </a:endParaRPr>
            </a:p>
          </p:txBody>
        </p:sp>
        <p:sp>
          <p:nvSpPr>
            <p:cNvPr id="98" name="Rectangle 70523"/>
            <p:cNvSpPr>
              <a:spLocks noChangeArrowheads="1"/>
            </p:cNvSpPr>
            <p:nvPr/>
          </p:nvSpPr>
          <p:spPr bwMode="auto">
            <a:xfrm>
              <a:off x="1915692" y="5068069"/>
              <a:ext cx="455253"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Helvetica" pitchFamily="34" charset="0"/>
                </a:rPr>
                <a:t>ant.</a:t>
              </a:r>
              <a:endParaRPr kumimoji="0" lang="en-US" sz="4400" b="1" i="1" u="none" strike="noStrike" cap="none" normalizeH="0" baseline="0" dirty="0" smtClean="0">
                <a:ln>
                  <a:noFill/>
                </a:ln>
                <a:solidFill>
                  <a:srgbClr val="FF0000"/>
                </a:solidFill>
                <a:effectLst/>
                <a:latin typeface="Arial" pitchFamily="34" charset="0"/>
              </a:endParaRPr>
            </a:p>
          </p:txBody>
        </p:sp>
      </p:grpSp>
      <p:sp>
        <p:nvSpPr>
          <p:cNvPr id="2" name="Title 1"/>
          <p:cNvSpPr>
            <a:spLocks noGrp="1"/>
          </p:cNvSpPr>
          <p:nvPr>
            <p:ph type="title"/>
          </p:nvPr>
        </p:nvSpPr>
        <p:spPr/>
        <p:txBody>
          <a:bodyPr/>
          <a:lstStyle/>
          <a:p>
            <a:r>
              <a:rPr lang="nl-NL" dirty="0" smtClean="0"/>
              <a:t>What is the relevance?</a:t>
            </a:r>
            <a:endParaRPr lang="en-GB" dirty="0"/>
          </a:p>
        </p:txBody>
      </p:sp>
      <p:sp>
        <p:nvSpPr>
          <p:cNvPr id="5" name="Text Box 4"/>
          <p:cNvSpPr txBox="1">
            <a:spLocks noChangeArrowheads="1"/>
          </p:cNvSpPr>
          <p:nvPr/>
        </p:nvSpPr>
        <p:spPr bwMode="auto">
          <a:xfrm>
            <a:off x="458788" y="1640748"/>
            <a:ext cx="3964675" cy="707886"/>
          </a:xfrm>
          <a:prstGeom prst="rect">
            <a:avLst/>
          </a:prstGeom>
          <a:noFill/>
          <a:ln w="9525">
            <a:noFill/>
            <a:miter lim="800000"/>
            <a:headEnd/>
            <a:tailEnd/>
          </a:ln>
          <a:effectLst/>
        </p:spPr>
        <p:txBody>
          <a:bodyPr wrap="none">
            <a:spAutoFit/>
          </a:bodyPr>
          <a:lstStyle/>
          <a:p>
            <a:r>
              <a:rPr lang="nl-NL" sz="2000" i="1" dirty="0"/>
              <a:t>Van Gestel &amp; Hensbergen (1997</a:t>
            </a:r>
            <a:r>
              <a:rPr lang="nl-NL" sz="2000" i="1" dirty="0" smtClean="0"/>
              <a:t>)</a:t>
            </a:r>
          </a:p>
          <a:p>
            <a:r>
              <a:rPr lang="nl-NL" sz="2000" i="1" dirty="0" smtClean="0"/>
              <a:t>Environ. Toxicol. Chem.</a:t>
            </a:r>
            <a:endParaRPr lang="en-US" sz="2000" i="1" dirty="0"/>
          </a:p>
        </p:txBody>
      </p:sp>
      <p:grpSp>
        <p:nvGrpSpPr>
          <p:cNvPr id="26" name="Group 25"/>
          <p:cNvGrpSpPr>
            <a:grpSpLocks/>
          </p:cNvGrpSpPr>
          <p:nvPr/>
        </p:nvGrpSpPr>
        <p:grpSpPr bwMode="auto">
          <a:xfrm>
            <a:off x="3048000" y="3046413"/>
            <a:ext cx="2589213" cy="2390775"/>
            <a:chOff x="1920" y="1919"/>
            <a:chExt cx="1631" cy="1506"/>
          </a:xfrm>
        </p:grpSpPr>
        <p:sp>
          <p:nvSpPr>
            <p:cNvPr id="27" name="Line 26"/>
            <p:cNvSpPr>
              <a:spLocks noChangeShapeType="1"/>
            </p:cNvSpPr>
            <p:nvPr/>
          </p:nvSpPr>
          <p:spPr bwMode="auto">
            <a:xfrm flipV="1">
              <a:off x="1955" y="2906"/>
              <a:ext cx="1" cy="308"/>
            </a:xfrm>
            <a:prstGeom prst="line">
              <a:avLst/>
            </a:prstGeom>
            <a:noFill/>
            <a:ln w="11113">
              <a:solidFill>
                <a:srgbClr val="000000"/>
              </a:solidFill>
              <a:round/>
              <a:headEnd/>
              <a:tailEnd/>
            </a:ln>
          </p:spPr>
          <p:txBody>
            <a:bodyPr/>
            <a:lstStyle/>
            <a:p>
              <a:endParaRPr lang="en-GB"/>
            </a:p>
          </p:txBody>
        </p:sp>
        <p:sp>
          <p:nvSpPr>
            <p:cNvPr id="28" name="Line 27"/>
            <p:cNvSpPr>
              <a:spLocks noChangeShapeType="1"/>
            </p:cNvSpPr>
            <p:nvPr/>
          </p:nvSpPr>
          <p:spPr bwMode="auto">
            <a:xfrm>
              <a:off x="1934" y="2906"/>
              <a:ext cx="49" cy="1"/>
            </a:xfrm>
            <a:prstGeom prst="line">
              <a:avLst/>
            </a:prstGeom>
            <a:noFill/>
            <a:ln w="11113">
              <a:solidFill>
                <a:srgbClr val="000000"/>
              </a:solidFill>
              <a:round/>
              <a:headEnd/>
              <a:tailEnd/>
            </a:ln>
          </p:spPr>
          <p:txBody>
            <a:bodyPr/>
            <a:lstStyle/>
            <a:p>
              <a:endParaRPr lang="en-GB"/>
            </a:p>
          </p:txBody>
        </p:sp>
        <p:sp>
          <p:nvSpPr>
            <p:cNvPr id="29" name="Line 28"/>
            <p:cNvSpPr>
              <a:spLocks noChangeShapeType="1"/>
            </p:cNvSpPr>
            <p:nvPr/>
          </p:nvSpPr>
          <p:spPr bwMode="auto">
            <a:xfrm>
              <a:off x="1955" y="3214"/>
              <a:ext cx="1" cy="210"/>
            </a:xfrm>
            <a:prstGeom prst="line">
              <a:avLst/>
            </a:prstGeom>
            <a:noFill/>
            <a:ln w="11113">
              <a:solidFill>
                <a:srgbClr val="000000"/>
              </a:solidFill>
              <a:round/>
              <a:headEnd/>
              <a:tailEnd/>
            </a:ln>
          </p:spPr>
          <p:txBody>
            <a:bodyPr/>
            <a:lstStyle/>
            <a:p>
              <a:endParaRPr lang="en-GB"/>
            </a:p>
          </p:txBody>
        </p:sp>
        <p:sp>
          <p:nvSpPr>
            <p:cNvPr id="30" name="Line 29"/>
            <p:cNvSpPr>
              <a:spLocks noChangeShapeType="1"/>
            </p:cNvSpPr>
            <p:nvPr/>
          </p:nvSpPr>
          <p:spPr bwMode="auto">
            <a:xfrm>
              <a:off x="1934" y="3424"/>
              <a:ext cx="49" cy="1"/>
            </a:xfrm>
            <a:prstGeom prst="line">
              <a:avLst/>
            </a:prstGeom>
            <a:noFill/>
            <a:ln w="11113">
              <a:solidFill>
                <a:srgbClr val="000000"/>
              </a:solidFill>
              <a:round/>
              <a:headEnd/>
              <a:tailEnd/>
            </a:ln>
          </p:spPr>
          <p:txBody>
            <a:bodyPr/>
            <a:lstStyle/>
            <a:p>
              <a:endParaRPr lang="en-GB"/>
            </a:p>
          </p:txBody>
        </p:sp>
        <p:sp>
          <p:nvSpPr>
            <p:cNvPr id="31" name="Freeform 30"/>
            <p:cNvSpPr>
              <a:spLocks/>
            </p:cNvSpPr>
            <p:nvPr/>
          </p:nvSpPr>
          <p:spPr bwMode="auto">
            <a:xfrm>
              <a:off x="1920" y="3179"/>
              <a:ext cx="70" cy="70"/>
            </a:xfrm>
            <a:custGeom>
              <a:avLst/>
              <a:gdLst/>
              <a:ahLst/>
              <a:cxnLst>
                <a:cxn ang="0">
                  <a:pos x="35" y="0"/>
                </a:cxn>
                <a:cxn ang="0">
                  <a:pos x="70" y="35"/>
                </a:cxn>
                <a:cxn ang="0">
                  <a:pos x="35" y="70"/>
                </a:cxn>
                <a:cxn ang="0">
                  <a:pos x="0" y="35"/>
                </a:cxn>
                <a:cxn ang="0">
                  <a:pos x="35" y="0"/>
                </a:cxn>
              </a:cxnLst>
              <a:rect l="0" t="0" r="r" b="b"/>
              <a:pathLst>
                <a:path w="70" h="70">
                  <a:moveTo>
                    <a:pt x="35" y="0"/>
                  </a:moveTo>
                  <a:lnTo>
                    <a:pt x="70" y="35"/>
                  </a:lnTo>
                  <a:lnTo>
                    <a:pt x="35" y="70"/>
                  </a:lnTo>
                  <a:lnTo>
                    <a:pt x="0" y="35"/>
                  </a:lnTo>
                  <a:lnTo>
                    <a:pt x="35" y="0"/>
                  </a:lnTo>
                  <a:close/>
                </a:path>
              </a:pathLst>
            </a:custGeom>
            <a:solidFill>
              <a:srgbClr val="000080"/>
            </a:solidFill>
            <a:ln w="11113">
              <a:solidFill>
                <a:srgbClr val="000080"/>
              </a:solidFill>
              <a:prstDash val="solid"/>
              <a:round/>
              <a:headEnd/>
              <a:tailEnd/>
            </a:ln>
          </p:spPr>
          <p:txBody>
            <a:bodyPr/>
            <a:lstStyle/>
            <a:p>
              <a:endParaRPr lang="en-GB"/>
            </a:p>
          </p:txBody>
        </p:sp>
        <p:grpSp>
          <p:nvGrpSpPr>
            <p:cNvPr id="32" name="Group 31"/>
            <p:cNvGrpSpPr>
              <a:grpSpLocks/>
            </p:cNvGrpSpPr>
            <p:nvPr/>
          </p:nvGrpSpPr>
          <p:grpSpPr bwMode="auto">
            <a:xfrm>
              <a:off x="2704" y="1919"/>
              <a:ext cx="847" cy="1170"/>
              <a:chOff x="2704" y="1919"/>
              <a:chExt cx="847" cy="1170"/>
            </a:xfrm>
          </p:grpSpPr>
          <p:sp>
            <p:nvSpPr>
              <p:cNvPr id="33" name="Line 32"/>
              <p:cNvSpPr>
                <a:spLocks noChangeShapeType="1"/>
              </p:cNvSpPr>
              <p:nvPr/>
            </p:nvSpPr>
            <p:spPr bwMode="auto">
              <a:xfrm flipV="1">
                <a:off x="3516" y="1919"/>
                <a:ext cx="1" cy="357"/>
              </a:xfrm>
              <a:prstGeom prst="line">
                <a:avLst/>
              </a:prstGeom>
              <a:noFill/>
              <a:ln w="11113">
                <a:solidFill>
                  <a:srgbClr val="000000"/>
                </a:solidFill>
                <a:round/>
                <a:headEnd/>
                <a:tailEnd/>
              </a:ln>
            </p:spPr>
            <p:txBody>
              <a:bodyPr/>
              <a:lstStyle/>
              <a:p>
                <a:endParaRPr lang="en-GB"/>
              </a:p>
            </p:txBody>
          </p:sp>
          <p:sp>
            <p:nvSpPr>
              <p:cNvPr id="34" name="Line 33"/>
              <p:cNvSpPr>
                <a:spLocks noChangeShapeType="1"/>
              </p:cNvSpPr>
              <p:nvPr/>
            </p:nvSpPr>
            <p:spPr bwMode="auto">
              <a:xfrm>
                <a:off x="3495" y="1919"/>
                <a:ext cx="49" cy="1"/>
              </a:xfrm>
              <a:prstGeom prst="line">
                <a:avLst/>
              </a:prstGeom>
              <a:noFill/>
              <a:ln w="11113">
                <a:solidFill>
                  <a:srgbClr val="000000"/>
                </a:solidFill>
                <a:round/>
                <a:headEnd/>
                <a:tailEnd/>
              </a:ln>
            </p:spPr>
            <p:txBody>
              <a:bodyPr/>
              <a:lstStyle/>
              <a:p>
                <a:endParaRPr lang="en-GB"/>
              </a:p>
            </p:txBody>
          </p:sp>
          <p:sp>
            <p:nvSpPr>
              <p:cNvPr id="35" name="Line 34"/>
              <p:cNvSpPr>
                <a:spLocks noChangeShapeType="1"/>
              </p:cNvSpPr>
              <p:nvPr/>
            </p:nvSpPr>
            <p:spPr bwMode="auto">
              <a:xfrm>
                <a:off x="3516" y="2276"/>
                <a:ext cx="1" cy="287"/>
              </a:xfrm>
              <a:prstGeom prst="line">
                <a:avLst/>
              </a:prstGeom>
              <a:noFill/>
              <a:ln w="11113">
                <a:solidFill>
                  <a:srgbClr val="000000"/>
                </a:solidFill>
                <a:round/>
                <a:headEnd/>
                <a:tailEnd/>
              </a:ln>
            </p:spPr>
            <p:txBody>
              <a:bodyPr/>
              <a:lstStyle/>
              <a:p>
                <a:endParaRPr lang="en-GB"/>
              </a:p>
            </p:txBody>
          </p:sp>
          <p:sp>
            <p:nvSpPr>
              <p:cNvPr id="36" name="Line 35"/>
              <p:cNvSpPr>
                <a:spLocks noChangeShapeType="1"/>
              </p:cNvSpPr>
              <p:nvPr/>
            </p:nvSpPr>
            <p:spPr bwMode="auto">
              <a:xfrm>
                <a:off x="3495" y="2563"/>
                <a:ext cx="49" cy="1"/>
              </a:xfrm>
              <a:prstGeom prst="line">
                <a:avLst/>
              </a:prstGeom>
              <a:noFill/>
              <a:ln w="11113">
                <a:solidFill>
                  <a:srgbClr val="000000"/>
                </a:solidFill>
                <a:round/>
                <a:headEnd/>
                <a:tailEnd/>
              </a:ln>
            </p:spPr>
            <p:txBody>
              <a:bodyPr/>
              <a:lstStyle/>
              <a:p>
                <a:endParaRPr lang="en-GB"/>
              </a:p>
            </p:txBody>
          </p:sp>
          <p:sp>
            <p:nvSpPr>
              <p:cNvPr id="37" name="Line 36"/>
              <p:cNvSpPr>
                <a:spLocks noChangeShapeType="1"/>
              </p:cNvSpPr>
              <p:nvPr/>
            </p:nvSpPr>
            <p:spPr bwMode="auto">
              <a:xfrm>
                <a:off x="2718" y="2570"/>
                <a:ext cx="49" cy="1"/>
              </a:xfrm>
              <a:prstGeom prst="line">
                <a:avLst/>
              </a:prstGeom>
              <a:noFill/>
              <a:ln w="11113">
                <a:solidFill>
                  <a:srgbClr val="000000"/>
                </a:solidFill>
                <a:round/>
                <a:headEnd/>
                <a:tailEnd/>
              </a:ln>
            </p:spPr>
            <p:txBody>
              <a:bodyPr/>
              <a:lstStyle/>
              <a:p>
                <a:endParaRPr lang="en-GB"/>
              </a:p>
            </p:txBody>
          </p:sp>
          <p:grpSp>
            <p:nvGrpSpPr>
              <p:cNvPr id="38" name="Group 37"/>
              <p:cNvGrpSpPr>
                <a:grpSpLocks/>
              </p:cNvGrpSpPr>
              <p:nvPr/>
            </p:nvGrpSpPr>
            <p:grpSpPr bwMode="auto">
              <a:xfrm>
                <a:off x="2704" y="2913"/>
                <a:ext cx="70" cy="176"/>
                <a:chOff x="2704" y="2913"/>
                <a:chExt cx="70" cy="176"/>
              </a:xfrm>
            </p:grpSpPr>
            <p:sp>
              <p:nvSpPr>
                <p:cNvPr id="41" name="Line 38"/>
                <p:cNvSpPr>
                  <a:spLocks noChangeShapeType="1"/>
                </p:cNvSpPr>
                <p:nvPr/>
              </p:nvSpPr>
              <p:spPr bwMode="auto">
                <a:xfrm>
                  <a:off x="2718" y="3088"/>
                  <a:ext cx="49" cy="1"/>
                </a:xfrm>
                <a:prstGeom prst="line">
                  <a:avLst/>
                </a:prstGeom>
                <a:noFill/>
                <a:ln w="11113">
                  <a:solidFill>
                    <a:srgbClr val="000000"/>
                  </a:solidFill>
                  <a:round/>
                  <a:headEnd/>
                  <a:tailEnd/>
                </a:ln>
              </p:spPr>
              <p:txBody>
                <a:bodyPr/>
                <a:lstStyle/>
                <a:p>
                  <a:endParaRPr lang="en-GB"/>
                </a:p>
              </p:txBody>
            </p:sp>
            <p:sp>
              <p:nvSpPr>
                <p:cNvPr id="42" name="Freeform 39"/>
                <p:cNvSpPr>
                  <a:spLocks/>
                </p:cNvSpPr>
                <p:nvPr/>
              </p:nvSpPr>
              <p:spPr bwMode="auto">
                <a:xfrm>
                  <a:off x="2704" y="2913"/>
                  <a:ext cx="70" cy="70"/>
                </a:xfrm>
                <a:custGeom>
                  <a:avLst/>
                  <a:gdLst/>
                  <a:ahLst/>
                  <a:cxnLst>
                    <a:cxn ang="0">
                      <a:pos x="35" y="0"/>
                    </a:cxn>
                    <a:cxn ang="0">
                      <a:pos x="70" y="35"/>
                    </a:cxn>
                    <a:cxn ang="0">
                      <a:pos x="35" y="70"/>
                    </a:cxn>
                    <a:cxn ang="0">
                      <a:pos x="0" y="35"/>
                    </a:cxn>
                    <a:cxn ang="0">
                      <a:pos x="35" y="0"/>
                    </a:cxn>
                  </a:cxnLst>
                  <a:rect l="0" t="0" r="r" b="b"/>
                  <a:pathLst>
                    <a:path w="70" h="70">
                      <a:moveTo>
                        <a:pt x="35" y="0"/>
                      </a:moveTo>
                      <a:lnTo>
                        <a:pt x="70" y="35"/>
                      </a:lnTo>
                      <a:lnTo>
                        <a:pt x="35" y="70"/>
                      </a:lnTo>
                      <a:lnTo>
                        <a:pt x="0" y="35"/>
                      </a:lnTo>
                      <a:lnTo>
                        <a:pt x="35" y="0"/>
                      </a:lnTo>
                      <a:close/>
                    </a:path>
                  </a:pathLst>
                </a:custGeom>
                <a:solidFill>
                  <a:srgbClr val="000080"/>
                </a:solidFill>
                <a:ln w="11113">
                  <a:solidFill>
                    <a:srgbClr val="000080"/>
                  </a:solidFill>
                  <a:prstDash val="solid"/>
                  <a:round/>
                  <a:headEnd/>
                  <a:tailEnd/>
                </a:ln>
              </p:spPr>
              <p:txBody>
                <a:bodyPr/>
                <a:lstStyle/>
                <a:p>
                  <a:endParaRPr lang="en-GB"/>
                </a:p>
              </p:txBody>
            </p:sp>
          </p:grpSp>
          <p:sp>
            <p:nvSpPr>
              <p:cNvPr id="39" name="Freeform 40"/>
              <p:cNvSpPr>
                <a:spLocks/>
              </p:cNvSpPr>
              <p:nvPr/>
            </p:nvSpPr>
            <p:spPr bwMode="auto">
              <a:xfrm>
                <a:off x="3481" y="2241"/>
                <a:ext cx="70" cy="70"/>
              </a:xfrm>
              <a:custGeom>
                <a:avLst/>
                <a:gdLst/>
                <a:ahLst/>
                <a:cxnLst>
                  <a:cxn ang="0">
                    <a:pos x="35" y="0"/>
                  </a:cxn>
                  <a:cxn ang="0">
                    <a:pos x="70" y="35"/>
                  </a:cxn>
                  <a:cxn ang="0">
                    <a:pos x="35" y="70"/>
                  </a:cxn>
                  <a:cxn ang="0">
                    <a:pos x="0" y="35"/>
                  </a:cxn>
                  <a:cxn ang="0">
                    <a:pos x="35" y="0"/>
                  </a:cxn>
                </a:cxnLst>
                <a:rect l="0" t="0" r="r" b="b"/>
                <a:pathLst>
                  <a:path w="70" h="70">
                    <a:moveTo>
                      <a:pt x="35" y="0"/>
                    </a:moveTo>
                    <a:lnTo>
                      <a:pt x="70" y="35"/>
                    </a:lnTo>
                    <a:lnTo>
                      <a:pt x="35" y="70"/>
                    </a:lnTo>
                    <a:lnTo>
                      <a:pt x="0" y="35"/>
                    </a:lnTo>
                    <a:lnTo>
                      <a:pt x="35" y="0"/>
                    </a:lnTo>
                    <a:close/>
                  </a:path>
                </a:pathLst>
              </a:custGeom>
              <a:solidFill>
                <a:srgbClr val="000080"/>
              </a:solidFill>
              <a:ln w="11113">
                <a:solidFill>
                  <a:srgbClr val="000080"/>
                </a:solidFill>
                <a:prstDash val="solid"/>
                <a:round/>
                <a:headEnd/>
                <a:tailEnd/>
              </a:ln>
            </p:spPr>
            <p:txBody>
              <a:bodyPr/>
              <a:lstStyle/>
              <a:p>
                <a:endParaRPr lang="en-GB"/>
              </a:p>
            </p:txBody>
          </p:sp>
          <p:sp>
            <p:nvSpPr>
              <p:cNvPr id="40" name="Line 41"/>
              <p:cNvSpPr>
                <a:spLocks noChangeShapeType="1"/>
              </p:cNvSpPr>
              <p:nvPr/>
            </p:nvSpPr>
            <p:spPr bwMode="auto">
              <a:xfrm flipV="1">
                <a:off x="2739" y="2574"/>
                <a:ext cx="1" cy="510"/>
              </a:xfrm>
              <a:prstGeom prst="line">
                <a:avLst/>
              </a:prstGeom>
              <a:noFill/>
              <a:ln w="11113">
                <a:solidFill>
                  <a:srgbClr val="000000"/>
                </a:solidFill>
                <a:round/>
                <a:headEnd/>
                <a:tailEnd/>
              </a:ln>
            </p:spPr>
            <p:txBody>
              <a:bodyPr/>
              <a:lstStyle/>
              <a:p>
                <a:endParaRPr lang="en-GB"/>
              </a:p>
            </p:txBody>
          </p:sp>
        </p:grpSp>
      </p:grpSp>
      <p:grpSp>
        <p:nvGrpSpPr>
          <p:cNvPr id="43" name="Group 42"/>
          <p:cNvGrpSpPr>
            <a:grpSpLocks/>
          </p:cNvGrpSpPr>
          <p:nvPr/>
        </p:nvGrpSpPr>
        <p:grpSpPr bwMode="auto">
          <a:xfrm>
            <a:off x="4292600" y="4416425"/>
            <a:ext cx="1344613" cy="1409700"/>
            <a:chOff x="2704" y="2782"/>
            <a:chExt cx="847" cy="888"/>
          </a:xfrm>
        </p:grpSpPr>
        <p:grpSp>
          <p:nvGrpSpPr>
            <p:cNvPr id="44" name="Group 43"/>
            <p:cNvGrpSpPr>
              <a:grpSpLocks/>
            </p:cNvGrpSpPr>
            <p:nvPr/>
          </p:nvGrpSpPr>
          <p:grpSpPr bwMode="auto">
            <a:xfrm>
              <a:off x="2704" y="2782"/>
              <a:ext cx="70" cy="888"/>
              <a:chOff x="2824" y="2782"/>
              <a:chExt cx="70" cy="888"/>
            </a:xfrm>
          </p:grpSpPr>
          <p:sp>
            <p:nvSpPr>
              <p:cNvPr id="51" name="Line 44"/>
              <p:cNvSpPr>
                <a:spLocks noChangeShapeType="1"/>
              </p:cNvSpPr>
              <p:nvPr/>
            </p:nvSpPr>
            <p:spPr bwMode="auto">
              <a:xfrm flipV="1">
                <a:off x="2859" y="2782"/>
                <a:ext cx="1" cy="586"/>
              </a:xfrm>
              <a:prstGeom prst="line">
                <a:avLst/>
              </a:prstGeom>
              <a:noFill/>
              <a:ln w="11113">
                <a:solidFill>
                  <a:srgbClr val="000000"/>
                </a:solidFill>
                <a:round/>
                <a:headEnd/>
                <a:tailEnd/>
              </a:ln>
            </p:spPr>
            <p:txBody>
              <a:bodyPr/>
              <a:lstStyle/>
              <a:p>
                <a:endParaRPr lang="en-GB"/>
              </a:p>
            </p:txBody>
          </p:sp>
          <p:grpSp>
            <p:nvGrpSpPr>
              <p:cNvPr id="52" name="Group 45"/>
              <p:cNvGrpSpPr>
                <a:grpSpLocks/>
              </p:cNvGrpSpPr>
              <p:nvPr/>
            </p:nvGrpSpPr>
            <p:grpSpPr bwMode="auto">
              <a:xfrm>
                <a:off x="2824" y="2787"/>
                <a:ext cx="70" cy="883"/>
                <a:chOff x="2704" y="2787"/>
                <a:chExt cx="70" cy="883"/>
              </a:xfrm>
            </p:grpSpPr>
            <p:sp>
              <p:nvSpPr>
                <p:cNvPr id="53" name="Line 46"/>
                <p:cNvSpPr>
                  <a:spLocks noChangeShapeType="1"/>
                </p:cNvSpPr>
                <p:nvPr/>
              </p:nvSpPr>
              <p:spPr bwMode="auto">
                <a:xfrm flipV="1">
                  <a:off x="2739" y="2787"/>
                  <a:ext cx="1" cy="161"/>
                </a:xfrm>
                <a:prstGeom prst="line">
                  <a:avLst/>
                </a:prstGeom>
                <a:noFill/>
                <a:ln w="11113">
                  <a:solidFill>
                    <a:srgbClr val="000000"/>
                  </a:solidFill>
                  <a:round/>
                  <a:headEnd/>
                  <a:tailEnd/>
                </a:ln>
              </p:spPr>
              <p:txBody>
                <a:bodyPr/>
                <a:lstStyle/>
                <a:p>
                  <a:endParaRPr lang="en-GB"/>
                </a:p>
              </p:txBody>
            </p:sp>
            <p:sp>
              <p:nvSpPr>
                <p:cNvPr id="54" name="Line 47"/>
                <p:cNvSpPr>
                  <a:spLocks noChangeShapeType="1"/>
                </p:cNvSpPr>
                <p:nvPr/>
              </p:nvSpPr>
              <p:spPr bwMode="auto">
                <a:xfrm>
                  <a:off x="2718" y="2787"/>
                  <a:ext cx="49" cy="1"/>
                </a:xfrm>
                <a:prstGeom prst="line">
                  <a:avLst/>
                </a:prstGeom>
                <a:noFill/>
                <a:ln w="11113">
                  <a:solidFill>
                    <a:srgbClr val="000000"/>
                  </a:solidFill>
                  <a:round/>
                  <a:headEnd/>
                  <a:tailEnd/>
                </a:ln>
              </p:spPr>
              <p:txBody>
                <a:bodyPr/>
                <a:lstStyle/>
                <a:p>
                  <a:endParaRPr lang="en-GB"/>
                </a:p>
              </p:txBody>
            </p:sp>
            <p:sp>
              <p:nvSpPr>
                <p:cNvPr id="55" name="Line 48"/>
                <p:cNvSpPr>
                  <a:spLocks noChangeShapeType="1"/>
                </p:cNvSpPr>
                <p:nvPr/>
              </p:nvSpPr>
              <p:spPr bwMode="auto">
                <a:xfrm>
                  <a:off x="2739" y="2948"/>
                  <a:ext cx="1" cy="140"/>
                </a:xfrm>
                <a:prstGeom prst="line">
                  <a:avLst/>
                </a:prstGeom>
                <a:noFill/>
                <a:ln w="11113">
                  <a:solidFill>
                    <a:srgbClr val="000000"/>
                  </a:solidFill>
                  <a:round/>
                  <a:headEnd/>
                  <a:tailEnd/>
                </a:ln>
              </p:spPr>
              <p:txBody>
                <a:bodyPr/>
                <a:lstStyle/>
                <a:p>
                  <a:endParaRPr lang="en-GB"/>
                </a:p>
              </p:txBody>
            </p:sp>
            <p:grpSp>
              <p:nvGrpSpPr>
                <p:cNvPr id="56" name="Group 49"/>
                <p:cNvGrpSpPr>
                  <a:grpSpLocks/>
                </p:cNvGrpSpPr>
                <p:nvPr/>
              </p:nvGrpSpPr>
              <p:grpSpPr bwMode="auto">
                <a:xfrm>
                  <a:off x="2704" y="3333"/>
                  <a:ext cx="70" cy="337"/>
                  <a:chOff x="2704" y="3333"/>
                  <a:chExt cx="70" cy="337"/>
                </a:xfrm>
              </p:grpSpPr>
              <p:sp>
                <p:nvSpPr>
                  <p:cNvPr id="57" name="Line 50"/>
                  <p:cNvSpPr>
                    <a:spLocks noChangeShapeType="1"/>
                  </p:cNvSpPr>
                  <p:nvPr/>
                </p:nvSpPr>
                <p:spPr bwMode="auto">
                  <a:xfrm>
                    <a:off x="2739" y="3368"/>
                    <a:ext cx="1" cy="301"/>
                  </a:xfrm>
                  <a:prstGeom prst="line">
                    <a:avLst/>
                  </a:prstGeom>
                  <a:noFill/>
                  <a:ln w="11113">
                    <a:solidFill>
                      <a:srgbClr val="000000"/>
                    </a:solidFill>
                    <a:round/>
                    <a:headEnd/>
                    <a:tailEnd/>
                  </a:ln>
                </p:spPr>
                <p:txBody>
                  <a:bodyPr/>
                  <a:lstStyle/>
                  <a:p>
                    <a:endParaRPr lang="en-GB"/>
                  </a:p>
                </p:txBody>
              </p:sp>
              <p:sp>
                <p:nvSpPr>
                  <p:cNvPr id="58" name="Line 51"/>
                  <p:cNvSpPr>
                    <a:spLocks noChangeShapeType="1"/>
                  </p:cNvSpPr>
                  <p:nvPr/>
                </p:nvSpPr>
                <p:spPr bwMode="auto">
                  <a:xfrm>
                    <a:off x="2718" y="3669"/>
                    <a:ext cx="49" cy="1"/>
                  </a:xfrm>
                  <a:prstGeom prst="line">
                    <a:avLst/>
                  </a:prstGeom>
                  <a:noFill/>
                  <a:ln w="11113">
                    <a:solidFill>
                      <a:srgbClr val="000000"/>
                    </a:solidFill>
                    <a:round/>
                    <a:headEnd/>
                    <a:tailEnd/>
                  </a:ln>
                </p:spPr>
                <p:txBody>
                  <a:bodyPr/>
                  <a:lstStyle/>
                  <a:p>
                    <a:endParaRPr lang="en-GB"/>
                  </a:p>
                </p:txBody>
              </p:sp>
              <p:sp>
                <p:nvSpPr>
                  <p:cNvPr id="59" name="Freeform 52"/>
                  <p:cNvSpPr>
                    <a:spLocks/>
                  </p:cNvSpPr>
                  <p:nvPr/>
                </p:nvSpPr>
                <p:spPr bwMode="auto">
                  <a:xfrm>
                    <a:off x="2704" y="3333"/>
                    <a:ext cx="70" cy="70"/>
                  </a:xfrm>
                  <a:custGeom>
                    <a:avLst/>
                    <a:gdLst/>
                    <a:ahLst/>
                    <a:cxnLst>
                      <a:cxn ang="0">
                        <a:pos x="35" y="0"/>
                      </a:cxn>
                      <a:cxn ang="0">
                        <a:pos x="70" y="70"/>
                      </a:cxn>
                      <a:cxn ang="0">
                        <a:pos x="0" y="70"/>
                      </a:cxn>
                      <a:cxn ang="0">
                        <a:pos x="35" y="0"/>
                      </a:cxn>
                    </a:cxnLst>
                    <a:rect l="0" t="0" r="r" b="b"/>
                    <a:pathLst>
                      <a:path w="70" h="70">
                        <a:moveTo>
                          <a:pt x="35" y="0"/>
                        </a:moveTo>
                        <a:lnTo>
                          <a:pt x="70" y="70"/>
                        </a:lnTo>
                        <a:lnTo>
                          <a:pt x="0" y="70"/>
                        </a:lnTo>
                        <a:lnTo>
                          <a:pt x="35" y="0"/>
                        </a:lnTo>
                        <a:close/>
                      </a:path>
                    </a:pathLst>
                  </a:custGeom>
                  <a:solidFill>
                    <a:srgbClr val="FF0000"/>
                  </a:solidFill>
                  <a:ln w="11176">
                    <a:solidFill>
                      <a:srgbClr val="000000"/>
                    </a:solidFill>
                    <a:prstDash val="solid"/>
                    <a:round/>
                    <a:headEnd/>
                    <a:tailEnd/>
                  </a:ln>
                </p:spPr>
                <p:txBody>
                  <a:bodyPr/>
                  <a:lstStyle/>
                  <a:p>
                    <a:endParaRPr lang="en-GB"/>
                  </a:p>
                </p:txBody>
              </p:sp>
            </p:grpSp>
          </p:grpSp>
        </p:grpSp>
        <p:grpSp>
          <p:nvGrpSpPr>
            <p:cNvPr id="45" name="Group 53"/>
            <p:cNvGrpSpPr>
              <a:grpSpLocks/>
            </p:cNvGrpSpPr>
            <p:nvPr/>
          </p:nvGrpSpPr>
          <p:grpSpPr bwMode="auto">
            <a:xfrm>
              <a:off x="3481" y="2927"/>
              <a:ext cx="70" cy="435"/>
              <a:chOff x="3481" y="2927"/>
              <a:chExt cx="70" cy="435"/>
            </a:xfrm>
          </p:grpSpPr>
          <p:sp>
            <p:nvSpPr>
              <p:cNvPr id="46" name="Line 54"/>
              <p:cNvSpPr>
                <a:spLocks noChangeShapeType="1"/>
              </p:cNvSpPr>
              <p:nvPr/>
            </p:nvSpPr>
            <p:spPr bwMode="auto">
              <a:xfrm flipV="1">
                <a:off x="3516" y="2927"/>
                <a:ext cx="1" cy="245"/>
              </a:xfrm>
              <a:prstGeom prst="line">
                <a:avLst/>
              </a:prstGeom>
              <a:noFill/>
              <a:ln w="11113">
                <a:solidFill>
                  <a:srgbClr val="000000"/>
                </a:solidFill>
                <a:round/>
                <a:headEnd/>
                <a:tailEnd/>
              </a:ln>
            </p:spPr>
            <p:txBody>
              <a:bodyPr/>
              <a:lstStyle/>
              <a:p>
                <a:endParaRPr lang="en-GB"/>
              </a:p>
            </p:txBody>
          </p:sp>
          <p:sp>
            <p:nvSpPr>
              <p:cNvPr id="47" name="Line 55"/>
              <p:cNvSpPr>
                <a:spLocks noChangeShapeType="1"/>
              </p:cNvSpPr>
              <p:nvPr/>
            </p:nvSpPr>
            <p:spPr bwMode="auto">
              <a:xfrm>
                <a:off x="3495" y="2927"/>
                <a:ext cx="49" cy="1"/>
              </a:xfrm>
              <a:prstGeom prst="line">
                <a:avLst/>
              </a:prstGeom>
              <a:noFill/>
              <a:ln w="11113">
                <a:solidFill>
                  <a:srgbClr val="000000"/>
                </a:solidFill>
                <a:round/>
                <a:headEnd/>
                <a:tailEnd/>
              </a:ln>
            </p:spPr>
            <p:txBody>
              <a:bodyPr/>
              <a:lstStyle/>
              <a:p>
                <a:endParaRPr lang="en-GB"/>
              </a:p>
            </p:txBody>
          </p:sp>
          <p:sp>
            <p:nvSpPr>
              <p:cNvPr id="48" name="Line 56"/>
              <p:cNvSpPr>
                <a:spLocks noChangeShapeType="1"/>
              </p:cNvSpPr>
              <p:nvPr/>
            </p:nvSpPr>
            <p:spPr bwMode="auto">
              <a:xfrm>
                <a:off x="3516" y="3172"/>
                <a:ext cx="1" cy="189"/>
              </a:xfrm>
              <a:prstGeom prst="line">
                <a:avLst/>
              </a:prstGeom>
              <a:noFill/>
              <a:ln w="11113">
                <a:solidFill>
                  <a:srgbClr val="000000"/>
                </a:solidFill>
                <a:round/>
                <a:headEnd/>
                <a:tailEnd/>
              </a:ln>
            </p:spPr>
            <p:txBody>
              <a:bodyPr/>
              <a:lstStyle/>
              <a:p>
                <a:endParaRPr lang="en-GB"/>
              </a:p>
            </p:txBody>
          </p:sp>
          <p:sp>
            <p:nvSpPr>
              <p:cNvPr id="49" name="Line 57"/>
              <p:cNvSpPr>
                <a:spLocks noChangeShapeType="1"/>
              </p:cNvSpPr>
              <p:nvPr/>
            </p:nvSpPr>
            <p:spPr bwMode="auto">
              <a:xfrm>
                <a:off x="3495" y="3361"/>
                <a:ext cx="49" cy="1"/>
              </a:xfrm>
              <a:prstGeom prst="line">
                <a:avLst/>
              </a:prstGeom>
              <a:noFill/>
              <a:ln w="11113">
                <a:solidFill>
                  <a:srgbClr val="000000"/>
                </a:solidFill>
                <a:round/>
                <a:headEnd/>
                <a:tailEnd/>
              </a:ln>
            </p:spPr>
            <p:txBody>
              <a:bodyPr/>
              <a:lstStyle/>
              <a:p>
                <a:endParaRPr lang="en-GB"/>
              </a:p>
            </p:txBody>
          </p:sp>
          <p:sp>
            <p:nvSpPr>
              <p:cNvPr id="50" name="Freeform 58"/>
              <p:cNvSpPr>
                <a:spLocks/>
              </p:cNvSpPr>
              <p:nvPr/>
            </p:nvSpPr>
            <p:spPr bwMode="auto">
              <a:xfrm>
                <a:off x="3481" y="3137"/>
                <a:ext cx="70" cy="70"/>
              </a:xfrm>
              <a:custGeom>
                <a:avLst/>
                <a:gdLst/>
                <a:ahLst/>
                <a:cxnLst>
                  <a:cxn ang="0">
                    <a:pos x="35" y="0"/>
                  </a:cxn>
                  <a:cxn ang="0">
                    <a:pos x="70" y="70"/>
                  </a:cxn>
                  <a:cxn ang="0">
                    <a:pos x="0" y="70"/>
                  </a:cxn>
                  <a:cxn ang="0">
                    <a:pos x="35" y="0"/>
                  </a:cxn>
                </a:cxnLst>
                <a:rect l="0" t="0" r="r" b="b"/>
                <a:pathLst>
                  <a:path w="70" h="70">
                    <a:moveTo>
                      <a:pt x="35" y="0"/>
                    </a:moveTo>
                    <a:lnTo>
                      <a:pt x="70" y="70"/>
                    </a:lnTo>
                    <a:lnTo>
                      <a:pt x="0" y="70"/>
                    </a:lnTo>
                    <a:lnTo>
                      <a:pt x="35" y="0"/>
                    </a:lnTo>
                    <a:close/>
                  </a:path>
                </a:pathLst>
              </a:custGeom>
              <a:solidFill>
                <a:srgbClr val="FF0000"/>
              </a:solidFill>
              <a:ln w="11176">
                <a:solidFill>
                  <a:srgbClr val="000000"/>
                </a:solidFill>
                <a:prstDash val="solid"/>
                <a:round/>
                <a:headEnd/>
                <a:tailEnd/>
              </a:ln>
            </p:spPr>
            <p:txBody>
              <a:bodyPr/>
              <a:lstStyle/>
              <a:p>
                <a:endParaRPr lang="en-GB"/>
              </a:p>
            </p:txBody>
          </p:sp>
        </p:grpSp>
      </p:grpSp>
      <p:sp>
        <p:nvSpPr>
          <p:cNvPr id="75" name="Rectangle 74"/>
          <p:cNvSpPr>
            <a:spLocks noChangeArrowheads="1"/>
          </p:cNvSpPr>
          <p:nvPr/>
        </p:nvSpPr>
        <p:spPr bwMode="auto">
          <a:xfrm>
            <a:off x="2125663" y="2741613"/>
            <a:ext cx="1903412" cy="633412"/>
          </a:xfrm>
          <a:prstGeom prst="rect">
            <a:avLst/>
          </a:prstGeom>
          <a:solidFill>
            <a:srgbClr val="FFFFFF"/>
          </a:solidFill>
          <a:ln w="0">
            <a:solidFill>
              <a:srgbClr val="000000"/>
            </a:solidFill>
            <a:miter lim="800000"/>
            <a:headEnd/>
            <a:tailEnd/>
          </a:ln>
        </p:spPr>
        <p:txBody>
          <a:bodyPr/>
          <a:lstStyle/>
          <a:p>
            <a:endParaRPr lang="en-GB"/>
          </a:p>
        </p:txBody>
      </p:sp>
      <p:pic>
        <p:nvPicPr>
          <p:cNvPr id="84" name="Picture 83" descr="folsomia_candida"/>
          <p:cNvPicPr>
            <a:picLocks noChangeAspect="1" noChangeArrowheads="1"/>
          </p:cNvPicPr>
          <p:nvPr/>
        </p:nvPicPr>
        <p:blipFill>
          <a:blip r:embed="rId2" cstate="print"/>
          <a:srcRect/>
          <a:stretch>
            <a:fillRect/>
          </a:stretch>
        </p:blipFill>
        <p:spPr bwMode="auto">
          <a:xfrm>
            <a:off x="6229017" y="2227263"/>
            <a:ext cx="2259351" cy="1693573"/>
          </a:xfrm>
          <a:prstGeom prst="rect">
            <a:avLst/>
          </a:prstGeom>
          <a:noFill/>
          <a:effectLst/>
        </p:spPr>
      </p:pic>
      <p:grpSp>
        <p:nvGrpSpPr>
          <p:cNvPr id="95" name="Group 94"/>
          <p:cNvGrpSpPr/>
          <p:nvPr/>
        </p:nvGrpSpPr>
        <p:grpSpPr>
          <a:xfrm>
            <a:off x="2336800" y="2832085"/>
            <a:ext cx="1531633" cy="492443"/>
            <a:chOff x="2336800" y="2832085"/>
            <a:chExt cx="1531633" cy="492443"/>
          </a:xfrm>
        </p:grpSpPr>
        <p:sp>
          <p:nvSpPr>
            <p:cNvPr id="86" name="Rectangle 85"/>
            <p:cNvSpPr>
              <a:spLocks noChangeArrowheads="1"/>
            </p:cNvSpPr>
            <p:nvPr/>
          </p:nvSpPr>
          <p:spPr bwMode="auto">
            <a:xfrm>
              <a:off x="2586031" y="2832085"/>
              <a:ext cx="1282402" cy="492443"/>
            </a:xfrm>
            <a:prstGeom prst="rect">
              <a:avLst/>
            </a:prstGeom>
            <a:noFill/>
            <a:ln w="9525">
              <a:noFill/>
              <a:miter lim="800000"/>
              <a:headEnd/>
              <a:tailEnd/>
            </a:ln>
          </p:spPr>
          <p:txBody>
            <a:bodyPr wrap="none" lIns="0" tIns="0" rIns="0" bIns="0">
              <a:spAutoFit/>
            </a:bodyPr>
            <a:lstStyle/>
            <a:p>
              <a:r>
                <a:rPr lang="en-US" dirty="0" smtClean="0">
                  <a:solidFill>
                    <a:srgbClr val="000000"/>
                  </a:solidFill>
                </a:rPr>
                <a:t>reproduction</a:t>
              </a:r>
              <a:endParaRPr lang="en-US" sz="3200" dirty="0"/>
            </a:p>
          </p:txBody>
        </p:sp>
        <p:sp>
          <p:nvSpPr>
            <p:cNvPr id="87" name="Freeform 86"/>
            <p:cNvSpPr>
              <a:spLocks/>
            </p:cNvSpPr>
            <p:nvPr/>
          </p:nvSpPr>
          <p:spPr bwMode="auto">
            <a:xfrm>
              <a:off x="2336800" y="3100398"/>
              <a:ext cx="111125" cy="111125"/>
            </a:xfrm>
            <a:custGeom>
              <a:avLst/>
              <a:gdLst/>
              <a:ahLst/>
              <a:cxnLst>
                <a:cxn ang="0">
                  <a:pos x="35" y="0"/>
                </a:cxn>
                <a:cxn ang="0">
                  <a:pos x="70" y="70"/>
                </a:cxn>
                <a:cxn ang="0">
                  <a:pos x="0" y="70"/>
                </a:cxn>
                <a:cxn ang="0">
                  <a:pos x="35" y="0"/>
                </a:cxn>
              </a:cxnLst>
              <a:rect l="0" t="0" r="r" b="b"/>
              <a:pathLst>
                <a:path w="70" h="70">
                  <a:moveTo>
                    <a:pt x="35" y="0"/>
                  </a:moveTo>
                  <a:lnTo>
                    <a:pt x="70" y="70"/>
                  </a:lnTo>
                  <a:lnTo>
                    <a:pt x="0" y="70"/>
                  </a:lnTo>
                  <a:lnTo>
                    <a:pt x="35" y="0"/>
                  </a:lnTo>
                  <a:close/>
                </a:path>
              </a:pathLst>
            </a:custGeom>
            <a:solidFill>
              <a:srgbClr val="FF0000"/>
            </a:solidFill>
            <a:ln w="11176">
              <a:solidFill>
                <a:srgbClr val="000000"/>
              </a:solidFill>
              <a:prstDash val="solid"/>
              <a:round/>
              <a:headEnd/>
              <a:tailEnd/>
            </a:ln>
          </p:spPr>
          <p:txBody>
            <a:bodyPr/>
            <a:lstStyle/>
            <a:p>
              <a:endParaRPr lang="en-GB" sz="2800"/>
            </a:p>
          </p:txBody>
        </p:sp>
      </p:grpSp>
      <p:grpSp>
        <p:nvGrpSpPr>
          <p:cNvPr id="94" name="Group 93"/>
          <p:cNvGrpSpPr/>
          <p:nvPr/>
        </p:nvGrpSpPr>
        <p:grpSpPr>
          <a:xfrm>
            <a:off x="2338388" y="2581236"/>
            <a:ext cx="1586631" cy="492443"/>
            <a:chOff x="2338388" y="2581236"/>
            <a:chExt cx="1586631" cy="492443"/>
          </a:xfrm>
        </p:grpSpPr>
        <p:sp>
          <p:nvSpPr>
            <p:cNvPr id="89" name="Rectangle 88"/>
            <p:cNvSpPr>
              <a:spLocks noChangeArrowheads="1"/>
            </p:cNvSpPr>
            <p:nvPr/>
          </p:nvSpPr>
          <p:spPr bwMode="auto">
            <a:xfrm>
              <a:off x="2586031" y="2581236"/>
              <a:ext cx="1338988" cy="492443"/>
            </a:xfrm>
            <a:prstGeom prst="rect">
              <a:avLst/>
            </a:prstGeom>
            <a:noFill/>
            <a:ln w="9525">
              <a:noFill/>
              <a:miter lim="800000"/>
              <a:headEnd/>
              <a:tailEnd/>
            </a:ln>
          </p:spPr>
          <p:txBody>
            <a:bodyPr wrap="square" lIns="0" tIns="0" rIns="0" bIns="0">
              <a:spAutoFit/>
            </a:bodyPr>
            <a:lstStyle/>
            <a:p>
              <a:r>
                <a:rPr lang="en-US" dirty="0" smtClean="0">
                  <a:solidFill>
                    <a:srgbClr val="000000"/>
                  </a:solidFill>
                </a:rPr>
                <a:t>body </a:t>
              </a:r>
              <a:r>
                <a:rPr lang="en-US" dirty="0">
                  <a:solidFill>
                    <a:srgbClr val="000000"/>
                  </a:solidFill>
                </a:rPr>
                <a:t>weight</a:t>
              </a:r>
              <a:endParaRPr lang="en-US" sz="3200" dirty="0"/>
            </a:p>
          </p:txBody>
        </p:sp>
        <p:sp>
          <p:nvSpPr>
            <p:cNvPr id="90" name="Freeform 89"/>
            <p:cNvSpPr>
              <a:spLocks/>
            </p:cNvSpPr>
            <p:nvPr/>
          </p:nvSpPr>
          <p:spPr bwMode="auto">
            <a:xfrm>
              <a:off x="2338388" y="2843218"/>
              <a:ext cx="111125" cy="111125"/>
            </a:xfrm>
            <a:custGeom>
              <a:avLst/>
              <a:gdLst/>
              <a:ahLst/>
              <a:cxnLst>
                <a:cxn ang="0">
                  <a:pos x="35" y="0"/>
                </a:cxn>
                <a:cxn ang="0">
                  <a:pos x="70" y="35"/>
                </a:cxn>
                <a:cxn ang="0">
                  <a:pos x="35" y="70"/>
                </a:cxn>
                <a:cxn ang="0">
                  <a:pos x="0" y="35"/>
                </a:cxn>
                <a:cxn ang="0">
                  <a:pos x="35" y="0"/>
                </a:cxn>
              </a:cxnLst>
              <a:rect l="0" t="0" r="r" b="b"/>
              <a:pathLst>
                <a:path w="70" h="70">
                  <a:moveTo>
                    <a:pt x="35" y="0"/>
                  </a:moveTo>
                  <a:lnTo>
                    <a:pt x="70" y="35"/>
                  </a:lnTo>
                  <a:lnTo>
                    <a:pt x="35" y="70"/>
                  </a:lnTo>
                  <a:lnTo>
                    <a:pt x="0" y="35"/>
                  </a:lnTo>
                  <a:lnTo>
                    <a:pt x="35" y="0"/>
                  </a:lnTo>
                  <a:close/>
                </a:path>
              </a:pathLst>
            </a:custGeom>
            <a:solidFill>
              <a:srgbClr val="000080"/>
            </a:solidFill>
            <a:ln w="11113">
              <a:solidFill>
                <a:srgbClr val="000080"/>
              </a:solidFill>
              <a:prstDash val="solid"/>
              <a:round/>
              <a:headEnd/>
              <a:tailEnd/>
            </a:ln>
          </p:spPr>
          <p:txBody>
            <a:bodyPr/>
            <a:lstStyle/>
            <a:p>
              <a:endParaRPr lang="en-GB" sz="2800"/>
            </a:p>
          </p:txBody>
        </p:sp>
      </p:grpSp>
      <p:sp>
        <p:nvSpPr>
          <p:cNvPr id="85" name="TextBox 84"/>
          <p:cNvSpPr txBox="1"/>
          <p:nvPr/>
        </p:nvSpPr>
        <p:spPr>
          <a:xfrm>
            <a:off x="6142014" y="3959525"/>
            <a:ext cx="2441694" cy="646331"/>
          </a:xfrm>
          <a:prstGeom prst="rect">
            <a:avLst/>
          </a:prstGeom>
          <a:noFill/>
        </p:spPr>
        <p:txBody>
          <a:bodyPr wrap="none" rtlCol="0">
            <a:spAutoFit/>
          </a:bodyPr>
          <a:lstStyle/>
          <a:p>
            <a:pPr algn="ctr"/>
            <a:r>
              <a:rPr lang="nl-NL" dirty="0" smtClean="0"/>
              <a:t>Cadmium and zinc</a:t>
            </a:r>
          </a:p>
          <a:p>
            <a:pPr algn="ctr"/>
            <a:r>
              <a:rPr lang="nl-NL" dirty="0" smtClean="0"/>
              <a:t>Reference: conc. add.</a:t>
            </a:r>
            <a:endParaRPr lang="en-GB"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dissolve">
                                      <p:cBhvr>
                                        <p:cTn id="15" dur="500"/>
                                        <p:tgtEl>
                                          <p:spTgt spid="75"/>
                                        </p:tgtEl>
                                      </p:cBhvr>
                                    </p:animEffect>
                                  </p:childTnLst>
                                </p:cTn>
                              </p:par>
                              <p:par>
                                <p:cTn id="16" presetID="9" presetClass="entr" presetSubtype="0"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dissolve">
                                      <p:cBhvr>
                                        <p:cTn id="18" dur="500"/>
                                        <p:tgtEl>
                                          <p:spTgt spid="9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par>
                                <p:cTn id="24" presetID="9" presetClass="entr" presetSubtype="0" fill="hold"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dissolve">
                                      <p:cBhvr>
                                        <p:cTn id="2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What is the relevance?</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This analysis is usually done …</a:t>
            </a:r>
          </a:p>
          <a:p>
            <a:r>
              <a:rPr lang="nl-NL" dirty="0" smtClean="0"/>
              <a:t>with one reference model,</a:t>
            </a:r>
            <a:endParaRPr lang="en-GB" dirty="0" smtClean="0"/>
          </a:p>
          <a:p>
            <a:r>
              <a:rPr lang="nl-NL" dirty="0" smtClean="0"/>
              <a:t>for one endpoint,</a:t>
            </a:r>
          </a:p>
          <a:p>
            <a:r>
              <a:rPr lang="nl-NL" dirty="0" smtClean="0"/>
              <a:t>at one time point.</a:t>
            </a:r>
          </a:p>
          <a:p>
            <a:pPr lvl="1"/>
            <a:endParaRPr lang="nl-NL" sz="1000" dirty="0" smtClean="0"/>
          </a:p>
          <a:p>
            <a:pPr>
              <a:buNone/>
            </a:pPr>
            <a:r>
              <a:rPr lang="nl-NL" b="1" dirty="0" smtClean="0">
                <a:solidFill>
                  <a:srgbClr val="009900"/>
                </a:solidFill>
              </a:rPr>
              <a:t>And test conducted …</a:t>
            </a:r>
          </a:p>
          <a:p>
            <a:r>
              <a:rPr lang="nl-NL" dirty="0" smtClean="0"/>
              <a:t>at constant exposure,</a:t>
            </a:r>
          </a:p>
          <a:p>
            <a:r>
              <a:rPr lang="nl-NL" dirty="0" smtClean="0"/>
              <a:t>under one set of conditions.</a:t>
            </a:r>
          </a:p>
        </p:txBody>
      </p:sp>
      <p:pic>
        <p:nvPicPr>
          <p:cNvPr id="1027" name="Picture 3"/>
          <p:cNvPicPr>
            <a:picLocks noChangeAspect="1" noChangeArrowheads="1"/>
          </p:cNvPicPr>
          <p:nvPr/>
        </p:nvPicPr>
        <p:blipFill>
          <a:blip r:embed="rId2" cstate="print"/>
          <a:srcRect/>
          <a:stretch>
            <a:fillRect/>
          </a:stretch>
        </p:blipFill>
        <p:spPr bwMode="auto">
          <a:xfrm>
            <a:off x="4692769" y="3657599"/>
            <a:ext cx="4617480" cy="326967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dissolve">
                                      <p:cBhvr>
                                        <p:cTn id="11" dur="500"/>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8"/>
          <p:cNvPicPr>
            <a:picLocks noChangeAspect="1" noChangeArrowheads="1"/>
          </p:cNvPicPr>
          <p:nvPr/>
        </p:nvPicPr>
        <p:blipFill>
          <a:blip r:embed="rId2" cstate="print"/>
          <a:srcRect/>
          <a:stretch>
            <a:fillRect/>
          </a:stretch>
        </p:blipFill>
        <p:spPr bwMode="auto">
          <a:xfrm>
            <a:off x="1474675" y="3563927"/>
            <a:ext cx="2090540" cy="2063981"/>
          </a:xfrm>
          <a:prstGeom prst="rect">
            <a:avLst/>
          </a:prstGeom>
          <a:noFill/>
          <a:ln w="9525">
            <a:noFill/>
            <a:miter lim="800000"/>
            <a:headEnd/>
            <a:tailEnd/>
          </a:ln>
        </p:spPr>
      </p:pic>
      <p:sp>
        <p:nvSpPr>
          <p:cNvPr id="9" name="Rectangle 8"/>
          <p:cNvSpPr/>
          <p:nvPr/>
        </p:nvSpPr>
        <p:spPr>
          <a:xfrm>
            <a:off x="765163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population dynamics</a:t>
            </a:r>
          </a:p>
        </p:txBody>
      </p:sp>
      <p:cxnSp>
        <p:nvCxnSpPr>
          <p:cNvPr id="22" name="Straight Arrow Connector 21"/>
          <p:cNvCxnSpPr/>
          <p:nvPr/>
        </p:nvCxnSpPr>
        <p:spPr>
          <a:xfrm flipV="1">
            <a:off x="1086925" y="3144280"/>
            <a:ext cx="6633719" cy="4744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dirty="0" smtClean="0"/>
              <a:t>Causality chain</a:t>
            </a:r>
            <a:endParaRPr lang="en-GB" dirty="0"/>
          </a:p>
        </p:txBody>
      </p:sp>
      <p:sp>
        <p:nvSpPr>
          <p:cNvPr id="26" name="TextBox 25"/>
          <p:cNvSpPr txBox="1"/>
          <p:nvPr/>
        </p:nvSpPr>
        <p:spPr>
          <a:xfrm>
            <a:off x="7653956" y="2096135"/>
            <a:ext cx="1197764" cy="646331"/>
          </a:xfrm>
          <a:prstGeom prst="rect">
            <a:avLst/>
          </a:prstGeom>
          <a:noFill/>
        </p:spPr>
        <p:txBody>
          <a:bodyPr wrap="none" rtlCol="0">
            <a:spAutoFit/>
          </a:bodyPr>
          <a:lstStyle/>
          <a:p>
            <a:pPr algn="ctr"/>
            <a:r>
              <a:rPr lang="nl-NL" dirty="0" smtClean="0"/>
              <a:t>protection</a:t>
            </a:r>
          </a:p>
          <a:p>
            <a:pPr algn="ctr"/>
            <a:r>
              <a:rPr lang="nl-NL" dirty="0" smtClean="0"/>
              <a:t>goals</a:t>
            </a:r>
            <a:endParaRPr lang="en-GB" dirty="0"/>
          </a:p>
        </p:txBody>
      </p:sp>
      <p:sp>
        <p:nvSpPr>
          <p:cNvPr id="28" name="Rectangle 27"/>
          <p:cNvSpPr/>
          <p:nvPr/>
        </p:nvSpPr>
        <p:spPr>
          <a:xfrm>
            <a:off x="129405"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external exposure</a:t>
            </a:r>
          </a:p>
        </p:txBody>
      </p:sp>
      <p:pic>
        <p:nvPicPr>
          <p:cNvPr id="10" name="Picture 9"/>
          <p:cNvPicPr>
            <a:picLocks noChangeAspect="1" noChangeArrowheads="1"/>
          </p:cNvPicPr>
          <p:nvPr/>
        </p:nvPicPr>
        <p:blipFill>
          <a:blip r:embed="rId3" cstate="print"/>
          <a:srcRect/>
          <a:stretch>
            <a:fillRect/>
          </a:stretch>
        </p:blipFill>
        <p:spPr bwMode="auto">
          <a:xfrm>
            <a:off x="6819195" y="4977442"/>
            <a:ext cx="2119867" cy="1614218"/>
          </a:xfrm>
          <a:prstGeom prst="rect">
            <a:avLst/>
          </a:prstGeom>
          <a:noFill/>
          <a:ln w="9525">
            <a:noFill/>
            <a:miter lim="800000"/>
            <a:headEnd/>
            <a:tailEnd/>
          </a:ln>
        </p:spPr>
      </p:pic>
      <p:pic>
        <p:nvPicPr>
          <p:cNvPr id="14" name="Picture 5" descr="_956151_pesticide_spraying300"/>
          <p:cNvPicPr>
            <a:picLocks noChangeAspect="1" noChangeArrowheads="1"/>
          </p:cNvPicPr>
          <p:nvPr/>
        </p:nvPicPr>
        <p:blipFill>
          <a:blip r:embed="rId4" cstate="print"/>
          <a:srcRect/>
          <a:stretch>
            <a:fillRect/>
          </a:stretch>
        </p:blipFill>
        <p:spPr bwMode="auto">
          <a:xfrm>
            <a:off x="235850" y="5080957"/>
            <a:ext cx="2388545" cy="1431963"/>
          </a:xfrm>
          <a:prstGeom prst="rect">
            <a:avLst/>
          </a:prstGeom>
          <a:noFill/>
          <a:effectLst>
            <a:outerShdw dist="107763" dir="2700000" algn="ctr" rotWithShape="0">
              <a:srgbClr val="808080">
                <a:alpha val="50000"/>
              </a:srgbClr>
            </a:outerShdw>
          </a:effectLst>
        </p:spPr>
      </p:pic>
      <p:grpSp>
        <p:nvGrpSpPr>
          <p:cNvPr id="17" name="Group 16"/>
          <p:cNvGrpSpPr/>
          <p:nvPr/>
        </p:nvGrpSpPr>
        <p:grpSpPr>
          <a:xfrm>
            <a:off x="6098887" y="2096135"/>
            <a:ext cx="1259456" cy="1363009"/>
            <a:chOff x="6098887" y="2096135"/>
            <a:chExt cx="1259456" cy="1363009"/>
          </a:xfrm>
        </p:grpSpPr>
        <p:sp>
          <p:nvSpPr>
            <p:cNvPr id="15" name="Rectangle 14"/>
            <p:cNvSpPr/>
            <p:nvPr/>
          </p:nvSpPr>
          <p:spPr>
            <a:xfrm>
              <a:off x="609888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life-history traits</a:t>
              </a:r>
            </a:p>
          </p:txBody>
        </p:sp>
        <p:sp>
          <p:nvSpPr>
            <p:cNvPr id="16" name="TextBox 15"/>
            <p:cNvSpPr txBox="1"/>
            <p:nvPr/>
          </p:nvSpPr>
          <p:spPr>
            <a:xfrm>
              <a:off x="6246462" y="2096135"/>
              <a:ext cx="889987" cy="646331"/>
            </a:xfrm>
            <a:prstGeom prst="rect">
              <a:avLst/>
            </a:prstGeom>
            <a:noFill/>
          </p:spPr>
          <p:txBody>
            <a:bodyPr wrap="none" rtlCol="0">
              <a:spAutoFit/>
            </a:bodyPr>
            <a:lstStyle/>
            <a:p>
              <a:pPr algn="ctr"/>
              <a:r>
                <a:rPr lang="nl-NL" dirty="0" smtClean="0"/>
                <a:t>toxicity</a:t>
              </a:r>
            </a:p>
            <a:p>
              <a:pPr algn="ctr"/>
              <a:r>
                <a:rPr lang="nl-NL" dirty="0" smtClean="0"/>
                <a:t>testing</a:t>
              </a:r>
              <a:endParaRPr lang="en-GB" dirty="0"/>
            </a:p>
          </p:txBody>
        </p:sp>
      </p:grpSp>
      <p:grpSp>
        <p:nvGrpSpPr>
          <p:cNvPr id="18" name="Group 17"/>
          <p:cNvGrpSpPr/>
          <p:nvPr/>
        </p:nvGrpSpPr>
        <p:grpSpPr>
          <a:xfrm>
            <a:off x="5579668" y="3646401"/>
            <a:ext cx="1781774" cy="1967541"/>
            <a:chOff x="5579668" y="3646401"/>
            <a:chExt cx="1781774" cy="1967541"/>
          </a:xfrm>
        </p:grpSpPr>
        <p:pic>
          <p:nvPicPr>
            <p:cNvPr id="19" name="Picture 21" descr="Toxic3"/>
            <p:cNvPicPr>
              <a:picLocks noChangeAspect="1" noChangeArrowheads="1"/>
            </p:cNvPicPr>
            <p:nvPr/>
          </p:nvPicPr>
          <p:blipFill>
            <a:blip r:embed="rId5" cstate="print"/>
            <a:srcRect/>
            <a:stretch>
              <a:fillRect/>
            </a:stretch>
          </p:blipFill>
          <p:spPr bwMode="auto">
            <a:xfrm>
              <a:off x="5579668" y="3772442"/>
              <a:ext cx="1028700" cy="1841500"/>
            </a:xfrm>
            <a:prstGeom prst="rect">
              <a:avLst/>
            </a:prstGeom>
            <a:noFill/>
            <a:ln w="9525">
              <a:noFill/>
              <a:miter lim="800000"/>
              <a:headEnd/>
              <a:tailEnd/>
            </a:ln>
          </p:spPr>
        </p:pic>
        <p:pic>
          <p:nvPicPr>
            <p:cNvPr id="20" name="Picture 1"/>
            <p:cNvPicPr>
              <a:picLocks noChangeAspect="1" noChangeArrowheads="1"/>
            </p:cNvPicPr>
            <p:nvPr/>
          </p:nvPicPr>
          <p:blipFill>
            <a:blip r:embed="rId6" cstate="print"/>
            <a:srcRect/>
            <a:stretch>
              <a:fillRect/>
            </a:stretch>
          </p:blipFill>
          <p:spPr bwMode="auto">
            <a:xfrm>
              <a:off x="6334330" y="3646401"/>
              <a:ext cx="1027112" cy="1358900"/>
            </a:xfrm>
            <a:prstGeom prst="rect">
              <a:avLst/>
            </a:prstGeom>
            <a:noFill/>
            <a:ln w="9525">
              <a:noFill/>
              <a:miter lim="800000"/>
              <a:headEnd/>
              <a:tailEnd/>
            </a:ln>
          </p:spPr>
        </p:pic>
      </p:grpSp>
      <p:grpSp>
        <p:nvGrpSpPr>
          <p:cNvPr id="23" name="Group 22"/>
          <p:cNvGrpSpPr/>
          <p:nvPr/>
        </p:nvGrpSpPr>
        <p:grpSpPr>
          <a:xfrm>
            <a:off x="3074255" y="2096135"/>
            <a:ext cx="1402948" cy="1363009"/>
            <a:chOff x="3074255" y="2096135"/>
            <a:chExt cx="1402948" cy="1363009"/>
          </a:xfrm>
        </p:grpSpPr>
        <p:sp>
          <p:nvSpPr>
            <p:cNvPr id="24" name="Rectangle 23"/>
            <p:cNvSpPr/>
            <p:nvPr/>
          </p:nvSpPr>
          <p:spPr>
            <a:xfrm>
              <a:off x="312276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molecular targets</a:t>
              </a:r>
            </a:p>
          </p:txBody>
        </p:sp>
        <p:sp>
          <p:nvSpPr>
            <p:cNvPr id="25" name="TextBox 24"/>
            <p:cNvSpPr txBox="1"/>
            <p:nvPr/>
          </p:nvSpPr>
          <p:spPr>
            <a:xfrm>
              <a:off x="3074255" y="2096135"/>
              <a:ext cx="1402948" cy="646331"/>
            </a:xfrm>
            <a:prstGeom prst="rect">
              <a:avLst/>
            </a:prstGeom>
            <a:noFill/>
          </p:spPr>
          <p:txBody>
            <a:bodyPr wrap="none" rtlCol="0">
              <a:spAutoFit/>
            </a:bodyPr>
            <a:lstStyle/>
            <a:p>
              <a:pPr algn="ctr"/>
              <a:r>
                <a:rPr lang="nl-NL" dirty="0" smtClean="0"/>
                <a:t>mechanistic</a:t>
              </a:r>
            </a:p>
            <a:p>
              <a:pPr algn="ctr"/>
              <a:r>
                <a:rPr lang="nl-NL" dirty="0" smtClean="0"/>
                <a:t>studies</a:t>
              </a:r>
              <a:endParaRPr lang="en-GB" dirty="0"/>
            </a:p>
          </p:txBody>
        </p:sp>
      </p:grpSp>
      <p:sp>
        <p:nvSpPr>
          <p:cNvPr id="29" name="TextBox 28"/>
          <p:cNvSpPr txBox="1"/>
          <p:nvPr/>
        </p:nvSpPr>
        <p:spPr>
          <a:xfrm>
            <a:off x="4968823" y="2346404"/>
            <a:ext cx="561372" cy="830997"/>
          </a:xfrm>
          <a:prstGeom prst="rect">
            <a:avLst/>
          </a:prstGeom>
          <a:noFill/>
        </p:spPr>
        <p:txBody>
          <a:bodyPr wrap="none" rtlCol="0">
            <a:spAutoFit/>
          </a:bodyPr>
          <a:lstStyle/>
          <a:p>
            <a:r>
              <a:rPr lang="nl-NL" sz="4800" b="1" i="1" dirty="0" smtClean="0">
                <a:solidFill>
                  <a:srgbClr val="FF0000"/>
                </a:solidFill>
              </a:rPr>
              <a:t>?</a:t>
            </a:r>
            <a:endParaRPr lang="en-GB" sz="4800" b="1" i="1" dirty="0">
              <a:solidFill>
                <a:srgbClr val="FF0000"/>
              </a:solidFill>
            </a:endParaRPr>
          </a:p>
        </p:txBody>
      </p:sp>
      <p:grpSp>
        <p:nvGrpSpPr>
          <p:cNvPr id="30" name="Group 29"/>
          <p:cNvGrpSpPr/>
          <p:nvPr/>
        </p:nvGrpSpPr>
        <p:grpSpPr>
          <a:xfrm>
            <a:off x="1630399" y="2096135"/>
            <a:ext cx="1259456" cy="1363009"/>
            <a:chOff x="1630399" y="2096135"/>
            <a:chExt cx="1259456" cy="1363009"/>
          </a:xfrm>
        </p:grpSpPr>
        <p:sp>
          <p:nvSpPr>
            <p:cNvPr id="31" name="Rectangle 30"/>
            <p:cNvSpPr/>
            <p:nvPr/>
          </p:nvSpPr>
          <p:spPr>
            <a:xfrm>
              <a:off x="1630399"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internal exposure</a:t>
              </a:r>
            </a:p>
          </p:txBody>
        </p:sp>
        <p:sp>
          <p:nvSpPr>
            <p:cNvPr id="32" name="TextBox 31"/>
            <p:cNvSpPr txBox="1"/>
            <p:nvPr/>
          </p:nvSpPr>
          <p:spPr>
            <a:xfrm>
              <a:off x="1797679" y="2096135"/>
              <a:ext cx="954108" cy="646331"/>
            </a:xfrm>
            <a:prstGeom prst="rect">
              <a:avLst/>
            </a:prstGeom>
            <a:noFill/>
          </p:spPr>
          <p:txBody>
            <a:bodyPr wrap="none" rtlCol="0">
              <a:spAutoFit/>
            </a:bodyPr>
            <a:lstStyle/>
            <a:p>
              <a:pPr algn="ctr"/>
              <a:r>
                <a:rPr lang="nl-NL" dirty="0" smtClean="0"/>
                <a:t>toxico-</a:t>
              </a:r>
            </a:p>
            <a:p>
              <a:pPr algn="ctr"/>
              <a:r>
                <a:rPr lang="nl-NL" dirty="0" smtClean="0"/>
                <a:t>kinetics</a:t>
              </a:r>
              <a:endParaRPr lang="en-GB" dirty="0"/>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ssolv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Effect on reproduction</a:t>
            </a:r>
            <a:endParaRPr lang="en-US" smtClean="0"/>
          </a:p>
        </p:txBody>
      </p:sp>
      <p:sp>
        <p:nvSpPr>
          <p:cNvPr id="43011" name="AutoShape 9"/>
          <p:cNvSpPr>
            <a:spLocks noChangeArrowheads="1"/>
          </p:cNvSpPr>
          <p:nvPr/>
        </p:nvSpPr>
        <p:spPr bwMode="auto">
          <a:xfrm>
            <a:off x="5319713"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grpSp>
        <p:nvGrpSpPr>
          <p:cNvPr id="2" name="Group 88"/>
          <p:cNvGrpSpPr>
            <a:grpSpLocks/>
          </p:cNvGrpSpPr>
          <p:nvPr/>
        </p:nvGrpSpPr>
        <p:grpSpPr bwMode="auto">
          <a:xfrm>
            <a:off x="508000" y="2471738"/>
            <a:ext cx="2743200" cy="979487"/>
            <a:chOff x="507441" y="2471314"/>
            <a:chExt cx="2743759" cy="979212"/>
          </a:xfrm>
        </p:grpSpPr>
        <p:sp>
          <p:nvSpPr>
            <p:cNvPr id="43030" name="AutoShape 28"/>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pic>
          <p:nvPicPr>
            <p:cNvPr id="43031" name="Picture 2"/>
            <p:cNvPicPr>
              <a:picLocks noChangeAspect="1" noChangeArrowheads="1"/>
            </p:cNvPicPr>
            <p:nvPr/>
          </p:nvPicPr>
          <p:blipFill>
            <a:blip r:embed="rId4" cstate="print"/>
            <a:srcRect/>
            <a:stretch>
              <a:fillRect/>
            </a:stretch>
          </p:blipFill>
          <p:spPr bwMode="auto">
            <a:xfrm rot="669086">
              <a:off x="931304" y="2471314"/>
              <a:ext cx="455355" cy="445794"/>
            </a:xfrm>
            <a:prstGeom prst="rect">
              <a:avLst/>
            </a:prstGeom>
            <a:noFill/>
            <a:ln w="9525">
              <a:noFill/>
              <a:miter lim="800000"/>
              <a:headEnd/>
              <a:tailEnd/>
            </a:ln>
          </p:spPr>
        </p:pic>
        <p:pic>
          <p:nvPicPr>
            <p:cNvPr id="43032" name="Picture 2"/>
            <p:cNvPicPr>
              <a:picLocks noChangeAspect="1" noChangeArrowheads="1"/>
            </p:cNvPicPr>
            <p:nvPr/>
          </p:nvPicPr>
          <p:blipFill>
            <a:blip r:embed="rId4" cstate="print"/>
            <a:srcRect/>
            <a:stretch>
              <a:fillRect/>
            </a:stretch>
          </p:blipFill>
          <p:spPr bwMode="auto">
            <a:xfrm rot="-1144946">
              <a:off x="507441" y="2933277"/>
              <a:ext cx="455355" cy="445794"/>
            </a:xfrm>
            <a:prstGeom prst="rect">
              <a:avLst/>
            </a:prstGeom>
            <a:noFill/>
            <a:ln w="9525">
              <a:noFill/>
              <a:miter lim="800000"/>
              <a:headEnd/>
              <a:tailEnd/>
            </a:ln>
          </p:spPr>
        </p:pic>
        <p:pic>
          <p:nvPicPr>
            <p:cNvPr id="43033" name="Picture 2"/>
            <p:cNvPicPr>
              <a:picLocks noChangeAspect="1" noChangeArrowheads="1"/>
            </p:cNvPicPr>
            <p:nvPr/>
          </p:nvPicPr>
          <p:blipFill>
            <a:blip r:embed="rId4" cstate="print"/>
            <a:srcRect/>
            <a:stretch>
              <a:fillRect/>
            </a:stretch>
          </p:blipFill>
          <p:spPr bwMode="auto">
            <a:xfrm rot="-7022537">
              <a:off x="1198004" y="2999952"/>
              <a:ext cx="455355" cy="445794"/>
            </a:xfrm>
            <a:prstGeom prst="rect">
              <a:avLst/>
            </a:prstGeom>
            <a:noFill/>
            <a:ln w="9525">
              <a:noFill/>
              <a:miter lim="800000"/>
              <a:headEnd/>
              <a:tailEnd/>
            </a:ln>
          </p:spPr>
        </p:pic>
      </p:grpSp>
      <p:grpSp>
        <p:nvGrpSpPr>
          <p:cNvPr id="3" name="Group 89"/>
          <p:cNvGrpSpPr>
            <a:grpSpLocks/>
          </p:cNvGrpSpPr>
          <p:nvPr/>
        </p:nvGrpSpPr>
        <p:grpSpPr bwMode="auto">
          <a:xfrm>
            <a:off x="508000" y="5046663"/>
            <a:ext cx="2743200" cy="979487"/>
            <a:chOff x="507441" y="5046734"/>
            <a:chExt cx="2743759" cy="979212"/>
          </a:xfrm>
        </p:grpSpPr>
        <p:sp>
          <p:nvSpPr>
            <p:cNvPr id="43026" name="AutoShape 40"/>
            <p:cNvSpPr>
              <a:spLocks noChangeArrowheads="1"/>
            </p:cNvSpPr>
            <p:nvPr/>
          </p:nvSpPr>
          <p:spPr bwMode="auto">
            <a:xfrm>
              <a:off x="1778000" y="5346700"/>
              <a:ext cx="1473200" cy="254000"/>
            </a:xfrm>
            <a:prstGeom prst="rightArrow">
              <a:avLst>
                <a:gd name="adj1" fmla="val 50000"/>
                <a:gd name="adj2" fmla="val 145000"/>
              </a:avLst>
            </a:prstGeom>
            <a:solidFill>
              <a:srgbClr val="FF0000"/>
            </a:solidFill>
            <a:ln w="9525">
              <a:solidFill>
                <a:schemeClr val="tx1"/>
              </a:solidFill>
              <a:miter lim="800000"/>
              <a:headEnd/>
              <a:tailEnd/>
            </a:ln>
          </p:spPr>
          <p:txBody>
            <a:bodyPr wrap="none" anchor="ctr"/>
            <a:lstStyle/>
            <a:p>
              <a:endParaRPr lang="nl-NL"/>
            </a:p>
          </p:txBody>
        </p:sp>
        <p:pic>
          <p:nvPicPr>
            <p:cNvPr id="43027" name="Picture 2"/>
            <p:cNvPicPr>
              <a:picLocks noChangeAspect="1" noChangeArrowheads="1"/>
            </p:cNvPicPr>
            <p:nvPr/>
          </p:nvPicPr>
          <p:blipFill>
            <a:blip r:embed="rId4" cstate="print"/>
            <a:srcRect/>
            <a:stretch>
              <a:fillRect/>
            </a:stretch>
          </p:blipFill>
          <p:spPr bwMode="auto">
            <a:xfrm rot="669086">
              <a:off x="931304" y="5046734"/>
              <a:ext cx="455355" cy="445794"/>
            </a:xfrm>
            <a:prstGeom prst="rect">
              <a:avLst/>
            </a:prstGeom>
            <a:noFill/>
            <a:ln w="9525">
              <a:noFill/>
              <a:miter lim="800000"/>
              <a:headEnd/>
              <a:tailEnd/>
            </a:ln>
          </p:spPr>
        </p:pic>
        <p:pic>
          <p:nvPicPr>
            <p:cNvPr id="43028" name="Picture 2"/>
            <p:cNvPicPr>
              <a:picLocks noChangeAspect="1" noChangeArrowheads="1"/>
            </p:cNvPicPr>
            <p:nvPr/>
          </p:nvPicPr>
          <p:blipFill>
            <a:blip r:embed="rId4" cstate="print"/>
            <a:srcRect/>
            <a:stretch>
              <a:fillRect/>
            </a:stretch>
          </p:blipFill>
          <p:spPr bwMode="auto">
            <a:xfrm rot="-1144946">
              <a:off x="507441" y="5508697"/>
              <a:ext cx="455355" cy="445794"/>
            </a:xfrm>
            <a:prstGeom prst="rect">
              <a:avLst/>
            </a:prstGeom>
            <a:noFill/>
            <a:ln w="9525">
              <a:noFill/>
              <a:miter lim="800000"/>
              <a:headEnd/>
              <a:tailEnd/>
            </a:ln>
          </p:spPr>
        </p:pic>
        <p:pic>
          <p:nvPicPr>
            <p:cNvPr id="43029" name="Picture 2"/>
            <p:cNvPicPr>
              <a:picLocks noChangeAspect="1" noChangeArrowheads="1"/>
            </p:cNvPicPr>
            <p:nvPr/>
          </p:nvPicPr>
          <p:blipFill>
            <a:blip r:embed="rId4" cstate="print"/>
            <a:srcRect/>
            <a:stretch>
              <a:fillRect/>
            </a:stretch>
          </p:blipFill>
          <p:spPr bwMode="auto">
            <a:xfrm rot="-7022537">
              <a:off x="1198004" y="5575372"/>
              <a:ext cx="455355" cy="445794"/>
            </a:xfrm>
            <a:prstGeom prst="rect">
              <a:avLst/>
            </a:prstGeom>
            <a:noFill/>
            <a:ln w="9525">
              <a:noFill/>
              <a:miter lim="800000"/>
              <a:headEnd/>
              <a:tailEnd/>
            </a:ln>
          </p:spPr>
        </p:pic>
      </p:grpSp>
      <p:pic>
        <p:nvPicPr>
          <p:cNvPr id="43014" name="Picture 2"/>
          <p:cNvPicPr>
            <a:picLocks noChangeAspect="1" noChangeArrowheads="1"/>
          </p:cNvPicPr>
          <p:nvPr/>
        </p:nvPicPr>
        <p:blipFill>
          <a:blip r:embed="rId5" cstate="print"/>
          <a:srcRect/>
          <a:stretch>
            <a:fillRect/>
          </a:stretch>
        </p:blipFill>
        <p:spPr bwMode="auto">
          <a:xfrm>
            <a:off x="3019425" y="1976438"/>
            <a:ext cx="2374900" cy="1663700"/>
          </a:xfrm>
          <a:prstGeom prst="rect">
            <a:avLst/>
          </a:prstGeom>
          <a:noFill/>
          <a:ln w="9525">
            <a:noFill/>
            <a:miter lim="800000"/>
            <a:headEnd/>
            <a:tailEnd/>
          </a:ln>
        </p:spPr>
      </p:pic>
      <p:pic>
        <p:nvPicPr>
          <p:cNvPr id="124931" name="Picture 3"/>
          <p:cNvPicPr>
            <a:picLocks noChangeAspect="1" noChangeArrowheads="1"/>
          </p:cNvPicPr>
          <p:nvPr/>
        </p:nvPicPr>
        <p:blipFill>
          <a:blip r:embed="rId6" cstate="print"/>
          <a:srcRect/>
          <a:stretch>
            <a:fillRect/>
          </a:stretch>
        </p:blipFill>
        <p:spPr bwMode="auto">
          <a:xfrm>
            <a:off x="2981325" y="4497388"/>
            <a:ext cx="2379663" cy="1735137"/>
          </a:xfrm>
          <a:prstGeom prst="rect">
            <a:avLst/>
          </a:prstGeom>
          <a:noFill/>
          <a:ln w="9525">
            <a:noFill/>
            <a:miter lim="800000"/>
            <a:headEnd/>
            <a:tailEnd/>
          </a:ln>
        </p:spPr>
      </p:pic>
      <p:pic>
        <p:nvPicPr>
          <p:cNvPr id="43016" name="Picture 6"/>
          <p:cNvPicPr>
            <a:picLocks noChangeAspect="1" noChangeArrowheads="1"/>
          </p:cNvPicPr>
          <p:nvPr/>
        </p:nvPicPr>
        <p:blipFill>
          <a:blip r:embed="rId7" cstate="print"/>
          <a:srcRect/>
          <a:stretch>
            <a:fillRect/>
          </a:stretch>
        </p:blipFill>
        <p:spPr bwMode="auto">
          <a:xfrm>
            <a:off x="6840538" y="2257425"/>
            <a:ext cx="1000125" cy="706438"/>
          </a:xfrm>
          <a:prstGeom prst="rect">
            <a:avLst/>
          </a:prstGeom>
          <a:noFill/>
          <a:ln w="9525">
            <a:noFill/>
            <a:miter lim="800000"/>
            <a:headEnd/>
            <a:tailEnd/>
          </a:ln>
        </p:spPr>
      </p:pic>
      <p:pic>
        <p:nvPicPr>
          <p:cNvPr id="43017" name="Picture 6"/>
          <p:cNvPicPr>
            <a:picLocks noChangeAspect="1" noChangeArrowheads="1"/>
          </p:cNvPicPr>
          <p:nvPr/>
        </p:nvPicPr>
        <p:blipFill>
          <a:blip r:embed="rId7" cstate="print"/>
          <a:srcRect/>
          <a:stretch>
            <a:fillRect/>
          </a:stretch>
        </p:blipFill>
        <p:spPr bwMode="auto">
          <a:xfrm>
            <a:off x="6932613" y="2743200"/>
            <a:ext cx="1000125" cy="708025"/>
          </a:xfrm>
          <a:prstGeom prst="rect">
            <a:avLst/>
          </a:prstGeom>
          <a:noFill/>
          <a:ln w="9525">
            <a:noFill/>
            <a:miter lim="800000"/>
            <a:headEnd/>
            <a:tailEnd/>
          </a:ln>
        </p:spPr>
      </p:pic>
      <p:pic>
        <p:nvPicPr>
          <p:cNvPr id="43018" name="Picture 6"/>
          <p:cNvPicPr>
            <a:picLocks noChangeAspect="1" noChangeArrowheads="1"/>
          </p:cNvPicPr>
          <p:nvPr/>
        </p:nvPicPr>
        <p:blipFill>
          <a:blip r:embed="rId7" cstate="print"/>
          <a:srcRect/>
          <a:stretch>
            <a:fillRect/>
          </a:stretch>
        </p:blipFill>
        <p:spPr bwMode="auto">
          <a:xfrm>
            <a:off x="7369175" y="2365375"/>
            <a:ext cx="1000125" cy="708025"/>
          </a:xfrm>
          <a:prstGeom prst="rect">
            <a:avLst/>
          </a:prstGeom>
          <a:noFill/>
          <a:ln w="9525">
            <a:noFill/>
            <a:miter lim="800000"/>
            <a:headEnd/>
            <a:tailEnd/>
          </a:ln>
        </p:spPr>
      </p:pic>
      <p:pic>
        <p:nvPicPr>
          <p:cNvPr id="43019" name="Picture 6"/>
          <p:cNvPicPr>
            <a:picLocks noChangeAspect="1" noChangeArrowheads="1"/>
          </p:cNvPicPr>
          <p:nvPr/>
        </p:nvPicPr>
        <p:blipFill>
          <a:blip r:embed="rId7" cstate="print"/>
          <a:srcRect/>
          <a:stretch>
            <a:fillRect/>
          </a:stretch>
        </p:blipFill>
        <p:spPr bwMode="auto">
          <a:xfrm>
            <a:off x="7594600" y="2868613"/>
            <a:ext cx="1001713" cy="708025"/>
          </a:xfrm>
          <a:prstGeom prst="rect">
            <a:avLst/>
          </a:prstGeom>
          <a:noFill/>
          <a:ln w="9525">
            <a:noFill/>
            <a:miter lim="800000"/>
            <a:headEnd/>
            <a:tailEnd/>
          </a:ln>
        </p:spPr>
      </p:pic>
      <p:grpSp>
        <p:nvGrpSpPr>
          <p:cNvPr id="4" name="Group 90"/>
          <p:cNvGrpSpPr>
            <a:grpSpLocks/>
          </p:cNvGrpSpPr>
          <p:nvPr/>
        </p:nvGrpSpPr>
        <p:grpSpPr bwMode="auto">
          <a:xfrm>
            <a:off x="5319713" y="5075238"/>
            <a:ext cx="3049587" cy="1084262"/>
            <a:chOff x="5319203" y="5075340"/>
            <a:chExt cx="3050037" cy="1084859"/>
          </a:xfrm>
        </p:grpSpPr>
        <p:sp>
          <p:nvSpPr>
            <p:cNvPr id="43023" name="AutoShape 13"/>
            <p:cNvSpPr>
              <a:spLocks noChangeArrowheads="1"/>
            </p:cNvSpPr>
            <p:nvPr/>
          </p:nvSpPr>
          <p:spPr bwMode="auto">
            <a:xfrm>
              <a:off x="5319203" y="5397500"/>
              <a:ext cx="1473200" cy="254000"/>
            </a:xfrm>
            <a:prstGeom prst="rightArrow">
              <a:avLst>
                <a:gd name="adj1" fmla="val 50000"/>
                <a:gd name="adj2" fmla="val 145000"/>
              </a:avLst>
            </a:prstGeom>
            <a:solidFill>
              <a:schemeClr val="accent2"/>
            </a:solidFill>
            <a:ln w="9525">
              <a:solidFill>
                <a:schemeClr val="tx1"/>
              </a:solidFill>
              <a:miter lim="800000"/>
              <a:headEnd/>
              <a:tailEnd/>
            </a:ln>
          </p:spPr>
          <p:txBody>
            <a:bodyPr wrap="none" anchor="ctr"/>
            <a:lstStyle/>
            <a:p>
              <a:endParaRPr lang="nl-NL"/>
            </a:p>
          </p:txBody>
        </p:sp>
        <p:pic>
          <p:nvPicPr>
            <p:cNvPr id="43024" name="Picture 6"/>
            <p:cNvPicPr>
              <a:picLocks noChangeAspect="1" noChangeArrowheads="1"/>
            </p:cNvPicPr>
            <p:nvPr/>
          </p:nvPicPr>
          <p:blipFill>
            <a:blip r:embed="rId7" cstate="print"/>
            <a:srcRect/>
            <a:stretch>
              <a:fillRect/>
            </a:stretch>
          </p:blipFill>
          <p:spPr bwMode="auto">
            <a:xfrm>
              <a:off x="6932365" y="5452845"/>
              <a:ext cx="1000648" cy="707354"/>
            </a:xfrm>
            <a:prstGeom prst="rect">
              <a:avLst/>
            </a:prstGeom>
            <a:noFill/>
            <a:ln w="9525">
              <a:noFill/>
              <a:miter lim="800000"/>
              <a:headEnd/>
              <a:tailEnd/>
            </a:ln>
          </p:spPr>
        </p:pic>
        <p:pic>
          <p:nvPicPr>
            <p:cNvPr id="43025" name="Picture 6"/>
            <p:cNvPicPr>
              <a:picLocks noChangeAspect="1" noChangeArrowheads="1"/>
            </p:cNvPicPr>
            <p:nvPr/>
          </p:nvPicPr>
          <p:blipFill>
            <a:blip r:embed="rId7" cstate="print"/>
            <a:srcRect/>
            <a:stretch>
              <a:fillRect/>
            </a:stretch>
          </p:blipFill>
          <p:spPr bwMode="auto">
            <a:xfrm>
              <a:off x="7368592" y="5075340"/>
              <a:ext cx="1000648" cy="707354"/>
            </a:xfrm>
            <a:prstGeom prst="rect">
              <a:avLst/>
            </a:prstGeom>
            <a:noFill/>
            <a:ln w="9525">
              <a:noFill/>
              <a:miter lim="800000"/>
              <a:headEnd/>
              <a:tailEnd/>
            </a:ln>
          </p:spPr>
        </p:pic>
      </p:grpSp>
      <p:pic>
        <p:nvPicPr>
          <p:cNvPr id="87" name="Picture 37" descr="thunder"/>
          <p:cNvPicPr>
            <a:picLocks noChangeAspect="1" noChangeArrowheads="1"/>
          </p:cNvPicPr>
          <p:nvPr/>
        </p:nvPicPr>
        <p:blipFill>
          <a:blip r:embed="rId8" cstate="print"/>
          <a:srcRect/>
          <a:stretch>
            <a:fillRect/>
          </a:stretch>
        </p:blipFill>
        <p:spPr bwMode="auto">
          <a:xfrm>
            <a:off x="2781300" y="3921125"/>
            <a:ext cx="1122363" cy="1168400"/>
          </a:xfrm>
          <a:prstGeom prst="rect">
            <a:avLst/>
          </a:prstGeom>
          <a:noFill/>
          <a:ln w="9525">
            <a:noFill/>
            <a:miter lim="800000"/>
            <a:headEnd/>
            <a:tailEnd/>
          </a:ln>
        </p:spPr>
      </p:pic>
      <p:pic>
        <p:nvPicPr>
          <p:cNvPr id="88" name="Picture 4"/>
          <p:cNvPicPr>
            <a:picLocks noChangeAspect="1" noChangeArrowheads="1"/>
          </p:cNvPicPr>
          <p:nvPr/>
        </p:nvPicPr>
        <p:blipFill>
          <a:blip r:embed="rId9" cstate="print"/>
          <a:srcRect/>
          <a:stretch>
            <a:fillRect/>
          </a:stretch>
        </p:blipFill>
        <p:spPr bwMode="auto">
          <a:xfrm>
            <a:off x="2982913" y="4579938"/>
            <a:ext cx="2368550" cy="1628775"/>
          </a:xfrm>
          <a:prstGeom prst="rect">
            <a:avLst/>
          </a:prstGeom>
          <a:noFill/>
          <a:ln w="9525">
            <a:noFill/>
            <a:miter lim="800000"/>
            <a:headEnd/>
            <a:tailEnd/>
          </a:ln>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par>
                                <p:cTn id="8" presetID="9" presetClass="entr" presetSubtype="0" fill="hold" nodeType="withEffect">
                                  <p:stCondLst>
                                    <p:cond delay="0"/>
                                  </p:stCondLst>
                                  <p:childTnLst>
                                    <p:set>
                                      <p:cBhvr>
                                        <p:cTn id="9" dur="1" fill="hold">
                                          <p:stCondLst>
                                            <p:cond delay="0"/>
                                          </p:stCondLst>
                                        </p:cTn>
                                        <p:tgtEl>
                                          <p:spTgt spid="124931"/>
                                        </p:tgtEl>
                                        <p:attrNameLst>
                                          <p:attrName>style.visibility</p:attrName>
                                        </p:attrNameLst>
                                      </p:cBhvr>
                                      <p:to>
                                        <p:strVal val="visible"/>
                                      </p:to>
                                    </p:set>
                                    <p:animEffect transition="in" filter="dissolve">
                                      <p:cBhvr>
                                        <p:cTn id="10" dur="500"/>
                                        <p:tgtEl>
                                          <p:spTgt spid="12493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9" presetClass="exit" presetSubtype="0" fill="hold" nodeType="afterEffect">
                                  <p:stCondLst>
                                    <p:cond delay="0"/>
                                  </p:stCondLst>
                                  <p:childTnLst>
                                    <p:animEffect transition="out" filter="dissolve">
                                      <p:cBhvr>
                                        <p:cTn id="27" dur="500"/>
                                        <p:tgtEl>
                                          <p:spTgt spid="124931"/>
                                        </p:tgtEl>
                                      </p:cBhvr>
                                    </p:animEffect>
                                    <p:set>
                                      <p:cBhvr>
                                        <p:cTn id="28" dur="1" fill="hold">
                                          <p:stCondLst>
                                            <p:cond delay="499"/>
                                          </p:stCondLst>
                                        </p:cTn>
                                        <p:tgtEl>
                                          <p:spTgt spid="124931"/>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dissolve">
                                      <p:cBhvr>
                                        <p:cTn id="3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34"/>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4035" name="AutoShape 35"/>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946212" name="AutoShape 36"/>
          <p:cNvSpPr>
            <a:spLocks noChangeArrowheads="1"/>
          </p:cNvSpPr>
          <p:nvPr/>
        </p:nvSpPr>
        <p:spPr bwMode="auto">
          <a:xfrm rot="-2941696">
            <a:off x="5192713" y="4665663"/>
            <a:ext cx="1231900" cy="317500"/>
          </a:xfrm>
          <a:prstGeom prst="curvedUpArrow">
            <a:avLst>
              <a:gd name="adj1" fmla="val 77600"/>
              <a:gd name="adj2" fmla="val 155200"/>
              <a:gd name="adj3" fmla="val 33333"/>
            </a:avLst>
          </a:prstGeom>
          <a:solidFill>
            <a:srgbClr val="FF0000"/>
          </a:solidFill>
          <a:ln w="9525">
            <a:solidFill>
              <a:schemeClr val="tx1"/>
            </a:solidFill>
            <a:miter lim="800000"/>
            <a:headEnd/>
            <a:tailEnd/>
          </a:ln>
        </p:spPr>
        <p:txBody>
          <a:bodyPr wrap="none" anchor="ctr"/>
          <a:lstStyle/>
          <a:p>
            <a:endParaRPr lang="nl-NL"/>
          </a:p>
        </p:txBody>
      </p:sp>
      <p:pic>
        <p:nvPicPr>
          <p:cNvPr id="44037" name="Picture 2"/>
          <p:cNvPicPr>
            <a:picLocks noChangeAspect="1" noChangeArrowheads="1"/>
          </p:cNvPicPr>
          <p:nvPr/>
        </p:nvPicPr>
        <p:blipFill>
          <a:blip r:embed="rId3" cstate="print"/>
          <a:srcRect/>
          <a:stretch>
            <a:fillRect/>
          </a:stretch>
        </p:blipFill>
        <p:spPr bwMode="auto">
          <a:xfrm>
            <a:off x="3019425" y="1976438"/>
            <a:ext cx="2374900" cy="1663700"/>
          </a:xfrm>
          <a:prstGeom prst="rect">
            <a:avLst/>
          </a:prstGeom>
          <a:noFill/>
          <a:ln w="9525">
            <a:noFill/>
            <a:miter lim="800000"/>
            <a:headEnd/>
            <a:tailEnd/>
          </a:ln>
        </p:spPr>
      </p:pic>
      <p:pic>
        <p:nvPicPr>
          <p:cNvPr id="44038" name="Picture 3"/>
          <p:cNvPicPr>
            <a:picLocks noChangeAspect="1" noChangeArrowheads="1"/>
          </p:cNvPicPr>
          <p:nvPr/>
        </p:nvPicPr>
        <p:blipFill>
          <a:blip r:embed="rId4" cstate="print"/>
          <a:srcRect/>
          <a:stretch>
            <a:fillRect/>
          </a:stretch>
        </p:blipFill>
        <p:spPr bwMode="auto">
          <a:xfrm>
            <a:off x="2981325" y="4497388"/>
            <a:ext cx="2379663" cy="1735137"/>
          </a:xfrm>
          <a:prstGeom prst="rect">
            <a:avLst/>
          </a:prstGeom>
          <a:noFill/>
          <a:ln w="9525">
            <a:noFill/>
            <a:miter lim="800000"/>
            <a:headEnd/>
            <a:tailEnd/>
          </a:ln>
        </p:spPr>
      </p:pic>
      <p:pic>
        <p:nvPicPr>
          <p:cNvPr id="44039" name="Picture 6"/>
          <p:cNvPicPr>
            <a:picLocks noChangeAspect="1" noChangeArrowheads="1"/>
          </p:cNvPicPr>
          <p:nvPr/>
        </p:nvPicPr>
        <p:blipFill>
          <a:blip r:embed="rId5" cstate="print"/>
          <a:srcRect/>
          <a:stretch>
            <a:fillRect/>
          </a:stretch>
        </p:blipFill>
        <p:spPr bwMode="auto">
          <a:xfrm>
            <a:off x="6840538" y="2257425"/>
            <a:ext cx="1000125" cy="706438"/>
          </a:xfrm>
          <a:prstGeom prst="rect">
            <a:avLst/>
          </a:prstGeom>
          <a:noFill/>
          <a:ln w="9525">
            <a:noFill/>
            <a:miter lim="800000"/>
            <a:headEnd/>
            <a:tailEnd/>
          </a:ln>
        </p:spPr>
      </p:pic>
      <p:pic>
        <p:nvPicPr>
          <p:cNvPr id="44040" name="Picture 6"/>
          <p:cNvPicPr>
            <a:picLocks noChangeAspect="1" noChangeArrowheads="1"/>
          </p:cNvPicPr>
          <p:nvPr/>
        </p:nvPicPr>
        <p:blipFill>
          <a:blip r:embed="rId5" cstate="print"/>
          <a:srcRect/>
          <a:stretch>
            <a:fillRect/>
          </a:stretch>
        </p:blipFill>
        <p:spPr bwMode="auto">
          <a:xfrm>
            <a:off x="6932613" y="2743200"/>
            <a:ext cx="1000125" cy="708025"/>
          </a:xfrm>
          <a:prstGeom prst="rect">
            <a:avLst/>
          </a:prstGeom>
          <a:noFill/>
          <a:ln w="9525">
            <a:noFill/>
            <a:miter lim="800000"/>
            <a:headEnd/>
            <a:tailEnd/>
          </a:ln>
        </p:spPr>
      </p:pic>
      <p:pic>
        <p:nvPicPr>
          <p:cNvPr id="44041" name="Picture 6"/>
          <p:cNvPicPr>
            <a:picLocks noChangeAspect="1" noChangeArrowheads="1"/>
          </p:cNvPicPr>
          <p:nvPr/>
        </p:nvPicPr>
        <p:blipFill>
          <a:blip r:embed="rId5" cstate="print"/>
          <a:srcRect/>
          <a:stretch>
            <a:fillRect/>
          </a:stretch>
        </p:blipFill>
        <p:spPr bwMode="auto">
          <a:xfrm>
            <a:off x="7369175" y="2365375"/>
            <a:ext cx="1000125" cy="708025"/>
          </a:xfrm>
          <a:prstGeom prst="rect">
            <a:avLst/>
          </a:prstGeom>
          <a:noFill/>
          <a:ln w="9525">
            <a:noFill/>
            <a:miter lim="800000"/>
            <a:headEnd/>
            <a:tailEnd/>
          </a:ln>
        </p:spPr>
      </p:pic>
      <p:pic>
        <p:nvPicPr>
          <p:cNvPr id="44042" name="Picture 6"/>
          <p:cNvPicPr>
            <a:picLocks noChangeAspect="1" noChangeArrowheads="1"/>
          </p:cNvPicPr>
          <p:nvPr/>
        </p:nvPicPr>
        <p:blipFill>
          <a:blip r:embed="rId5" cstate="print"/>
          <a:srcRect/>
          <a:stretch>
            <a:fillRect/>
          </a:stretch>
        </p:blipFill>
        <p:spPr bwMode="auto">
          <a:xfrm>
            <a:off x="7594600" y="2868613"/>
            <a:ext cx="1001713" cy="708025"/>
          </a:xfrm>
          <a:prstGeom prst="rect">
            <a:avLst/>
          </a:prstGeom>
          <a:noFill/>
          <a:ln w="9525">
            <a:noFill/>
            <a:miter lim="800000"/>
            <a:headEnd/>
            <a:tailEnd/>
          </a:ln>
        </p:spPr>
      </p:pic>
      <p:pic>
        <p:nvPicPr>
          <p:cNvPr id="44043" name="Picture 6"/>
          <p:cNvPicPr>
            <a:picLocks noChangeAspect="1" noChangeArrowheads="1"/>
          </p:cNvPicPr>
          <p:nvPr/>
        </p:nvPicPr>
        <p:blipFill>
          <a:blip r:embed="rId5" cstate="print"/>
          <a:srcRect/>
          <a:stretch>
            <a:fillRect/>
          </a:stretch>
        </p:blipFill>
        <p:spPr bwMode="auto">
          <a:xfrm>
            <a:off x="6932613" y="5453063"/>
            <a:ext cx="1000125" cy="706437"/>
          </a:xfrm>
          <a:prstGeom prst="rect">
            <a:avLst/>
          </a:prstGeom>
          <a:noFill/>
          <a:ln w="9525">
            <a:noFill/>
            <a:miter lim="800000"/>
            <a:headEnd/>
            <a:tailEnd/>
          </a:ln>
        </p:spPr>
      </p:pic>
      <p:pic>
        <p:nvPicPr>
          <p:cNvPr id="44044" name="Picture 6"/>
          <p:cNvPicPr>
            <a:picLocks noChangeAspect="1" noChangeArrowheads="1"/>
          </p:cNvPicPr>
          <p:nvPr/>
        </p:nvPicPr>
        <p:blipFill>
          <a:blip r:embed="rId5" cstate="print"/>
          <a:srcRect/>
          <a:stretch>
            <a:fillRect/>
          </a:stretch>
        </p:blipFill>
        <p:spPr bwMode="auto">
          <a:xfrm>
            <a:off x="7369175" y="5075238"/>
            <a:ext cx="1000125" cy="708025"/>
          </a:xfrm>
          <a:prstGeom prst="rect">
            <a:avLst/>
          </a:prstGeom>
          <a:noFill/>
          <a:ln w="9525">
            <a:noFill/>
            <a:miter lim="800000"/>
            <a:headEnd/>
            <a:tailEnd/>
          </a:ln>
        </p:spPr>
      </p:pic>
      <p:pic>
        <p:nvPicPr>
          <p:cNvPr id="44045" name="Picture 37" descr="thunder"/>
          <p:cNvPicPr>
            <a:picLocks noChangeAspect="1" noChangeArrowheads="1"/>
          </p:cNvPicPr>
          <p:nvPr/>
        </p:nvPicPr>
        <p:blipFill>
          <a:blip r:embed="rId6" cstate="print"/>
          <a:srcRect/>
          <a:stretch>
            <a:fillRect/>
          </a:stretch>
        </p:blipFill>
        <p:spPr bwMode="auto">
          <a:xfrm>
            <a:off x="2781300" y="3921125"/>
            <a:ext cx="1122363" cy="1168400"/>
          </a:xfrm>
          <a:prstGeom prst="rect">
            <a:avLst/>
          </a:prstGeom>
          <a:noFill/>
          <a:ln w="9525">
            <a:noFill/>
            <a:miter lim="800000"/>
            <a:headEnd/>
            <a:tailEnd/>
          </a:ln>
        </p:spPr>
      </p:pic>
      <p:sp>
        <p:nvSpPr>
          <p:cNvPr id="44046" name="AutoShape 9"/>
          <p:cNvSpPr>
            <a:spLocks noChangeArrowheads="1"/>
          </p:cNvSpPr>
          <p:nvPr/>
        </p:nvSpPr>
        <p:spPr bwMode="auto">
          <a:xfrm>
            <a:off x="5319713"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4047" name="AutoShape 13"/>
          <p:cNvSpPr>
            <a:spLocks noChangeArrowheads="1"/>
          </p:cNvSpPr>
          <p:nvPr/>
        </p:nvSpPr>
        <p:spPr bwMode="auto">
          <a:xfrm>
            <a:off x="5319713" y="5397500"/>
            <a:ext cx="1473200" cy="254000"/>
          </a:xfrm>
          <a:prstGeom prst="rightArrow">
            <a:avLst>
              <a:gd name="adj1" fmla="val 50000"/>
              <a:gd name="adj2" fmla="val 145000"/>
            </a:avLst>
          </a:prstGeom>
          <a:solidFill>
            <a:schemeClr val="accent2"/>
          </a:solidFill>
          <a:ln w="9525">
            <a:solidFill>
              <a:schemeClr val="tx1"/>
            </a:solidFill>
            <a:miter lim="800000"/>
            <a:headEnd/>
            <a:tailEnd/>
          </a:ln>
        </p:spPr>
        <p:txBody>
          <a:bodyPr wrap="none" anchor="ctr"/>
          <a:lstStyle/>
          <a:p>
            <a:endParaRPr lang="nl-NL"/>
          </a:p>
        </p:txBody>
      </p:sp>
      <p:pic>
        <p:nvPicPr>
          <p:cNvPr id="44048" name="Picture 2"/>
          <p:cNvPicPr>
            <a:picLocks noChangeAspect="1" noChangeArrowheads="1"/>
          </p:cNvPicPr>
          <p:nvPr/>
        </p:nvPicPr>
        <p:blipFill>
          <a:blip r:embed="rId7" cstate="print"/>
          <a:srcRect/>
          <a:stretch>
            <a:fillRect/>
          </a:stretch>
        </p:blipFill>
        <p:spPr bwMode="auto">
          <a:xfrm rot="669086">
            <a:off x="931863" y="2471738"/>
            <a:ext cx="454025" cy="446087"/>
          </a:xfrm>
          <a:prstGeom prst="rect">
            <a:avLst/>
          </a:prstGeom>
          <a:noFill/>
          <a:ln w="9525">
            <a:noFill/>
            <a:miter lim="800000"/>
            <a:headEnd/>
            <a:tailEnd/>
          </a:ln>
        </p:spPr>
      </p:pic>
      <p:pic>
        <p:nvPicPr>
          <p:cNvPr id="44049" name="Picture 2"/>
          <p:cNvPicPr>
            <a:picLocks noChangeAspect="1" noChangeArrowheads="1"/>
          </p:cNvPicPr>
          <p:nvPr/>
        </p:nvPicPr>
        <p:blipFill>
          <a:blip r:embed="rId7" cstate="print"/>
          <a:srcRect/>
          <a:stretch>
            <a:fillRect/>
          </a:stretch>
        </p:blipFill>
        <p:spPr bwMode="auto">
          <a:xfrm rot="-1144946">
            <a:off x="508000" y="2933700"/>
            <a:ext cx="454025" cy="446088"/>
          </a:xfrm>
          <a:prstGeom prst="rect">
            <a:avLst/>
          </a:prstGeom>
          <a:noFill/>
          <a:ln w="9525">
            <a:noFill/>
            <a:miter lim="800000"/>
            <a:headEnd/>
            <a:tailEnd/>
          </a:ln>
        </p:spPr>
      </p:pic>
      <p:pic>
        <p:nvPicPr>
          <p:cNvPr id="44050" name="Picture 2"/>
          <p:cNvPicPr>
            <a:picLocks noChangeAspect="1" noChangeArrowheads="1"/>
          </p:cNvPicPr>
          <p:nvPr/>
        </p:nvPicPr>
        <p:blipFill>
          <a:blip r:embed="rId7" cstate="print"/>
          <a:srcRect/>
          <a:stretch>
            <a:fillRect/>
          </a:stretch>
        </p:blipFill>
        <p:spPr bwMode="auto">
          <a:xfrm rot="-7022537">
            <a:off x="1197769" y="3001169"/>
            <a:ext cx="455612" cy="444500"/>
          </a:xfrm>
          <a:prstGeom prst="rect">
            <a:avLst/>
          </a:prstGeom>
          <a:noFill/>
          <a:ln w="9525">
            <a:noFill/>
            <a:miter lim="800000"/>
            <a:headEnd/>
            <a:tailEnd/>
          </a:ln>
        </p:spPr>
      </p:pic>
      <p:pic>
        <p:nvPicPr>
          <p:cNvPr id="44051" name="Picture 2"/>
          <p:cNvPicPr>
            <a:picLocks noChangeAspect="1" noChangeArrowheads="1"/>
          </p:cNvPicPr>
          <p:nvPr/>
        </p:nvPicPr>
        <p:blipFill>
          <a:blip r:embed="rId7" cstate="print"/>
          <a:srcRect/>
          <a:stretch>
            <a:fillRect/>
          </a:stretch>
        </p:blipFill>
        <p:spPr bwMode="auto">
          <a:xfrm rot="669086">
            <a:off x="931863" y="5046663"/>
            <a:ext cx="454025" cy="446087"/>
          </a:xfrm>
          <a:prstGeom prst="rect">
            <a:avLst/>
          </a:prstGeom>
          <a:noFill/>
          <a:ln w="9525">
            <a:noFill/>
            <a:miter lim="800000"/>
            <a:headEnd/>
            <a:tailEnd/>
          </a:ln>
        </p:spPr>
      </p:pic>
      <p:pic>
        <p:nvPicPr>
          <p:cNvPr id="44052" name="Picture 2"/>
          <p:cNvPicPr>
            <a:picLocks noChangeAspect="1" noChangeArrowheads="1"/>
          </p:cNvPicPr>
          <p:nvPr/>
        </p:nvPicPr>
        <p:blipFill>
          <a:blip r:embed="rId7" cstate="print"/>
          <a:srcRect/>
          <a:stretch>
            <a:fillRect/>
          </a:stretch>
        </p:blipFill>
        <p:spPr bwMode="auto">
          <a:xfrm rot="-1144946">
            <a:off x="508000" y="5508625"/>
            <a:ext cx="454025" cy="446088"/>
          </a:xfrm>
          <a:prstGeom prst="rect">
            <a:avLst/>
          </a:prstGeom>
          <a:noFill/>
          <a:ln w="9525">
            <a:noFill/>
            <a:miter lim="800000"/>
            <a:headEnd/>
            <a:tailEnd/>
          </a:ln>
        </p:spPr>
      </p:pic>
      <p:pic>
        <p:nvPicPr>
          <p:cNvPr id="44053" name="Picture 2"/>
          <p:cNvPicPr>
            <a:picLocks noChangeAspect="1" noChangeArrowheads="1"/>
          </p:cNvPicPr>
          <p:nvPr/>
        </p:nvPicPr>
        <p:blipFill>
          <a:blip r:embed="rId7" cstate="print"/>
          <a:srcRect/>
          <a:stretch>
            <a:fillRect/>
          </a:stretch>
        </p:blipFill>
        <p:spPr bwMode="auto">
          <a:xfrm rot="-7022537">
            <a:off x="1197769" y="5576094"/>
            <a:ext cx="455612" cy="444500"/>
          </a:xfrm>
          <a:prstGeom prst="rect">
            <a:avLst/>
          </a:prstGeom>
          <a:noFill/>
          <a:ln w="9525">
            <a:noFill/>
            <a:miter lim="800000"/>
            <a:headEnd/>
            <a:tailEnd/>
          </a:ln>
        </p:spPr>
      </p:pic>
      <p:sp>
        <p:nvSpPr>
          <p:cNvPr id="44054" name="Rectangle 2"/>
          <p:cNvSpPr>
            <a:spLocks noGrp="1" noChangeArrowheads="1"/>
          </p:cNvSpPr>
          <p:nvPr>
            <p:ph type="title"/>
          </p:nvPr>
        </p:nvSpPr>
        <p:spPr/>
        <p:txBody>
          <a:bodyPr/>
          <a:lstStyle/>
          <a:p>
            <a:r>
              <a:rPr lang="en-GB" smtClean="0"/>
              <a:t>Effect on reproduction</a:t>
            </a:r>
            <a:endParaRPr lang="en-US"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6212"/>
                                        </p:tgtEl>
                                        <p:attrNameLst>
                                          <p:attrName>style.visibility</p:attrName>
                                        </p:attrNameLst>
                                      </p:cBhvr>
                                      <p:to>
                                        <p:strVal val="visible"/>
                                      </p:to>
                                    </p:set>
                                    <p:animEffect transition="in" filter="dissolve">
                                      <p:cBhvr>
                                        <p:cTn id="7" dur="500"/>
                                        <p:tgtEl>
                                          <p:spTgt spid="946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2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35"/>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5059" name="AutoShape 36"/>
          <p:cNvSpPr>
            <a:spLocks noChangeArrowheads="1"/>
          </p:cNvSpPr>
          <p:nvPr/>
        </p:nvSpPr>
        <p:spPr bwMode="auto">
          <a:xfrm>
            <a:off x="1778000" y="5346700"/>
            <a:ext cx="1473200" cy="254000"/>
          </a:xfrm>
          <a:prstGeom prst="rightArrow">
            <a:avLst>
              <a:gd name="adj1" fmla="val 50000"/>
              <a:gd name="adj2" fmla="val 145000"/>
            </a:avLst>
          </a:prstGeom>
          <a:solidFill>
            <a:srgbClr val="0000FF"/>
          </a:solidFill>
          <a:ln w="9525">
            <a:solidFill>
              <a:schemeClr val="tx1"/>
            </a:solidFill>
            <a:miter lim="800000"/>
            <a:headEnd/>
            <a:tailEnd/>
          </a:ln>
        </p:spPr>
        <p:txBody>
          <a:bodyPr wrap="none" anchor="ctr"/>
          <a:lstStyle/>
          <a:p>
            <a:endParaRPr lang="nl-NL"/>
          </a:p>
        </p:txBody>
      </p:sp>
      <p:pic>
        <p:nvPicPr>
          <p:cNvPr id="45060" name="Picture 6"/>
          <p:cNvPicPr>
            <a:picLocks noChangeAspect="1" noChangeArrowheads="1"/>
          </p:cNvPicPr>
          <p:nvPr/>
        </p:nvPicPr>
        <p:blipFill>
          <a:blip r:embed="rId3" cstate="print"/>
          <a:srcRect/>
          <a:stretch>
            <a:fillRect/>
          </a:stretch>
        </p:blipFill>
        <p:spPr bwMode="auto">
          <a:xfrm>
            <a:off x="6840538" y="2257425"/>
            <a:ext cx="1000125" cy="706438"/>
          </a:xfrm>
          <a:prstGeom prst="rect">
            <a:avLst/>
          </a:prstGeom>
          <a:noFill/>
          <a:ln w="9525">
            <a:noFill/>
            <a:miter lim="800000"/>
            <a:headEnd/>
            <a:tailEnd/>
          </a:ln>
        </p:spPr>
      </p:pic>
      <p:pic>
        <p:nvPicPr>
          <p:cNvPr id="45061" name="Picture 6"/>
          <p:cNvPicPr>
            <a:picLocks noChangeAspect="1" noChangeArrowheads="1"/>
          </p:cNvPicPr>
          <p:nvPr/>
        </p:nvPicPr>
        <p:blipFill>
          <a:blip r:embed="rId3" cstate="print"/>
          <a:srcRect/>
          <a:stretch>
            <a:fillRect/>
          </a:stretch>
        </p:blipFill>
        <p:spPr bwMode="auto">
          <a:xfrm>
            <a:off x="6932613" y="2743200"/>
            <a:ext cx="1000125" cy="708025"/>
          </a:xfrm>
          <a:prstGeom prst="rect">
            <a:avLst/>
          </a:prstGeom>
          <a:noFill/>
          <a:ln w="9525">
            <a:noFill/>
            <a:miter lim="800000"/>
            <a:headEnd/>
            <a:tailEnd/>
          </a:ln>
        </p:spPr>
      </p:pic>
      <p:pic>
        <p:nvPicPr>
          <p:cNvPr id="45062" name="Picture 6"/>
          <p:cNvPicPr>
            <a:picLocks noChangeAspect="1" noChangeArrowheads="1"/>
          </p:cNvPicPr>
          <p:nvPr/>
        </p:nvPicPr>
        <p:blipFill>
          <a:blip r:embed="rId3" cstate="print"/>
          <a:srcRect/>
          <a:stretch>
            <a:fillRect/>
          </a:stretch>
        </p:blipFill>
        <p:spPr bwMode="auto">
          <a:xfrm>
            <a:off x="7369175" y="2365375"/>
            <a:ext cx="1000125" cy="708025"/>
          </a:xfrm>
          <a:prstGeom prst="rect">
            <a:avLst/>
          </a:prstGeom>
          <a:noFill/>
          <a:ln w="9525">
            <a:noFill/>
            <a:miter lim="800000"/>
            <a:headEnd/>
            <a:tailEnd/>
          </a:ln>
        </p:spPr>
      </p:pic>
      <p:pic>
        <p:nvPicPr>
          <p:cNvPr id="45063" name="Picture 6"/>
          <p:cNvPicPr>
            <a:picLocks noChangeAspect="1" noChangeArrowheads="1"/>
          </p:cNvPicPr>
          <p:nvPr/>
        </p:nvPicPr>
        <p:blipFill>
          <a:blip r:embed="rId3" cstate="print"/>
          <a:srcRect/>
          <a:stretch>
            <a:fillRect/>
          </a:stretch>
        </p:blipFill>
        <p:spPr bwMode="auto">
          <a:xfrm>
            <a:off x="7594600" y="2868613"/>
            <a:ext cx="1001713" cy="708025"/>
          </a:xfrm>
          <a:prstGeom prst="rect">
            <a:avLst/>
          </a:prstGeom>
          <a:noFill/>
          <a:ln w="9525">
            <a:noFill/>
            <a:miter lim="800000"/>
            <a:headEnd/>
            <a:tailEnd/>
          </a:ln>
        </p:spPr>
      </p:pic>
      <p:pic>
        <p:nvPicPr>
          <p:cNvPr id="45064" name="Picture 6"/>
          <p:cNvPicPr>
            <a:picLocks noChangeAspect="1" noChangeArrowheads="1"/>
          </p:cNvPicPr>
          <p:nvPr/>
        </p:nvPicPr>
        <p:blipFill>
          <a:blip r:embed="rId3" cstate="print"/>
          <a:srcRect/>
          <a:stretch>
            <a:fillRect/>
          </a:stretch>
        </p:blipFill>
        <p:spPr bwMode="auto">
          <a:xfrm>
            <a:off x="6932613" y="5453063"/>
            <a:ext cx="1000125" cy="706437"/>
          </a:xfrm>
          <a:prstGeom prst="rect">
            <a:avLst/>
          </a:prstGeom>
          <a:noFill/>
          <a:ln w="9525">
            <a:noFill/>
            <a:miter lim="800000"/>
            <a:headEnd/>
            <a:tailEnd/>
          </a:ln>
        </p:spPr>
      </p:pic>
      <p:pic>
        <p:nvPicPr>
          <p:cNvPr id="45065" name="Picture 6"/>
          <p:cNvPicPr>
            <a:picLocks noChangeAspect="1" noChangeArrowheads="1"/>
          </p:cNvPicPr>
          <p:nvPr/>
        </p:nvPicPr>
        <p:blipFill>
          <a:blip r:embed="rId3" cstate="print"/>
          <a:srcRect/>
          <a:stretch>
            <a:fillRect/>
          </a:stretch>
        </p:blipFill>
        <p:spPr bwMode="auto">
          <a:xfrm>
            <a:off x="7369175" y="5075238"/>
            <a:ext cx="1000125" cy="708025"/>
          </a:xfrm>
          <a:prstGeom prst="rect">
            <a:avLst/>
          </a:prstGeom>
          <a:noFill/>
          <a:ln w="9525">
            <a:noFill/>
            <a:miter lim="800000"/>
            <a:headEnd/>
            <a:tailEnd/>
          </a:ln>
        </p:spPr>
      </p:pic>
      <p:pic>
        <p:nvPicPr>
          <p:cNvPr id="45066" name="Picture 2"/>
          <p:cNvPicPr>
            <a:picLocks noChangeAspect="1" noChangeArrowheads="1"/>
          </p:cNvPicPr>
          <p:nvPr/>
        </p:nvPicPr>
        <p:blipFill>
          <a:blip r:embed="rId4" cstate="print"/>
          <a:srcRect/>
          <a:stretch>
            <a:fillRect/>
          </a:stretch>
        </p:blipFill>
        <p:spPr bwMode="auto">
          <a:xfrm>
            <a:off x="3019425" y="1976438"/>
            <a:ext cx="2374900" cy="1663700"/>
          </a:xfrm>
          <a:prstGeom prst="rect">
            <a:avLst/>
          </a:prstGeom>
          <a:noFill/>
          <a:ln w="9525">
            <a:noFill/>
            <a:miter lim="800000"/>
            <a:headEnd/>
            <a:tailEnd/>
          </a:ln>
        </p:spPr>
      </p:pic>
      <p:pic>
        <p:nvPicPr>
          <p:cNvPr id="45067" name="Picture 3"/>
          <p:cNvPicPr>
            <a:picLocks noChangeAspect="1" noChangeArrowheads="1"/>
          </p:cNvPicPr>
          <p:nvPr/>
        </p:nvPicPr>
        <p:blipFill>
          <a:blip r:embed="rId5" cstate="print"/>
          <a:srcRect/>
          <a:stretch>
            <a:fillRect/>
          </a:stretch>
        </p:blipFill>
        <p:spPr bwMode="auto">
          <a:xfrm>
            <a:off x="3141663" y="4814888"/>
            <a:ext cx="1873250" cy="1366837"/>
          </a:xfrm>
          <a:prstGeom prst="rect">
            <a:avLst/>
          </a:prstGeom>
          <a:noFill/>
          <a:ln w="9525">
            <a:noFill/>
            <a:miter lim="800000"/>
            <a:headEnd/>
            <a:tailEnd/>
          </a:ln>
        </p:spPr>
      </p:pic>
      <p:pic>
        <p:nvPicPr>
          <p:cNvPr id="45068" name="Picture 37" descr="thunder"/>
          <p:cNvPicPr>
            <a:picLocks noChangeAspect="1" noChangeArrowheads="1"/>
          </p:cNvPicPr>
          <p:nvPr/>
        </p:nvPicPr>
        <p:blipFill>
          <a:blip r:embed="rId6" cstate="print"/>
          <a:srcRect/>
          <a:stretch>
            <a:fillRect/>
          </a:stretch>
        </p:blipFill>
        <p:spPr bwMode="auto">
          <a:xfrm>
            <a:off x="2781300" y="4056063"/>
            <a:ext cx="1122363" cy="1168400"/>
          </a:xfrm>
          <a:prstGeom prst="rect">
            <a:avLst/>
          </a:prstGeom>
          <a:noFill/>
          <a:ln w="9525">
            <a:noFill/>
            <a:miter lim="800000"/>
            <a:headEnd/>
            <a:tailEnd/>
          </a:ln>
        </p:spPr>
      </p:pic>
      <p:sp>
        <p:nvSpPr>
          <p:cNvPr id="45069" name="AutoShape 9"/>
          <p:cNvSpPr>
            <a:spLocks noChangeArrowheads="1"/>
          </p:cNvSpPr>
          <p:nvPr/>
        </p:nvSpPr>
        <p:spPr bwMode="auto">
          <a:xfrm>
            <a:off x="5319713"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5070" name="AutoShape 13"/>
          <p:cNvSpPr>
            <a:spLocks noChangeArrowheads="1"/>
          </p:cNvSpPr>
          <p:nvPr/>
        </p:nvSpPr>
        <p:spPr bwMode="auto">
          <a:xfrm>
            <a:off x="5319713" y="5397500"/>
            <a:ext cx="1473200" cy="254000"/>
          </a:xfrm>
          <a:prstGeom prst="rightArrow">
            <a:avLst>
              <a:gd name="adj1" fmla="val 50000"/>
              <a:gd name="adj2" fmla="val 145000"/>
            </a:avLst>
          </a:prstGeom>
          <a:solidFill>
            <a:schemeClr val="accent2"/>
          </a:solidFill>
          <a:ln w="9525">
            <a:solidFill>
              <a:schemeClr val="tx1"/>
            </a:solidFill>
            <a:miter lim="800000"/>
            <a:headEnd/>
            <a:tailEnd/>
          </a:ln>
        </p:spPr>
        <p:txBody>
          <a:bodyPr wrap="none" anchor="ctr"/>
          <a:lstStyle/>
          <a:p>
            <a:endParaRPr lang="nl-NL"/>
          </a:p>
        </p:txBody>
      </p:sp>
      <p:pic>
        <p:nvPicPr>
          <p:cNvPr id="45071" name="Picture 2"/>
          <p:cNvPicPr>
            <a:picLocks noChangeAspect="1" noChangeArrowheads="1"/>
          </p:cNvPicPr>
          <p:nvPr/>
        </p:nvPicPr>
        <p:blipFill>
          <a:blip r:embed="rId7" cstate="print"/>
          <a:srcRect/>
          <a:stretch>
            <a:fillRect/>
          </a:stretch>
        </p:blipFill>
        <p:spPr bwMode="auto">
          <a:xfrm rot="669086">
            <a:off x="931863" y="2471738"/>
            <a:ext cx="454025" cy="446087"/>
          </a:xfrm>
          <a:prstGeom prst="rect">
            <a:avLst/>
          </a:prstGeom>
          <a:noFill/>
          <a:ln w="9525">
            <a:noFill/>
            <a:miter lim="800000"/>
            <a:headEnd/>
            <a:tailEnd/>
          </a:ln>
        </p:spPr>
      </p:pic>
      <p:pic>
        <p:nvPicPr>
          <p:cNvPr id="45072" name="Picture 2"/>
          <p:cNvPicPr>
            <a:picLocks noChangeAspect="1" noChangeArrowheads="1"/>
          </p:cNvPicPr>
          <p:nvPr/>
        </p:nvPicPr>
        <p:blipFill>
          <a:blip r:embed="rId7" cstate="print"/>
          <a:srcRect/>
          <a:stretch>
            <a:fillRect/>
          </a:stretch>
        </p:blipFill>
        <p:spPr bwMode="auto">
          <a:xfrm rot="-1144946">
            <a:off x="508000" y="2933700"/>
            <a:ext cx="454025" cy="446088"/>
          </a:xfrm>
          <a:prstGeom prst="rect">
            <a:avLst/>
          </a:prstGeom>
          <a:noFill/>
          <a:ln w="9525">
            <a:noFill/>
            <a:miter lim="800000"/>
            <a:headEnd/>
            <a:tailEnd/>
          </a:ln>
        </p:spPr>
      </p:pic>
      <p:pic>
        <p:nvPicPr>
          <p:cNvPr id="45073" name="Picture 2"/>
          <p:cNvPicPr>
            <a:picLocks noChangeAspect="1" noChangeArrowheads="1"/>
          </p:cNvPicPr>
          <p:nvPr/>
        </p:nvPicPr>
        <p:blipFill>
          <a:blip r:embed="rId7" cstate="print"/>
          <a:srcRect/>
          <a:stretch>
            <a:fillRect/>
          </a:stretch>
        </p:blipFill>
        <p:spPr bwMode="auto">
          <a:xfrm rot="-7022537">
            <a:off x="1197769" y="3001169"/>
            <a:ext cx="455612" cy="444500"/>
          </a:xfrm>
          <a:prstGeom prst="rect">
            <a:avLst/>
          </a:prstGeom>
          <a:noFill/>
          <a:ln w="9525">
            <a:noFill/>
            <a:miter lim="800000"/>
            <a:headEnd/>
            <a:tailEnd/>
          </a:ln>
        </p:spPr>
      </p:pic>
      <p:pic>
        <p:nvPicPr>
          <p:cNvPr id="45074" name="Picture 2"/>
          <p:cNvPicPr>
            <a:picLocks noChangeAspect="1" noChangeArrowheads="1"/>
          </p:cNvPicPr>
          <p:nvPr/>
        </p:nvPicPr>
        <p:blipFill>
          <a:blip r:embed="rId7" cstate="print"/>
          <a:srcRect/>
          <a:stretch>
            <a:fillRect/>
          </a:stretch>
        </p:blipFill>
        <p:spPr bwMode="auto">
          <a:xfrm rot="669086">
            <a:off x="931863" y="5046663"/>
            <a:ext cx="454025" cy="446087"/>
          </a:xfrm>
          <a:prstGeom prst="rect">
            <a:avLst/>
          </a:prstGeom>
          <a:noFill/>
          <a:ln w="9525">
            <a:noFill/>
            <a:miter lim="800000"/>
            <a:headEnd/>
            <a:tailEnd/>
          </a:ln>
        </p:spPr>
      </p:pic>
      <p:pic>
        <p:nvPicPr>
          <p:cNvPr id="45075" name="Picture 2"/>
          <p:cNvPicPr>
            <a:picLocks noChangeAspect="1" noChangeArrowheads="1"/>
          </p:cNvPicPr>
          <p:nvPr/>
        </p:nvPicPr>
        <p:blipFill>
          <a:blip r:embed="rId7" cstate="print"/>
          <a:srcRect/>
          <a:stretch>
            <a:fillRect/>
          </a:stretch>
        </p:blipFill>
        <p:spPr bwMode="auto">
          <a:xfrm rot="-1144946">
            <a:off x="508000" y="5508625"/>
            <a:ext cx="454025" cy="446088"/>
          </a:xfrm>
          <a:prstGeom prst="rect">
            <a:avLst/>
          </a:prstGeom>
          <a:noFill/>
          <a:ln w="9525">
            <a:noFill/>
            <a:miter lim="800000"/>
            <a:headEnd/>
            <a:tailEnd/>
          </a:ln>
        </p:spPr>
      </p:pic>
      <p:pic>
        <p:nvPicPr>
          <p:cNvPr id="45076" name="Picture 2"/>
          <p:cNvPicPr>
            <a:picLocks noChangeAspect="1" noChangeArrowheads="1"/>
          </p:cNvPicPr>
          <p:nvPr/>
        </p:nvPicPr>
        <p:blipFill>
          <a:blip r:embed="rId7" cstate="print"/>
          <a:srcRect/>
          <a:stretch>
            <a:fillRect/>
          </a:stretch>
        </p:blipFill>
        <p:spPr bwMode="auto">
          <a:xfrm rot="-7022537">
            <a:off x="1197769" y="5576094"/>
            <a:ext cx="455612" cy="444500"/>
          </a:xfrm>
          <a:prstGeom prst="rect">
            <a:avLst/>
          </a:prstGeom>
          <a:noFill/>
          <a:ln w="9525">
            <a:noFill/>
            <a:miter lim="800000"/>
            <a:headEnd/>
            <a:tailEnd/>
          </a:ln>
        </p:spPr>
      </p:pic>
      <p:sp>
        <p:nvSpPr>
          <p:cNvPr id="45077" name="Rectangle 2"/>
          <p:cNvSpPr>
            <a:spLocks noGrp="1" noChangeArrowheads="1"/>
          </p:cNvSpPr>
          <p:nvPr>
            <p:ph type="title"/>
          </p:nvPr>
        </p:nvSpPr>
        <p:spPr/>
        <p:txBody>
          <a:bodyPr/>
          <a:lstStyle/>
          <a:p>
            <a:r>
              <a:rPr lang="en-GB" smtClean="0"/>
              <a:t>Effect on reproduction</a:t>
            </a:r>
            <a:endParaRPr lang="en-US" smtClean="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7" descr="thunder"/>
          <p:cNvPicPr>
            <a:picLocks noChangeAspect="1" noChangeArrowheads="1"/>
          </p:cNvPicPr>
          <p:nvPr/>
        </p:nvPicPr>
        <p:blipFill>
          <a:blip r:embed="rId3" cstate="print"/>
          <a:srcRect/>
          <a:stretch>
            <a:fillRect/>
          </a:stretch>
        </p:blipFill>
        <p:spPr bwMode="auto">
          <a:xfrm>
            <a:off x="6203950" y="4197350"/>
            <a:ext cx="1122363" cy="1168400"/>
          </a:xfrm>
          <a:prstGeom prst="rect">
            <a:avLst/>
          </a:prstGeom>
          <a:noFill/>
          <a:ln w="9525">
            <a:noFill/>
            <a:miter lim="800000"/>
            <a:headEnd/>
            <a:tailEnd/>
          </a:ln>
        </p:spPr>
      </p:pic>
      <p:sp>
        <p:nvSpPr>
          <p:cNvPr id="46083" name="AutoShape 31"/>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6084" name="AutoShape 32"/>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pic>
        <p:nvPicPr>
          <p:cNvPr id="46085" name="Picture 6"/>
          <p:cNvPicPr>
            <a:picLocks noChangeAspect="1" noChangeArrowheads="1"/>
          </p:cNvPicPr>
          <p:nvPr/>
        </p:nvPicPr>
        <p:blipFill>
          <a:blip r:embed="rId4" cstate="print"/>
          <a:srcRect/>
          <a:stretch>
            <a:fillRect/>
          </a:stretch>
        </p:blipFill>
        <p:spPr bwMode="auto">
          <a:xfrm>
            <a:off x="6840538" y="2257425"/>
            <a:ext cx="1000125" cy="706438"/>
          </a:xfrm>
          <a:prstGeom prst="rect">
            <a:avLst/>
          </a:prstGeom>
          <a:noFill/>
          <a:ln w="9525">
            <a:noFill/>
            <a:miter lim="800000"/>
            <a:headEnd/>
            <a:tailEnd/>
          </a:ln>
        </p:spPr>
      </p:pic>
      <p:pic>
        <p:nvPicPr>
          <p:cNvPr id="46086" name="Picture 6"/>
          <p:cNvPicPr>
            <a:picLocks noChangeAspect="1" noChangeArrowheads="1"/>
          </p:cNvPicPr>
          <p:nvPr/>
        </p:nvPicPr>
        <p:blipFill>
          <a:blip r:embed="rId4" cstate="print"/>
          <a:srcRect/>
          <a:stretch>
            <a:fillRect/>
          </a:stretch>
        </p:blipFill>
        <p:spPr bwMode="auto">
          <a:xfrm>
            <a:off x="6932613" y="2743200"/>
            <a:ext cx="1000125" cy="708025"/>
          </a:xfrm>
          <a:prstGeom prst="rect">
            <a:avLst/>
          </a:prstGeom>
          <a:noFill/>
          <a:ln w="9525">
            <a:noFill/>
            <a:miter lim="800000"/>
            <a:headEnd/>
            <a:tailEnd/>
          </a:ln>
        </p:spPr>
      </p:pic>
      <p:pic>
        <p:nvPicPr>
          <p:cNvPr id="46087" name="Picture 6"/>
          <p:cNvPicPr>
            <a:picLocks noChangeAspect="1" noChangeArrowheads="1"/>
          </p:cNvPicPr>
          <p:nvPr/>
        </p:nvPicPr>
        <p:blipFill>
          <a:blip r:embed="rId4" cstate="print"/>
          <a:srcRect/>
          <a:stretch>
            <a:fillRect/>
          </a:stretch>
        </p:blipFill>
        <p:spPr bwMode="auto">
          <a:xfrm>
            <a:off x="7369175" y="2365375"/>
            <a:ext cx="1000125" cy="708025"/>
          </a:xfrm>
          <a:prstGeom prst="rect">
            <a:avLst/>
          </a:prstGeom>
          <a:noFill/>
          <a:ln w="9525">
            <a:noFill/>
            <a:miter lim="800000"/>
            <a:headEnd/>
            <a:tailEnd/>
          </a:ln>
        </p:spPr>
      </p:pic>
      <p:pic>
        <p:nvPicPr>
          <p:cNvPr id="46088" name="Picture 6"/>
          <p:cNvPicPr>
            <a:picLocks noChangeAspect="1" noChangeArrowheads="1"/>
          </p:cNvPicPr>
          <p:nvPr/>
        </p:nvPicPr>
        <p:blipFill>
          <a:blip r:embed="rId4" cstate="print"/>
          <a:srcRect/>
          <a:stretch>
            <a:fillRect/>
          </a:stretch>
        </p:blipFill>
        <p:spPr bwMode="auto">
          <a:xfrm>
            <a:off x="7594600" y="2868613"/>
            <a:ext cx="1001713" cy="708025"/>
          </a:xfrm>
          <a:prstGeom prst="rect">
            <a:avLst/>
          </a:prstGeom>
          <a:noFill/>
          <a:ln w="9525">
            <a:noFill/>
            <a:miter lim="800000"/>
            <a:headEnd/>
            <a:tailEnd/>
          </a:ln>
        </p:spPr>
      </p:pic>
      <p:pic>
        <p:nvPicPr>
          <p:cNvPr id="46089" name="Picture 2"/>
          <p:cNvPicPr>
            <a:picLocks noChangeAspect="1" noChangeArrowheads="1"/>
          </p:cNvPicPr>
          <p:nvPr/>
        </p:nvPicPr>
        <p:blipFill>
          <a:blip r:embed="rId5" cstate="print"/>
          <a:srcRect/>
          <a:stretch>
            <a:fillRect/>
          </a:stretch>
        </p:blipFill>
        <p:spPr bwMode="auto">
          <a:xfrm>
            <a:off x="3019425" y="1976438"/>
            <a:ext cx="2374900" cy="1663700"/>
          </a:xfrm>
          <a:prstGeom prst="rect">
            <a:avLst/>
          </a:prstGeom>
          <a:noFill/>
          <a:ln w="9525">
            <a:noFill/>
            <a:miter lim="800000"/>
            <a:headEnd/>
            <a:tailEnd/>
          </a:ln>
        </p:spPr>
      </p:pic>
      <p:pic>
        <p:nvPicPr>
          <p:cNvPr id="46090" name="Picture 2"/>
          <p:cNvPicPr>
            <a:picLocks noChangeAspect="1" noChangeArrowheads="1"/>
          </p:cNvPicPr>
          <p:nvPr/>
        </p:nvPicPr>
        <p:blipFill>
          <a:blip r:embed="rId5" cstate="print"/>
          <a:srcRect/>
          <a:stretch>
            <a:fillRect/>
          </a:stretch>
        </p:blipFill>
        <p:spPr bwMode="auto">
          <a:xfrm>
            <a:off x="3019425" y="4527550"/>
            <a:ext cx="2374900" cy="1663700"/>
          </a:xfrm>
          <a:prstGeom prst="rect">
            <a:avLst/>
          </a:prstGeom>
          <a:noFill/>
          <a:ln w="9525">
            <a:noFill/>
            <a:miter lim="800000"/>
            <a:headEnd/>
            <a:tailEnd/>
          </a:ln>
        </p:spPr>
      </p:pic>
      <p:pic>
        <p:nvPicPr>
          <p:cNvPr id="46091" name="Picture 3"/>
          <p:cNvPicPr>
            <a:picLocks noChangeAspect="1" noChangeArrowheads="1"/>
          </p:cNvPicPr>
          <p:nvPr/>
        </p:nvPicPr>
        <p:blipFill>
          <a:blip r:embed="rId6" cstate="print"/>
          <a:srcRect/>
          <a:stretch>
            <a:fillRect/>
          </a:stretch>
        </p:blipFill>
        <p:spPr bwMode="auto">
          <a:xfrm flipH="1">
            <a:off x="7297738" y="5084763"/>
            <a:ext cx="998537" cy="728662"/>
          </a:xfrm>
          <a:prstGeom prst="rect">
            <a:avLst/>
          </a:prstGeom>
          <a:noFill/>
          <a:ln w="9525">
            <a:noFill/>
            <a:miter lim="800000"/>
            <a:headEnd/>
            <a:tailEnd/>
          </a:ln>
        </p:spPr>
      </p:pic>
      <p:pic>
        <p:nvPicPr>
          <p:cNvPr id="46092" name="Picture 3"/>
          <p:cNvPicPr>
            <a:picLocks noChangeAspect="1" noChangeArrowheads="1"/>
          </p:cNvPicPr>
          <p:nvPr/>
        </p:nvPicPr>
        <p:blipFill>
          <a:blip r:embed="rId6" cstate="print"/>
          <a:srcRect/>
          <a:stretch>
            <a:fillRect/>
          </a:stretch>
        </p:blipFill>
        <p:spPr bwMode="auto">
          <a:xfrm flipH="1">
            <a:off x="7013575" y="5454650"/>
            <a:ext cx="998538" cy="727075"/>
          </a:xfrm>
          <a:prstGeom prst="rect">
            <a:avLst/>
          </a:prstGeom>
          <a:noFill/>
          <a:ln w="9525">
            <a:noFill/>
            <a:miter lim="800000"/>
            <a:headEnd/>
            <a:tailEnd/>
          </a:ln>
        </p:spPr>
      </p:pic>
      <p:sp>
        <p:nvSpPr>
          <p:cNvPr id="46093" name="AutoShape 10"/>
          <p:cNvSpPr>
            <a:spLocks noChangeArrowheads="1"/>
          </p:cNvSpPr>
          <p:nvPr/>
        </p:nvSpPr>
        <p:spPr bwMode="auto">
          <a:xfrm>
            <a:off x="5319713" y="5241925"/>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6094" name="AutoShape 9"/>
          <p:cNvSpPr>
            <a:spLocks noChangeArrowheads="1"/>
          </p:cNvSpPr>
          <p:nvPr/>
        </p:nvSpPr>
        <p:spPr bwMode="auto">
          <a:xfrm>
            <a:off x="5319713"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pic>
        <p:nvPicPr>
          <p:cNvPr id="46095" name="Picture 2"/>
          <p:cNvPicPr>
            <a:picLocks noChangeAspect="1" noChangeArrowheads="1"/>
          </p:cNvPicPr>
          <p:nvPr/>
        </p:nvPicPr>
        <p:blipFill>
          <a:blip r:embed="rId7" cstate="print"/>
          <a:srcRect/>
          <a:stretch>
            <a:fillRect/>
          </a:stretch>
        </p:blipFill>
        <p:spPr bwMode="auto">
          <a:xfrm rot="669086">
            <a:off x="931863" y="2471738"/>
            <a:ext cx="454025" cy="446087"/>
          </a:xfrm>
          <a:prstGeom prst="rect">
            <a:avLst/>
          </a:prstGeom>
          <a:noFill/>
          <a:ln w="9525">
            <a:noFill/>
            <a:miter lim="800000"/>
            <a:headEnd/>
            <a:tailEnd/>
          </a:ln>
        </p:spPr>
      </p:pic>
      <p:pic>
        <p:nvPicPr>
          <p:cNvPr id="46096" name="Picture 2"/>
          <p:cNvPicPr>
            <a:picLocks noChangeAspect="1" noChangeArrowheads="1"/>
          </p:cNvPicPr>
          <p:nvPr/>
        </p:nvPicPr>
        <p:blipFill>
          <a:blip r:embed="rId7" cstate="print"/>
          <a:srcRect/>
          <a:stretch>
            <a:fillRect/>
          </a:stretch>
        </p:blipFill>
        <p:spPr bwMode="auto">
          <a:xfrm rot="-1144946">
            <a:off x="508000" y="2933700"/>
            <a:ext cx="454025" cy="446088"/>
          </a:xfrm>
          <a:prstGeom prst="rect">
            <a:avLst/>
          </a:prstGeom>
          <a:noFill/>
          <a:ln w="9525">
            <a:noFill/>
            <a:miter lim="800000"/>
            <a:headEnd/>
            <a:tailEnd/>
          </a:ln>
        </p:spPr>
      </p:pic>
      <p:pic>
        <p:nvPicPr>
          <p:cNvPr id="46097" name="Picture 2"/>
          <p:cNvPicPr>
            <a:picLocks noChangeAspect="1" noChangeArrowheads="1"/>
          </p:cNvPicPr>
          <p:nvPr/>
        </p:nvPicPr>
        <p:blipFill>
          <a:blip r:embed="rId7" cstate="print"/>
          <a:srcRect/>
          <a:stretch>
            <a:fillRect/>
          </a:stretch>
        </p:blipFill>
        <p:spPr bwMode="auto">
          <a:xfrm rot="-7022537">
            <a:off x="1197769" y="3001169"/>
            <a:ext cx="455612" cy="444500"/>
          </a:xfrm>
          <a:prstGeom prst="rect">
            <a:avLst/>
          </a:prstGeom>
          <a:noFill/>
          <a:ln w="9525">
            <a:noFill/>
            <a:miter lim="800000"/>
            <a:headEnd/>
            <a:tailEnd/>
          </a:ln>
        </p:spPr>
      </p:pic>
      <p:pic>
        <p:nvPicPr>
          <p:cNvPr id="46098" name="Picture 2"/>
          <p:cNvPicPr>
            <a:picLocks noChangeAspect="1" noChangeArrowheads="1"/>
          </p:cNvPicPr>
          <p:nvPr/>
        </p:nvPicPr>
        <p:blipFill>
          <a:blip r:embed="rId7" cstate="print"/>
          <a:srcRect/>
          <a:stretch>
            <a:fillRect/>
          </a:stretch>
        </p:blipFill>
        <p:spPr bwMode="auto">
          <a:xfrm rot="669086">
            <a:off x="931863" y="5046663"/>
            <a:ext cx="454025" cy="446087"/>
          </a:xfrm>
          <a:prstGeom prst="rect">
            <a:avLst/>
          </a:prstGeom>
          <a:noFill/>
          <a:ln w="9525">
            <a:noFill/>
            <a:miter lim="800000"/>
            <a:headEnd/>
            <a:tailEnd/>
          </a:ln>
        </p:spPr>
      </p:pic>
      <p:pic>
        <p:nvPicPr>
          <p:cNvPr id="46099" name="Picture 2"/>
          <p:cNvPicPr>
            <a:picLocks noChangeAspect="1" noChangeArrowheads="1"/>
          </p:cNvPicPr>
          <p:nvPr/>
        </p:nvPicPr>
        <p:blipFill>
          <a:blip r:embed="rId7" cstate="print"/>
          <a:srcRect/>
          <a:stretch>
            <a:fillRect/>
          </a:stretch>
        </p:blipFill>
        <p:spPr bwMode="auto">
          <a:xfrm rot="-1144946">
            <a:off x="508000" y="5508625"/>
            <a:ext cx="454025" cy="446088"/>
          </a:xfrm>
          <a:prstGeom prst="rect">
            <a:avLst/>
          </a:prstGeom>
          <a:noFill/>
          <a:ln w="9525">
            <a:noFill/>
            <a:miter lim="800000"/>
            <a:headEnd/>
            <a:tailEnd/>
          </a:ln>
        </p:spPr>
      </p:pic>
      <p:pic>
        <p:nvPicPr>
          <p:cNvPr id="46100" name="Picture 2"/>
          <p:cNvPicPr>
            <a:picLocks noChangeAspect="1" noChangeArrowheads="1"/>
          </p:cNvPicPr>
          <p:nvPr/>
        </p:nvPicPr>
        <p:blipFill>
          <a:blip r:embed="rId7" cstate="print"/>
          <a:srcRect/>
          <a:stretch>
            <a:fillRect/>
          </a:stretch>
        </p:blipFill>
        <p:spPr bwMode="auto">
          <a:xfrm rot="-7022537">
            <a:off x="1197769" y="5576094"/>
            <a:ext cx="455612" cy="444500"/>
          </a:xfrm>
          <a:prstGeom prst="rect">
            <a:avLst/>
          </a:prstGeom>
          <a:noFill/>
          <a:ln w="9525">
            <a:noFill/>
            <a:miter lim="800000"/>
            <a:headEnd/>
            <a:tailEnd/>
          </a:ln>
        </p:spPr>
      </p:pic>
      <p:sp>
        <p:nvSpPr>
          <p:cNvPr id="46101" name="Rectangle 2"/>
          <p:cNvSpPr>
            <a:spLocks noGrp="1" noChangeArrowheads="1"/>
          </p:cNvSpPr>
          <p:nvPr>
            <p:ph type="title"/>
          </p:nvPr>
        </p:nvSpPr>
        <p:spPr/>
        <p:txBody>
          <a:bodyPr/>
          <a:lstStyle/>
          <a:p>
            <a:r>
              <a:rPr lang="en-GB" smtClean="0"/>
              <a:t>Effect on reproduction</a:t>
            </a:r>
            <a:endParaRPr lang="en-US" smtClean="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30"/>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7107" name="AutoShape 31"/>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7108" name="AutoShape 10"/>
          <p:cNvSpPr>
            <a:spLocks noChangeArrowheads="1"/>
          </p:cNvSpPr>
          <p:nvPr/>
        </p:nvSpPr>
        <p:spPr bwMode="auto">
          <a:xfrm>
            <a:off x="5319713" y="5241925"/>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sp>
        <p:nvSpPr>
          <p:cNvPr id="47109" name="AutoShape 9"/>
          <p:cNvSpPr>
            <a:spLocks noChangeArrowheads="1"/>
          </p:cNvSpPr>
          <p:nvPr/>
        </p:nvSpPr>
        <p:spPr bwMode="auto">
          <a:xfrm>
            <a:off x="5319713" y="2692400"/>
            <a:ext cx="1473200" cy="571500"/>
          </a:xfrm>
          <a:prstGeom prst="rightArrow">
            <a:avLst>
              <a:gd name="adj1" fmla="val 50000"/>
              <a:gd name="adj2" fmla="val 64444"/>
            </a:avLst>
          </a:prstGeom>
          <a:solidFill>
            <a:schemeClr val="accent2"/>
          </a:solidFill>
          <a:ln w="9525">
            <a:solidFill>
              <a:schemeClr val="tx1"/>
            </a:solidFill>
            <a:miter lim="800000"/>
            <a:headEnd/>
            <a:tailEnd/>
          </a:ln>
        </p:spPr>
        <p:txBody>
          <a:bodyPr wrap="none" anchor="ctr"/>
          <a:lstStyle/>
          <a:p>
            <a:endParaRPr lang="nl-NL"/>
          </a:p>
        </p:txBody>
      </p:sp>
      <p:pic>
        <p:nvPicPr>
          <p:cNvPr id="47110" name="Picture 2"/>
          <p:cNvPicPr>
            <a:picLocks noChangeAspect="1" noChangeArrowheads="1"/>
          </p:cNvPicPr>
          <p:nvPr/>
        </p:nvPicPr>
        <p:blipFill>
          <a:blip r:embed="rId3" cstate="print"/>
          <a:srcRect/>
          <a:stretch>
            <a:fillRect/>
          </a:stretch>
        </p:blipFill>
        <p:spPr bwMode="auto">
          <a:xfrm rot="669086">
            <a:off x="931863" y="2471738"/>
            <a:ext cx="454025" cy="446087"/>
          </a:xfrm>
          <a:prstGeom prst="rect">
            <a:avLst/>
          </a:prstGeom>
          <a:noFill/>
          <a:ln w="9525">
            <a:noFill/>
            <a:miter lim="800000"/>
            <a:headEnd/>
            <a:tailEnd/>
          </a:ln>
        </p:spPr>
      </p:pic>
      <p:pic>
        <p:nvPicPr>
          <p:cNvPr id="47111" name="Picture 2"/>
          <p:cNvPicPr>
            <a:picLocks noChangeAspect="1" noChangeArrowheads="1"/>
          </p:cNvPicPr>
          <p:nvPr/>
        </p:nvPicPr>
        <p:blipFill>
          <a:blip r:embed="rId3" cstate="print"/>
          <a:srcRect/>
          <a:stretch>
            <a:fillRect/>
          </a:stretch>
        </p:blipFill>
        <p:spPr bwMode="auto">
          <a:xfrm rot="-1144946">
            <a:off x="508000" y="2933700"/>
            <a:ext cx="454025" cy="446088"/>
          </a:xfrm>
          <a:prstGeom prst="rect">
            <a:avLst/>
          </a:prstGeom>
          <a:noFill/>
          <a:ln w="9525">
            <a:noFill/>
            <a:miter lim="800000"/>
            <a:headEnd/>
            <a:tailEnd/>
          </a:ln>
        </p:spPr>
      </p:pic>
      <p:pic>
        <p:nvPicPr>
          <p:cNvPr id="47112" name="Picture 2"/>
          <p:cNvPicPr>
            <a:picLocks noChangeAspect="1" noChangeArrowheads="1"/>
          </p:cNvPicPr>
          <p:nvPr/>
        </p:nvPicPr>
        <p:blipFill>
          <a:blip r:embed="rId3" cstate="print"/>
          <a:srcRect/>
          <a:stretch>
            <a:fillRect/>
          </a:stretch>
        </p:blipFill>
        <p:spPr bwMode="auto">
          <a:xfrm rot="-7022537">
            <a:off x="1197769" y="3001169"/>
            <a:ext cx="455612" cy="444500"/>
          </a:xfrm>
          <a:prstGeom prst="rect">
            <a:avLst/>
          </a:prstGeom>
          <a:noFill/>
          <a:ln w="9525">
            <a:noFill/>
            <a:miter lim="800000"/>
            <a:headEnd/>
            <a:tailEnd/>
          </a:ln>
        </p:spPr>
      </p:pic>
      <p:pic>
        <p:nvPicPr>
          <p:cNvPr id="47113" name="Picture 2"/>
          <p:cNvPicPr>
            <a:picLocks noChangeAspect="1" noChangeArrowheads="1"/>
          </p:cNvPicPr>
          <p:nvPr/>
        </p:nvPicPr>
        <p:blipFill>
          <a:blip r:embed="rId3" cstate="print"/>
          <a:srcRect/>
          <a:stretch>
            <a:fillRect/>
          </a:stretch>
        </p:blipFill>
        <p:spPr bwMode="auto">
          <a:xfrm rot="669086">
            <a:off x="931863" y="5046663"/>
            <a:ext cx="454025" cy="446087"/>
          </a:xfrm>
          <a:prstGeom prst="rect">
            <a:avLst/>
          </a:prstGeom>
          <a:noFill/>
          <a:ln w="9525">
            <a:noFill/>
            <a:miter lim="800000"/>
            <a:headEnd/>
            <a:tailEnd/>
          </a:ln>
        </p:spPr>
      </p:pic>
      <p:pic>
        <p:nvPicPr>
          <p:cNvPr id="47114" name="Picture 2"/>
          <p:cNvPicPr>
            <a:picLocks noChangeAspect="1" noChangeArrowheads="1"/>
          </p:cNvPicPr>
          <p:nvPr/>
        </p:nvPicPr>
        <p:blipFill>
          <a:blip r:embed="rId3" cstate="print"/>
          <a:srcRect/>
          <a:stretch>
            <a:fillRect/>
          </a:stretch>
        </p:blipFill>
        <p:spPr bwMode="auto">
          <a:xfrm rot="-1144946">
            <a:off x="508000" y="5508625"/>
            <a:ext cx="454025" cy="446088"/>
          </a:xfrm>
          <a:prstGeom prst="rect">
            <a:avLst/>
          </a:prstGeom>
          <a:noFill/>
          <a:ln w="9525">
            <a:noFill/>
            <a:miter lim="800000"/>
            <a:headEnd/>
            <a:tailEnd/>
          </a:ln>
        </p:spPr>
      </p:pic>
      <p:pic>
        <p:nvPicPr>
          <p:cNvPr id="47115" name="Picture 2"/>
          <p:cNvPicPr>
            <a:picLocks noChangeAspect="1" noChangeArrowheads="1"/>
          </p:cNvPicPr>
          <p:nvPr/>
        </p:nvPicPr>
        <p:blipFill>
          <a:blip r:embed="rId3" cstate="print"/>
          <a:srcRect/>
          <a:stretch>
            <a:fillRect/>
          </a:stretch>
        </p:blipFill>
        <p:spPr bwMode="auto">
          <a:xfrm rot="-7022537">
            <a:off x="1197769" y="5576094"/>
            <a:ext cx="455612" cy="444500"/>
          </a:xfrm>
          <a:prstGeom prst="rect">
            <a:avLst/>
          </a:prstGeom>
          <a:noFill/>
          <a:ln w="9525">
            <a:noFill/>
            <a:miter lim="800000"/>
            <a:headEnd/>
            <a:tailEnd/>
          </a:ln>
        </p:spPr>
      </p:pic>
      <p:pic>
        <p:nvPicPr>
          <p:cNvPr id="47116" name="Picture 2"/>
          <p:cNvPicPr>
            <a:picLocks noChangeAspect="1" noChangeArrowheads="1"/>
          </p:cNvPicPr>
          <p:nvPr/>
        </p:nvPicPr>
        <p:blipFill>
          <a:blip r:embed="rId4" cstate="print"/>
          <a:srcRect/>
          <a:stretch>
            <a:fillRect/>
          </a:stretch>
        </p:blipFill>
        <p:spPr bwMode="auto">
          <a:xfrm>
            <a:off x="3019425" y="1976438"/>
            <a:ext cx="2374900" cy="1663700"/>
          </a:xfrm>
          <a:prstGeom prst="rect">
            <a:avLst/>
          </a:prstGeom>
          <a:noFill/>
          <a:ln w="9525">
            <a:noFill/>
            <a:miter lim="800000"/>
            <a:headEnd/>
            <a:tailEnd/>
          </a:ln>
        </p:spPr>
      </p:pic>
      <p:pic>
        <p:nvPicPr>
          <p:cNvPr id="47117" name="Picture 2"/>
          <p:cNvPicPr>
            <a:picLocks noChangeAspect="1" noChangeArrowheads="1"/>
          </p:cNvPicPr>
          <p:nvPr/>
        </p:nvPicPr>
        <p:blipFill>
          <a:blip r:embed="rId4" cstate="print"/>
          <a:srcRect/>
          <a:stretch>
            <a:fillRect/>
          </a:stretch>
        </p:blipFill>
        <p:spPr bwMode="auto">
          <a:xfrm>
            <a:off x="3019425" y="4527550"/>
            <a:ext cx="2374900" cy="1663700"/>
          </a:xfrm>
          <a:prstGeom prst="rect">
            <a:avLst/>
          </a:prstGeom>
          <a:noFill/>
          <a:ln w="9525">
            <a:noFill/>
            <a:miter lim="800000"/>
            <a:headEnd/>
            <a:tailEnd/>
          </a:ln>
        </p:spPr>
      </p:pic>
      <p:pic>
        <p:nvPicPr>
          <p:cNvPr id="47118" name="Picture 6"/>
          <p:cNvPicPr>
            <a:picLocks noChangeAspect="1" noChangeArrowheads="1"/>
          </p:cNvPicPr>
          <p:nvPr/>
        </p:nvPicPr>
        <p:blipFill>
          <a:blip r:embed="rId5" cstate="print"/>
          <a:srcRect/>
          <a:stretch>
            <a:fillRect/>
          </a:stretch>
        </p:blipFill>
        <p:spPr bwMode="auto">
          <a:xfrm>
            <a:off x="6840538" y="2257425"/>
            <a:ext cx="1000125" cy="706438"/>
          </a:xfrm>
          <a:prstGeom prst="rect">
            <a:avLst/>
          </a:prstGeom>
          <a:noFill/>
          <a:ln w="9525">
            <a:noFill/>
            <a:miter lim="800000"/>
            <a:headEnd/>
            <a:tailEnd/>
          </a:ln>
        </p:spPr>
      </p:pic>
      <p:pic>
        <p:nvPicPr>
          <p:cNvPr id="47119" name="Picture 6"/>
          <p:cNvPicPr>
            <a:picLocks noChangeAspect="1" noChangeArrowheads="1"/>
          </p:cNvPicPr>
          <p:nvPr/>
        </p:nvPicPr>
        <p:blipFill>
          <a:blip r:embed="rId5" cstate="print"/>
          <a:srcRect/>
          <a:stretch>
            <a:fillRect/>
          </a:stretch>
        </p:blipFill>
        <p:spPr bwMode="auto">
          <a:xfrm>
            <a:off x="6932613" y="2743200"/>
            <a:ext cx="1000125" cy="708025"/>
          </a:xfrm>
          <a:prstGeom prst="rect">
            <a:avLst/>
          </a:prstGeom>
          <a:noFill/>
          <a:ln w="9525">
            <a:noFill/>
            <a:miter lim="800000"/>
            <a:headEnd/>
            <a:tailEnd/>
          </a:ln>
        </p:spPr>
      </p:pic>
      <p:pic>
        <p:nvPicPr>
          <p:cNvPr id="47120" name="Picture 6"/>
          <p:cNvPicPr>
            <a:picLocks noChangeAspect="1" noChangeArrowheads="1"/>
          </p:cNvPicPr>
          <p:nvPr/>
        </p:nvPicPr>
        <p:blipFill>
          <a:blip r:embed="rId5" cstate="print"/>
          <a:srcRect/>
          <a:stretch>
            <a:fillRect/>
          </a:stretch>
        </p:blipFill>
        <p:spPr bwMode="auto">
          <a:xfrm>
            <a:off x="7369175" y="2365375"/>
            <a:ext cx="1000125" cy="708025"/>
          </a:xfrm>
          <a:prstGeom prst="rect">
            <a:avLst/>
          </a:prstGeom>
          <a:noFill/>
          <a:ln w="9525">
            <a:noFill/>
            <a:miter lim="800000"/>
            <a:headEnd/>
            <a:tailEnd/>
          </a:ln>
        </p:spPr>
      </p:pic>
      <p:pic>
        <p:nvPicPr>
          <p:cNvPr id="47121" name="Picture 6"/>
          <p:cNvPicPr>
            <a:picLocks noChangeAspect="1" noChangeArrowheads="1"/>
          </p:cNvPicPr>
          <p:nvPr/>
        </p:nvPicPr>
        <p:blipFill>
          <a:blip r:embed="rId5" cstate="print"/>
          <a:srcRect/>
          <a:stretch>
            <a:fillRect/>
          </a:stretch>
        </p:blipFill>
        <p:spPr bwMode="auto">
          <a:xfrm>
            <a:off x="7594600" y="2868613"/>
            <a:ext cx="1001713" cy="708025"/>
          </a:xfrm>
          <a:prstGeom prst="rect">
            <a:avLst/>
          </a:prstGeom>
          <a:noFill/>
          <a:ln w="9525">
            <a:noFill/>
            <a:miter lim="800000"/>
            <a:headEnd/>
            <a:tailEnd/>
          </a:ln>
        </p:spPr>
      </p:pic>
      <p:pic>
        <p:nvPicPr>
          <p:cNvPr id="47122" name="Picture 2"/>
          <p:cNvPicPr>
            <a:picLocks noChangeAspect="1" noChangeArrowheads="1"/>
          </p:cNvPicPr>
          <p:nvPr/>
        </p:nvPicPr>
        <p:blipFill>
          <a:blip r:embed="rId6" cstate="print"/>
          <a:srcRect/>
          <a:stretch>
            <a:fillRect/>
          </a:stretch>
        </p:blipFill>
        <p:spPr bwMode="auto">
          <a:xfrm>
            <a:off x="7493000" y="4806950"/>
            <a:ext cx="1247775" cy="952500"/>
          </a:xfrm>
          <a:prstGeom prst="rect">
            <a:avLst/>
          </a:prstGeom>
          <a:noFill/>
          <a:ln w="9525">
            <a:noFill/>
            <a:miter lim="800000"/>
            <a:headEnd/>
            <a:tailEnd/>
          </a:ln>
        </p:spPr>
      </p:pic>
      <p:pic>
        <p:nvPicPr>
          <p:cNvPr id="47123" name="Picture 2"/>
          <p:cNvPicPr>
            <a:picLocks noChangeAspect="1" noChangeArrowheads="1"/>
          </p:cNvPicPr>
          <p:nvPr/>
        </p:nvPicPr>
        <p:blipFill>
          <a:blip r:embed="rId6" cstate="print"/>
          <a:srcRect/>
          <a:stretch>
            <a:fillRect/>
          </a:stretch>
        </p:blipFill>
        <p:spPr bwMode="auto">
          <a:xfrm>
            <a:off x="7007225" y="5419725"/>
            <a:ext cx="1246188" cy="952500"/>
          </a:xfrm>
          <a:prstGeom prst="rect">
            <a:avLst/>
          </a:prstGeom>
          <a:noFill/>
          <a:ln w="9525">
            <a:noFill/>
            <a:miter lim="800000"/>
            <a:headEnd/>
            <a:tailEnd/>
          </a:ln>
        </p:spPr>
      </p:pic>
      <p:sp>
        <p:nvSpPr>
          <p:cNvPr id="47124" name="Rectangle 2"/>
          <p:cNvSpPr>
            <a:spLocks noGrp="1" noChangeArrowheads="1"/>
          </p:cNvSpPr>
          <p:nvPr>
            <p:ph type="title"/>
          </p:nvPr>
        </p:nvSpPr>
        <p:spPr/>
        <p:txBody>
          <a:bodyPr/>
          <a:lstStyle/>
          <a:p>
            <a:r>
              <a:rPr lang="en-GB" smtClean="0"/>
              <a:t>Effect on reproduction</a:t>
            </a:r>
            <a:endParaRPr lang="en-US" smtClean="0"/>
          </a:p>
        </p:txBody>
      </p:sp>
      <p:sp>
        <p:nvSpPr>
          <p:cNvPr id="21" name="TextBox 20"/>
          <p:cNvSpPr txBox="1"/>
          <p:nvPr/>
        </p:nvSpPr>
        <p:spPr>
          <a:xfrm>
            <a:off x="720360" y="3893115"/>
            <a:ext cx="8149923" cy="523220"/>
          </a:xfrm>
          <a:prstGeom prst="rect">
            <a:avLst/>
          </a:prstGeom>
          <a:noFill/>
        </p:spPr>
        <p:txBody>
          <a:bodyPr wrap="none" rtlCol="0">
            <a:spAutoFit/>
          </a:bodyPr>
          <a:lstStyle/>
          <a:p>
            <a:r>
              <a:rPr lang="nl-NL" sz="2800" b="1" i="1" dirty="0" smtClean="0">
                <a:solidFill>
                  <a:srgbClr val="FF0000"/>
                </a:solidFill>
              </a:rPr>
              <a:t>No single pathway for effects on reproduction!</a:t>
            </a:r>
            <a:endParaRPr lang="nl-NL" sz="2800" b="1" i="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21"/>
                                        </p:tgtEl>
                                      </p:cBhvr>
                                    </p:animEffect>
                                    <p:animScale>
                                      <p:cBhvr>
                                        <p:cTn id="1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Energy budget</a:t>
            </a:r>
            <a:endParaRPr lang="en-GB" dirty="0"/>
          </a:p>
        </p:txBody>
      </p:sp>
      <p:sp>
        <p:nvSpPr>
          <p:cNvPr id="3" name="Content Placeholder 2"/>
          <p:cNvSpPr>
            <a:spLocks noGrp="1"/>
          </p:cNvSpPr>
          <p:nvPr>
            <p:ph idx="1"/>
          </p:nvPr>
        </p:nvSpPr>
        <p:spPr>
          <a:xfrm>
            <a:off x="457200" y="1700011"/>
            <a:ext cx="8229600" cy="1638934"/>
          </a:xfrm>
        </p:spPr>
        <p:txBody>
          <a:bodyPr/>
          <a:lstStyle/>
          <a:p>
            <a:r>
              <a:rPr lang="nl-NL" dirty="0" smtClean="0"/>
              <a:t>How are resources used to fuel life history?</a:t>
            </a:r>
          </a:p>
          <a:p>
            <a:r>
              <a:rPr lang="nl-NL" dirty="0" smtClean="0"/>
              <a:t>Subject of DEB theory</a:t>
            </a:r>
          </a:p>
          <a:p>
            <a:pPr lvl="1"/>
            <a:r>
              <a:rPr lang="nl-NL" dirty="0" smtClean="0"/>
              <a:t>dynamically linking all traits over the life cycle</a:t>
            </a:r>
          </a:p>
        </p:txBody>
      </p:sp>
      <p:pic>
        <p:nvPicPr>
          <p:cNvPr id="4" name="Picture 22"/>
          <p:cNvPicPr>
            <a:picLocks noChangeAspect="1" noChangeArrowheads="1"/>
          </p:cNvPicPr>
          <p:nvPr/>
        </p:nvPicPr>
        <p:blipFill>
          <a:blip r:embed="rId2" cstate="print"/>
          <a:srcRect/>
          <a:stretch>
            <a:fillRect/>
          </a:stretch>
        </p:blipFill>
        <p:spPr bwMode="auto">
          <a:xfrm>
            <a:off x="1975449" y="3123786"/>
            <a:ext cx="6795735" cy="3512325"/>
          </a:xfrm>
          <a:prstGeom prst="rect">
            <a:avLst/>
          </a:prstGeom>
          <a:noFill/>
          <a:ln w="9525">
            <a:noFill/>
            <a:miter lim="800000"/>
            <a:headEnd/>
            <a:tailEnd/>
          </a:ln>
        </p:spPr>
      </p:pic>
      <p:sp>
        <p:nvSpPr>
          <p:cNvPr id="5" name="Rectangle 11"/>
          <p:cNvSpPr>
            <a:spLocks noChangeArrowheads="1"/>
          </p:cNvSpPr>
          <p:nvPr/>
        </p:nvSpPr>
        <p:spPr bwMode="auto">
          <a:xfrm>
            <a:off x="448097" y="5701155"/>
            <a:ext cx="2066591"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err="1" smtClean="0"/>
              <a:t>Kooijman</a:t>
            </a:r>
            <a:r>
              <a:rPr lang="en-GB" sz="2000" i="1" dirty="0" smtClean="0"/>
              <a:t> </a:t>
            </a:r>
            <a:r>
              <a:rPr lang="en-GB" sz="2000" i="1" dirty="0"/>
              <a:t>(</a:t>
            </a:r>
            <a:r>
              <a:rPr lang="en-GB" sz="2000" i="1" dirty="0" smtClean="0"/>
              <a:t>2001)</a:t>
            </a:r>
            <a:endParaRPr lang="en-GB" sz="2000" i="1" dirty="0" smtClean="0"/>
          </a:p>
          <a:p>
            <a:pPr>
              <a:spcBef>
                <a:spcPct val="20000"/>
              </a:spcBef>
              <a:buFont typeface="Wingdings" pitchFamily="2" charset="2"/>
              <a:buNone/>
            </a:pPr>
            <a:r>
              <a:rPr lang="nl-NL" sz="2000" i="1" dirty="0" smtClean="0"/>
              <a:t>Phil. Trans. B</a:t>
            </a:r>
            <a:endParaRPr lang="en-GB" sz="2000" i="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5163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population dynamics</a:t>
            </a:r>
          </a:p>
        </p:txBody>
      </p:sp>
      <p:cxnSp>
        <p:nvCxnSpPr>
          <p:cNvPr id="22" name="Straight Arrow Connector 21"/>
          <p:cNvCxnSpPr/>
          <p:nvPr/>
        </p:nvCxnSpPr>
        <p:spPr>
          <a:xfrm flipV="1">
            <a:off x="1086925" y="3144280"/>
            <a:ext cx="6633719" cy="4744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dirty="0" smtClean="0"/>
              <a:t>Causality chain</a:t>
            </a:r>
            <a:endParaRPr lang="en-GB" dirty="0"/>
          </a:p>
        </p:txBody>
      </p:sp>
      <p:sp>
        <p:nvSpPr>
          <p:cNvPr id="26" name="TextBox 25"/>
          <p:cNvSpPr txBox="1"/>
          <p:nvPr/>
        </p:nvSpPr>
        <p:spPr>
          <a:xfrm>
            <a:off x="7653956" y="2096135"/>
            <a:ext cx="1197764" cy="646331"/>
          </a:xfrm>
          <a:prstGeom prst="rect">
            <a:avLst/>
          </a:prstGeom>
          <a:noFill/>
        </p:spPr>
        <p:txBody>
          <a:bodyPr wrap="none" rtlCol="0">
            <a:spAutoFit/>
          </a:bodyPr>
          <a:lstStyle/>
          <a:p>
            <a:pPr algn="ctr"/>
            <a:r>
              <a:rPr lang="nl-NL" dirty="0" smtClean="0"/>
              <a:t>protection</a:t>
            </a:r>
          </a:p>
          <a:p>
            <a:pPr algn="ctr"/>
            <a:r>
              <a:rPr lang="nl-NL" dirty="0" smtClean="0"/>
              <a:t>goals</a:t>
            </a:r>
            <a:endParaRPr lang="en-GB" dirty="0"/>
          </a:p>
        </p:txBody>
      </p:sp>
      <p:sp>
        <p:nvSpPr>
          <p:cNvPr id="28" name="Rectangle 27"/>
          <p:cNvSpPr/>
          <p:nvPr/>
        </p:nvSpPr>
        <p:spPr>
          <a:xfrm>
            <a:off x="129405"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external exposure</a:t>
            </a:r>
          </a:p>
        </p:txBody>
      </p:sp>
      <p:sp>
        <p:nvSpPr>
          <p:cNvPr id="10" name="Rectangle 9"/>
          <p:cNvSpPr/>
          <p:nvPr/>
        </p:nvSpPr>
        <p:spPr>
          <a:xfrm>
            <a:off x="609888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life-history traits</a:t>
            </a:r>
          </a:p>
        </p:txBody>
      </p:sp>
      <p:sp>
        <p:nvSpPr>
          <p:cNvPr id="11" name="TextBox 10"/>
          <p:cNvSpPr txBox="1"/>
          <p:nvPr/>
        </p:nvSpPr>
        <p:spPr>
          <a:xfrm>
            <a:off x="6246462" y="2096135"/>
            <a:ext cx="889987" cy="646331"/>
          </a:xfrm>
          <a:prstGeom prst="rect">
            <a:avLst/>
          </a:prstGeom>
          <a:noFill/>
        </p:spPr>
        <p:txBody>
          <a:bodyPr wrap="none" rtlCol="0">
            <a:spAutoFit/>
          </a:bodyPr>
          <a:lstStyle/>
          <a:p>
            <a:pPr algn="ctr"/>
            <a:r>
              <a:rPr lang="nl-NL" dirty="0" smtClean="0"/>
              <a:t>toxicity</a:t>
            </a:r>
          </a:p>
          <a:p>
            <a:pPr algn="ctr"/>
            <a:r>
              <a:rPr lang="nl-NL" dirty="0" smtClean="0"/>
              <a:t>testing</a:t>
            </a:r>
            <a:endParaRPr lang="en-GB" dirty="0"/>
          </a:p>
        </p:txBody>
      </p:sp>
      <p:sp>
        <p:nvSpPr>
          <p:cNvPr id="13" name="Rectangle 12"/>
          <p:cNvSpPr/>
          <p:nvPr/>
        </p:nvSpPr>
        <p:spPr>
          <a:xfrm>
            <a:off x="312276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molecular targets</a:t>
            </a:r>
          </a:p>
        </p:txBody>
      </p:sp>
      <p:sp>
        <p:nvSpPr>
          <p:cNvPr id="16" name="TextBox 15"/>
          <p:cNvSpPr txBox="1"/>
          <p:nvPr/>
        </p:nvSpPr>
        <p:spPr>
          <a:xfrm>
            <a:off x="3074255" y="2096135"/>
            <a:ext cx="1402948" cy="646331"/>
          </a:xfrm>
          <a:prstGeom prst="rect">
            <a:avLst/>
          </a:prstGeom>
          <a:noFill/>
        </p:spPr>
        <p:txBody>
          <a:bodyPr wrap="none" rtlCol="0">
            <a:spAutoFit/>
          </a:bodyPr>
          <a:lstStyle/>
          <a:p>
            <a:pPr algn="ctr"/>
            <a:r>
              <a:rPr lang="nl-NL" dirty="0" smtClean="0"/>
              <a:t>mechanistic</a:t>
            </a:r>
          </a:p>
          <a:p>
            <a:pPr algn="ctr"/>
            <a:r>
              <a:rPr lang="nl-NL" dirty="0" smtClean="0"/>
              <a:t>studies</a:t>
            </a:r>
            <a:endParaRPr lang="en-GB" dirty="0"/>
          </a:p>
        </p:txBody>
      </p:sp>
      <p:pic>
        <p:nvPicPr>
          <p:cNvPr id="18" name="Picture 9"/>
          <p:cNvPicPr>
            <a:picLocks noChangeAspect="1" noChangeArrowheads="1"/>
          </p:cNvPicPr>
          <p:nvPr/>
        </p:nvPicPr>
        <p:blipFill>
          <a:blip r:embed="rId2" cstate="print"/>
          <a:srcRect/>
          <a:stretch>
            <a:fillRect/>
          </a:stretch>
        </p:blipFill>
        <p:spPr bwMode="auto">
          <a:xfrm>
            <a:off x="6819195" y="4977442"/>
            <a:ext cx="2119867" cy="1614218"/>
          </a:xfrm>
          <a:prstGeom prst="rect">
            <a:avLst/>
          </a:prstGeom>
          <a:noFill/>
          <a:ln w="9525">
            <a:noFill/>
            <a:miter lim="800000"/>
            <a:headEnd/>
            <a:tailEnd/>
          </a:ln>
        </p:spPr>
      </p:pic>
      <p:pic>
        <p:nvPicPr>
          <p:cNvPr id="19" name="Picture 21" descr="Toxic3"/>
          <p:cNvPicPr>
            <a:picLocks noChangeAspect="1" noChangeArrowheads="1"/>
          </p:cNvPicPr>
          <p:nvPr/>
        </p:nvPicPr>
        <p:blipFill>
          <a:blip r:embed="rId3" cstate="print"/>
          <a:srcRect/>
          <a:stretch>
            <a:fillRect/>
          </a:stretch>
        </p:blipFill>
        <p:spPr bwMode="auto">
          <a:xfrm>
            <a:off x="5579668" y="3772442"/>
            <a:ext cx="1028700" cy="1841500"/>
          </a:xfrm>
          <a:prstGeom prst="rect">
            <a:avLst/>
          </a:prstGeom>
          <a:noFill/>
          <a:ln w="9525">
            <a:noFill/>
            <a:miter lim="800000"/>
            <a:headEnd/>
            <a:tailEnd/>
          </a:ln>
        </p:spPr>
      </p:pic>
      <p:pic>
        <p:nvPicPr>
          <p:cNvPr id="20" name="Picture 1"/>
          <p:cNvPicPr>
            <a:picLocks noChangeAspect="1" noChangeArrowheads="1"/>
          </p:cNvPicPr>
          <p:nvPr/>
        </p:nvPicPr>
        <p:blipFill>
          <a:blip r:embed="rId4" cstate="print"/>
          <a:srcRect/>
          <a:stretch>
            <a:fillRect/>
          </a:stretch>
        </p:blipFill>
        <p:spPr bwMode="auto">
          <a:xfrm>
            <a:off x="6334330" y="3646401"/>
            <a:ext cx="1027112" cy="1358900"/>
          </a:xfrm>
          <a:prstGeom prst="rect">
            <a:avLst/>
          </a:prstGeom>
          <a:noFill/>
          <a:ln w="9525">
            <a:noFill/>
            <a:miter lim="800000"/>
            <a:headEnd/>
            <a:tailEnd/>
          </a:ln>
        </p:spPr>
      </p:pic>
      <p:pic>
        <p:nvPicPr>
          <p:cNvPr id="21" name="Picture 8"/>
          <p:cNvPicPr>
            <a:picLocks noChangeAspect="1" noChangeArrowheads="1"/>
          </p:cNvPicPr>
          <p:nvPr/>
        </p:nvPicPr>
        <p:blipFill>
          <a:blip r:embed="rId5" cstate="print"/>
          <a:srcRect/>
          <a:stretch>
            <a:fillRect/>
          </a:stretch>
        </p:blipFill>
        <p:spPr bwMode="auto">
          <a:xfrm>
            <a:off x="1474675" y="3563927"/>
            <a:ext cx="2090540" cy="2063981"/>
          </a:xfrm>
          <a:prstGeom prst="rect">
            <a:avLst/>
          </a:prstGeom>
          <a:noFill/>
          <a:ln w="9525">
            <a:noFill/>
            <a:miter lim="800000"/>
            <a:headEnd/>
            <a:tailEnd/>
          </a:ln>
        </p:spPr>
      </p:pic>
      <p:pic>
        <p:nvPicPr>
          <p:cNvPr id="24" name="Picture 5" descr="_956151_pesticide_spraying300"/>
          <p:cNvPicPr>
            <a:picLocks noChangeAspect="1" noChangeArrowheads="1"/>
          </p:cNvPicPr>
          <p:nvPr/>
        </p:nvPicPr>
        <p:blipFill>
          <a:blip r:embed="rId6" cstate="print"/>
          <a:srcRect/>
          <a:stretch>
            <a:fillRect/>
          </a:stretch>
        </p:blipFill>
        <p:spPr bwMode="auto">
          <a:xfrm>
            <a:off x="235850" y="5080957"/>
            <a:ext cx="2388545" cy="1431963"/>
          </a:xfrm>
          <a:prstGeom prst="rect">
            <a:avLst/>
          </a:prstGeom>
          <a:noFill/>
          <a:effectLst>
            <a:outerShdw dist="107763" dir="2700000" algn="ctr" rotWithShape="0">
              <a:srgbClr val="808080">
                <a:alpha val="50000"/>
              </a:srgbClr>
            </a:outerShdw>
          </a:effectLst>
        </p:spPr>
      </p:pic>
      <p:grpSp>
        <p:nvGrpSpPr>
          <p:cNvPr id="25" name="Group 24"/>
          <p:cNvGrpSpPr/>
          <p:nvPr/>
        </p:nvGrpSpPr>
        <p:grpSpPr>
          <a:xfrm>
            <a:off x="4606516" y="2096135"/>
            <a:ext cx="1259456" cy="1363009"/>
            <a:chOff x="4606516" y="2096135"/>
            <a:chExt cx="1259456" cy="1363009"/>
          </a:xfrm>
        </p:grpSpPr>
        <p:sp>
          <p:nvSpPr>
            <p:cNvPr id="27" name="Rectangle 26"/>
            <p:cNvSpPr/>
            <p:nvPr/>
          </p:nvSpPr>
          <p:spPr>
            <a:xfrm>
              <a:off x="460651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metabolic processes</a:t>
              </a:r>
            </a:p>
          </p:txBody>
        </p:sp>
        <p:sp>
          <p:nvSpPr>
            <p:cNvPr id="29" name="TextBox 28"/>
            <p:cNvSpPr txBox="1"/>
            <p:nvPr/>
          </p:nvSpPr>
          <p:spPr>
            <a:xfrm>
              <a:off x="4805852" y="2096135"/>
              <a:ext cx="889987" cy="646331"/>
            </a:xfrm>
            <a:prstGeom prst="rect">
              <a:avLst/>
            </a:prstGeom>
            <a:noFill/>
          </p:spPr>
          <p:txBody>
            <a:bodyPr wrap="none" rtlCol="0">
              <a:spAutoFit/>
            </a:bodyPr>
            <a:lstStyle/>
            <a:p>
              <a:pPr algn="ctr"/>
              <a:r>
                <a:rPr lang="nl-NL" dirty="0" smtClean="0"/>
                <a:t>energy</a:t>
              </a:r>
            </a:p>
            <a:p>
              <a:pPr algn="ctr"/>
              <a:r>
                <a:rPr lang="nl-NL" dirty="0" smtClean="0"/>
                <a:t>budget</a:t>
              </a:r>
              <a:endParaRPr lang="en-GB" dirty="0"/>
            </a:p>
          </p:txBody>
        </p:sp>
      </p:grpSp>
      <p:pic>
        <p:nvPicPr>
          <p:cNvPr id="30" name="Picture 22"/>
          <p:cNvPicPr>
            <a:picLocks noChangeAspect="1" noChangeArrowheads="1"/>
          </p:cNvPicPr>
          <p:nvPr/>
        </p:nvPicPr>
        <p:blipFill>
          <a:blip r:embed="rId7" cstate="print"/>
          <a:srcRect/>
          <a:stretch>
            <a:fillRect/>
          </a:stretch>
        </p:blipFill>
        <p:spPr bwMode="auto">
          <a:xfrm>
            <a:off x="3062371" y="5134357"/>
            <a:ext cx="2862110" cy="1479261"/>
          </a:xfrm>
          <a:prstGeom prst="rect">
            <a:avLst/>
          </a:prstGeom>
          <a:noFill/>
          <a:ln w="9525">
            <a:noFill/>
            <a:miter lim="800000"/>
            <a:headEnd/>
            <a:tailEnd/>
          </a:ln>
        </p:spPr>
      </p:pic>
      <p:grpSp>
        <p:nvGrpSpPr>
          <p:cNvPr id="32" name="Group 31"/>
          <p:cNvGrpSpPr/>
          <p:nvPr/>
        </p:nvGrpSpPr>
        <p:grpSpPr>
          <a:xfrm>
            <a:off x="1630399" y="2096135"/>
            <a:ext cx="1259456" cy="1363009"/>
            <a:chOff x="1630399" y="2096135"/>
            <a:chExt cx="1259456" cy="1363009"/>
          </a:xfrm>
        </p:grpSpPr>
        <p:sp>
          <p:nvSpPr>
            <p:cNvPr id="33" name="Rectangle 32"/>
            <p:cNvSpPr/>
            <p:nvPr/>
          </p:nvSpPr>
          <p:spPr>
            <a:xfrm>
              <a:off x="1630399"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internal exposure</a:t>
              </a:r>
            </a:p>
          </p:txBody>
        </p:sp>
        <p:sp>
          <p:nvSpPr>
            <p:cNvPr id="34" name="TextBox 33"/>
            <p:cNvSpPr txBox="1"/>
            <p:nvPr/>
          </p:nvSpPr>
          <p:spPr>
            <a:xfrm>
              <a:off x="1797679" y="2096135"/>
              <a:ext cx="954108" cy="646331"/>
            </a:xfrm>
            <a:prstGeom prst="rect">
              <a:avLst/>
            </a:prstGeom>
            <a:noFill/>
          </p:spPr>
          <p:txBody>
            <a:bodyPr wrap="none" rtlCol="0">
              <a:spAutoFit/>
            </a:bodyPr>
            <a:lstStyle/>
            <a:p>
              <a:pPr algn="ctr"/>
              <a:r>
                <a:rPr lang="nl-NL" dirty="0" smtClean="0"/>
                <a:t>toxico-</a:t>
              </a:r>
            </a:p>
            <a:p>
              <a:pPr algn="ctr"/>
              <a:r>
                <a:rPr lang="nl-NL" dirty="0" smtClean="0"/>
                <a:t>kinetics</a:t>
              </a:r>
              <a:endParaRPr lang="en-GB" dirty="0"/>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ssolv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nl-NL" dirty="0" smtClean="0"/>
              <a:t>Complexity of multiple stress</a:t>
            </a:r>
          </a:p>
          <a:p>
            <a:pPr lvl="2"/>
            <a:endParaRPr lang="nl-NL" sz="1000" dirty="0" smtClean="0"/>
          </a:p>
          <a:p>
            <a:r>
              <a:rPr lang="nl-NL" dirty="0" smtClean="0"/>
              <a:t>Classic mixture approach</a:t>
            </a:r>
          </a:p>
          <a:p>
            <a:pPr lvl="2"/>
            <a:endParaRPr lang="nl-NL" sz="1000" dirty="0" smtClean="0"/>
          </a:p>
          <a:p>
            <a:r>
              <a:rPr lang="nl-NL" dirty="0" smtClean="0"/>
              <a:t>Following the causality chain</a:t>
            </a:r>
          </a:p>
          <a:p>
            <a:pPr lvl="2"/>
            <a:endParaRPr lang="nl-NL" sz="1000" dirty="0" smtClean="0"/>
          </a:p>
          <a:p>
            <a:r>
              <a:rPr lang="nl-NL" dirty="0" smtClean="0"/>
              <a:t>Case studies with TKTD models</a:t>
            </a:r>
          </a:p>
          <a:p>
            <a:pPr lvl="2"/>
            <a:endParaRPr lang="nl-NL" sz="1000" dirty="0" smtClean="0"/>
          </a:p>
          <a:p>
            <a:r>
              <a:rPr lang="nl-NL" dirty="0" smtClean="0"/>
              <a:t>Take home messages</a:t>
            </a:r>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5163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population dynamics</a:t>
            </a:r>
          </a:p>
        </p:txBody>
      </p:sp>
      <p:cxnSp>
        <p:nvCxnSpPr>
          <p:cNvPr id="22" name="Straight Arrow Connector 21"/>
          <p:cNvCxnSpPr/>
          <p:nvPr/>
        </p:nvCxnSpPr>
        <p:spPr>
          <a:xfrm flipV="1">
            <a:off x="1086925" y="3144280"/>
            <a:ext cx="6633719" cy="4744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dirty="0" smtClean="0"/>
              <a:t>Causality chain</a:t>
            </a:r>
            <a:endParaRPr lang="en-GB" dirty="0"/>
          </a:p>
        </p:txBody>
      </p:sp>
      <p:sp>
        <p:nvSpPr>
          <p:cNvPr id="26" name="TextBox 25"/>
          <p:cNvSpPr txBox="1"/>
          <p:nvPr/>
        </p:nvSpPr>
        <p:spPr>
          <a:xfrm>
            <a:off x="7653956" y="2096135"/>
            <a:ext cx="1197764" cy="646331"/>
          </a:xfrm>
          <a:prstGeom prst="rect">
            <a:avLst/>
          </a:prstGeom>
          <a:noFill/>
        </p:spPr>
        <p:txBody>
          <a:bodyPr wrap="none" rtlCol="0">
            <a:spAutoFit/>
          </a:bodyPr>
          <a:lstStyle/>
          <a:p>
            <a:pPr algn="ctr"/>
            <a:r>
              <a:rPr lang="nl-NL" dirty="0" smtClean="0"/>
              <a:t>protection</a:t>
            </a:r>
          </a:p>
          <a:p>
            <a:pPr algn="ctr"/>
            <a:r>
              <a:rPr lang="nl-NL" dirty="0" smtClean="0"/>
              <a:t>goals</a:t>
            </a:r>
            <a:endParaRPr lang="en-GB" dirty="0"/>
          </a:p>
        </p:txBody>
      </p:sp>
      <p:sp>
        <p:nvSpPr>
          <p:cNvPr id="28" name="Rectangle 27"/>
          <p:cNvSpPr/>
          <p:nvPr/>
        </p:nvSpPr>
        <p:spPr>
          <a:xfrm>
            <a:off x="129405"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external exposure</a:t>
            </a:r>
          </a:p>
        </p:txBody>
      </p:sp>
      <p:sp>
        <p:nvSpPr>
          <p:cNvPr id="10" name="Rectangle 9"/>
          <p:cNvSpPr/>
          <p:nvPr/>
        </p:nvSpPr>
        <p:spPr>
          <a:xfrm>
            <a:off x="609888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life-history traits</a:t>
            </a:r>
          </a:p>
        </p:txBody>
      </p:sp>
      <p:sp>
        <p:nvSpPr>
          <p:cNvPr id="11" name="TextBox 10"/>
          <p:cNvSpPr txBox="1"/>
          <p:nvPr/>
        </p:nvSpPr>
        <p:spPr>
          <a:xfrm>
            <a:off x="6246462" y="2096135"/>
            <a:ext cx="889987" cy="646331"/>
          </a:xfrm>
          <a:prstGeom prst="rect">
            <a:avLst/>
          </a:prstGeom>
          <a:noFill/>
        </p:spPr>
        <p:txBody>
          <a:bodyPr wrap="none" rtlCol="0">
            <a:spAutoFit/>
          </a:bodyPr>
          <a:lstStyle/>
          <a:p>
            <a:pPr algn="ctr"/>
            <a:r>
              <a:rPr lang="nl-NL" dirty="0" smtClean="0"/>
              <a:t>toxicity</a:t>
            </a:r>
          </a:p>
          <a:p>
            <a:pPr algn="ctr"/>
            <a:r>
              <a:rPr lang="nl-NL" dirty="0" smtClean="0"/>
              <a:t>testing</a:t>
            </a:r>
            <a:endParaRPr lang="en-GB" dirty="0"/>
          </a:p>
        </p:txBody>
      </p:sp>
      <p:sp>
        <p:nvSpPr>
          <p:cNvPr id="13" name="Rectangle 12"/>
          <p:cNvSpPr/>
          <p:nvPr/>
        </p:nvSpPr>
        <p:spPr>
          <a:xfrm>
            <a:off x="312276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molecular targets</a:t>
            </a:r>
          </a:p>
        </p:txBody>
      </p:sp>
      <p:sp>
        <p:nvSpPr>
          <p:cNvPr id="16" name="TextBox 15"/>
          <p:cNvSpPr txBox="1"/>
          <p:nvPr/>
        </p:nvSpPr>
        <p:spPr>
          <a:xfrm>
            <a:off x="3074255" y="2096135"/>
            <a:ext cx="1402948" cy="646331"/>
          </a:xfrm>
          <a:prstGeom prst="rect">
            <a:avLst/>
          </a:prstGeom>
          <a:noFill/>
        </p:spPr>
        <p:txBody>
          <a:bodyPr wrap="none" rtlCol="0">
            <a:spAutoFit/>
          </a:bodyPr>
          <a:lstStyle/>
          <a:p>
            <a:pPr algn="ctr"/>
            <a:r>
              <a:rPr lang="nl-NL" dirty="0" smtClean="0"/>
              <a:t>mechanistic</a:t>
            </a:r>
          </a:p>
          <a:p>
            <a:pPr algn="ctr"/>
            <a:r>
              <a:rPr lang="nl-NL" dirty="0" smtClean="0"/>
              <a:t>studies</a:t>
            </a:r>
            <a:endParaRPr lang="en-GB" dirty="0"/>
          </a:p>
        </p:txBody>
      </p:sp>
      <p:sp>
        <p:nvSpPr>
          <p:cNvPr id="18" name="Rectangle 17"/>
          <p:cNvSpPr/>
          <p:nvPr/>
        </p:nvSpPr>
        <p:spPr>
          <a:xfrm>
            <a:off x="460651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metabolic processes</a:t>
            </a:r>
          </a:p>
        </p:txBody>
      </p:sp>
      <p:sp>
        <p:nvSpPr>
          <p:cNvPr id="19" name="TextBox 18"/>
          <p:cNvSpPr txBox="1"/>
          <p:nvPr/>
        </p:nvSpPr>
        <p:spPr>
          <a:xfrm>
            <a:off x="4805852" y="2096135"/>
            <a:ext cx="889987" cy="646331"/>
          </a:xfrm>
          <a:prstGeom prst="rect">
            <a:avLst/>
          </a:prstGeom>
          <a:noFill/>
        </p:spPr>
        <p:txBody>
          <a:bodyPr wrap="none" rtlCol="0">
            <a:spAutoFit/>
          </a:bodyPr>
          <a:lstStyle/>
          <a:p>
            <a:pPr algn="ctr"/>
            <a:r>
              <a:rPr lang="nl-NL" dirty="0" smtClean="0"/>
              <a:t>energy</a:t>
            </a:r>
          </a:p>
          <a:p>
            <a:pPr algn="ctr"/>
            <a:r>
              <a:rPr lang="nl-NL" dirty="0" smtClean="0"/>
              <a:t>budget</a:t>
            </a:r>
            <a:endParaRPr lang="en-GB" dirty="0"/>
          </a:p>
        </p:txBody>
      </p:sp>
      <p:sp>
        <p:nvSpPr>
          <p:cNvPr id="20" name="Rectangle 19"/>
          <p:cNvSpPr/>
          <p:nvPr/>
        </p:nvSpPr>
        <p:spPr>
          <a:xfrm>
            <a:off x="1630399"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internal exposure</a:t>
            </a:r>
          </a:p>
        </p:txBody>
      </p:sp>
      <p:sp>
        <p:nvSpPr>
          <p:cNvPr id="21" name="TextBox 20"/>
          <p:cNvSpPr txBox="1"/>
          <p:nvPr/>
        </p:nvSpPr>
        <p:spPr>
          <a:xfrm>
            <a:off x="1797679" y="2096135"/>
            <a:ext cx="954108" cy="646331"/>
          </a:xfrm>
          <a:prstGeom prst="rect">
            <a:avLst/>
          </a:prstGeom>
          <a:noFill/>
        </p:spPr>
        <p:txBody>
          <a:bodyPr wrap="none" rtlCol="0">
            <a:spAutoFit/>
          </a:bodyPr>
          <a:lstStyle/>
          <a:p>
            <a:pPr algn="ctr"/>
            <a:r>
              <a:rPr lang="nl-NL" dirty="0" smtClean="0"/>
              <a:t>toxico-</a:t>
            </a:r>
          </a:p>
          <a:p>
            <a:pPr algn="ctr"/>
            <a:r>
              <a:rPr lang="nl-NL" dirty="0" smtClean="0"/>
              <a:t>kinetics</a:t>
            </a:r>
            <a:endParaRPr lang="en-GB" dirty="0"/>
          </a:p>
        </p:txBody>
      </p:sp>
      <p:sp>
        <p:nvSpPr>
          <p:cNvPr id="23" name="Content Placeholder 2"/>
          <p:cNvSpPr>
            <a:spLocks noGrp="1"/>
          </p:cNvSpPr>
          <p:nvPr>
            <p:ph idx="1"/>
          </p:nvPr>
        </p:nvSpPr>
        <p:spPr>
          <a:xfrm>
            <a:off x="457200" y="3847381"/>
            <a:ext cx="8229600" cy="2278782"/>
          </a:xfrm>
        </p:spPr>
        <p:txBody>
          <a:bodyPr/>
          <a:lstStyle/>
          <a:p>
            <a:pPr>
              <a:buNone/>
            </a:pPr>
            <a:r>
              <a:rPr lang="nl-NL" b="1" dirty="0" smtClean="0">
                <a:solidFill>
                  <a:srgbClr val="009900"/>
                </a:solidFill>
              </a:rPr>
              <a:t>Fill this chain with mechanistic models …</a:t>
            </a:r>
          </a:p>
          <a:p>
            <a:pPr lvl="1"/>
            <a:r>
              <a:rPr lang="nl-NL" dirty="0" smtClean="0"/>
              <a:t>predict impact on populations/communities</a:t>
            </a:r>
          </a:p>
          <a:p>
            <a:pPr lvl="1"/>
            <a:r>
              <a:rPr lang="nl-NL" dirty="0" smtClean="0"/>
              <a:t>deal with time-varying exposure</a:t>
            </a:r>
          </a:p>
          <a:p>
            <a:pPr lvl="1"/>
            <a:r>
              <a:rPr lang="nl-NL" dirty="0" smtClean="0"/>
              <a:t>extrapolate to different environments</a:t>
            </a:r>
          </a:p>
          <a:p>
            <a:pPr lvl="1"/>
            <a:r>
              <a:rPr lang="nl-NL" dirty="0" smtClean="0"/>
              <a:t>predict impact of multiple stress ...</a:t>
            </a:r>
            <a:endParaRPr lang="en-GB"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dissolv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dissolv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dissolv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dissolve">
                                      <p:cBhvr>
                                        <p:cTn id="2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46462" y="2096135"/>
            <a:ext cx="889987" cy="646331"/>
          </a:xfrm>
          <a:prstGeom prst="rect">
            <a:avLst/>
          </a:prstGeom>
          <a:noFill/>
        </p:spPr>
        <p:txBody>
          <a:bodyPr wrap="none" rtlCol="0">
            <a:spAutoFit/>
          </a:bodyPr>
          <a:lstStyle/>
          <a:p>
            <a:pPr algn="ctr"/>
            <a:r>
              <a:rPr lang="nl-NL" dirty="0" smtClean="0"/>
              <a:t>toxicity</a:t>
            </a:r>
          </a:p>
          <a:p>
            <a:pPr algn="ctr"/>
            <a:r>
              <a:rPr lang="nl-NL" dirty="0" smtClean="0"/>
              <a:t>testing</a:t>
            </a:r>
            <a:endParaRPr lang="en-GB" dirty="0"/>
          </a:p>
        </p:txBody>
      </p:sp>
      <p:sp>
        <p:nvSpPr>
          <p:cNvPr id="19" name="TextBox 18"/>
          <p:cNvSpPr txBox="1"/>
          <p:nvPr/>
        </p:nvSpPr>
        <p:spPr>
          <a:xfrm>
            <a:off x="4805852" y="2096135"/>
            <a:ext cx="889987" cy="646331"/>
          </a:xfrm>
          <a:prstGeom prst="rect">
            <a:avLst/>
          </a:prstGeom>
          <a:noFill/>
        </p:spPr>
        <p:txBody>
          <a:bodyPr wrap="none" rtlCol="0">
            <a:spAutoFit/>
          </a:bodyPr>
          <a:lstStyle/>
          <a:p>
            <a:pPr algn="ctr"/>
            <a:r>
              <a:rPr lang="nl-NL" dirty="0" smtClean="0"/>
              <a:t>energy</a:t>
            </a:r>
          </a:p>
          <a:p>
            <a:pPr algn="ctr"/>
            <a:r>
              <a:rPr lang="nl-NL" dirty="0" smtClean="0"/>
              <a:t>budget</a:t>
            </a:r>
            <a:endParaRPr lang="en-GB" dirty="0"/>
          </a:p>
        </p:txBody>
      </p:sp>
      <p:grpSp>
        <p:nvGrpSpPr>
          <p:cNvPr id="40" name="Group 39"/>
          <p:cNvGrpSpPr/>
          <p:nvPr/>
        </p:nvGrpSpPr>
        <p:grpSpPr>
          <a:xfrm>
            <a:off x="2441275" y="2061709"/>
            <a:ext cx="6366589" cy="1043800"/>
            <a:chOff x="2441275" y="2061709"/>
            <a:chExt cx="6366589" cy="1043800"/>
          </a:xfrm>
        </p:grpSpPr>
        <p:grpSp>
          <p:nvGrpSpPr>
            <p:cNvPr id="39" name="Group 38"/>
            <p:cNvGrpSpPr/>
            <p:nvPr/>
          </p:nvGrpSpPr>
          <p:grpSpPr>
            <a:xfrm>
              <a:off x="2441275" y="2061709"/>
              <a:ext cx="4917073" cy="1043800"/>
              <a:chOff x="2441275" y="2061709"/>
              <a:chExt cx="4917073" cy="1043800"/>
            </a:xfrm>
          </p:grpSpPr>
          <p:cxnSp>
            <p:nvCxnSpPr>
              <p:cNvPr id="32" name="Straight Arrow Connector 31"/>
              <p:cNvCxnSpPr/>
              <p:nvPr/>
            </p:nvCxnSpPr>
            <p:spPr>
              <a:xfrm flipV="1">
                <a:off x="2441275" y="2389517"/>
                <a:ext cx="1173193" cy="715992"/>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98892" y="2061709"/>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survival</a:t>
                </a:r>
              </a:p>
              <a:p>
                <a:pPr algn="ctr"/>
                <a:r>
                  <a:rPr lang="nl-NL" dirty="0" smtClean="0"/>
                  <a:t>in time</a:t>
                </a:r>
              </a:p>
            </p:txBody>
          </p:sp>
          <p:cxnSp>
            <p:nvCxnSpPr>
              <p:cNvPr id="30" name="Straight Arrow Connector 29"/>
              <p:cNvCxnSpPr/>
              <p:nvPr/>
            </p:nvCxnSpPr>
            <p:spPr>
              <a:xfrm flipV="1">
                <a:off x="3579962" y="2378391"/>
                <a:ext cx="2674189" cy="191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606510" y="2061709"/>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survival</a:t>
                </a:r>
              </a:p>
              <a:p>
                <a:pPr algn="ctr"/>
                <a:r>
                  <a:rPr lang="nl-NL" dirty="0" smtClean="0"/>
                  <a:t>model</a:t>
                </a:r>
              </a:p>
            </p:txBody>
          </p:sp>
        </p:grpSp>
        <p:sp>
          <p:nvSpPr>
            <p:cNvPr id="36" name="TextBox 35"/>
            <p:cNvSpPr txBox="1"/>
            <p:nvPr/>
          </p:nvSpPr>
          <p:spPr>
            <a:xfrm>
              <a:off x="7427358" y="2130731"/>
              <a:ext cx="1380506" cy="523220"/>
            </a:xfrm>
            <a:prstGeom prst="rect">
              <a:avLst/>
            </a:prstGeom>
            <a:noFill/>
          </p:spPr>
          <p:txBody>
            <a:bodyPr wrap="none" rtlCol="0">
              <a:spAutoFit/>
            </a:bodyPr>
            <a:lstStyle/>
            <a:p>
              <a:r>
                <a:rPr lang="nl-NL" sz="2800" b="1" i="1" dirty="0" smtClean="0">
                  <a:solidFill>
                    <a:srgbClr val="009900"/>
                  </a:solidFill>
                </a:rPr>
                <a:t>‘GUTS’</a:t>
              </a:r>
              <a:endParaRPr lang="en-GB" sz="2800" b="1" i="1" dirty="0">
                <a:solidFill>
                  <a:srgbClr val="009900"/>
                </a:solidFill>
              </a:endParaRPr>
            </a:p>
          </p:txBody>
        </p:sp>
      </p:grpSp>
      <p:sp>
        <p:nvSpPr>
          <p:cNvPr id="10" name="Rectangle 9"/>
          <p:cNvSpPr/>
          <p:nvPr/>
        </p:nvSpPr>
        <p:spPr>
          <a:xfrm>
            <a:off x="609888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growth, repro, etc.</a:t>
            </a:r>
          </a:p>
        </p:txBody>
      </p:sp>
      <p:cxnSp>
        <p:nvCxnSpPr>
          <p:cNvPr id="22" name="Straight Arrow Connector 21"/>
          <p:cNvCxnSpPr/>
          <p:nvPr/>
        </p:nvCxnSpPr>
        <p:spPr>
          <a:xfrm flipV="1">
            <a:off x="1086925" y="3154768"/>
            <a:ext cx="5167226" cy="369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dirty="0" smtClean="0"/>
              <a:t>Case studies: TKTD</a:t>
            </a:r>
            <a:endParaRPr lang="en-GB" dirty="0"/>
          </a:p>
        </p:txBody>
      </p:sp>
      <p:sp>
        <p:nvSpPr>
          <p:cNvPr id="28" name="Rectangle 27"/>
          <p:cNvSpPr/>
          <p:nvPr/>
        </p:nvSpPr>
        <p:spPr>
          <a:xfrm>
            <a:off x="129405"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external exposure</a:t>
            </a:r>
          </a:p>
        </p:txBody>
      </p:sp>
      <p:sp>
        <p:nvSpPr>
          <p:cNvPr id="18" name="Rectangle 17"/>
          <p:cNvSpPr/>
          <p:nvPr/>
        </p:nvSpPr>
        <p:spPr>
          <a:xfrm>
            <a:off x="460651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metabolic processes</a:t>
            </a:r>
          </a:p>
        </p:txBody>
      </p:sp>
      <p:sp>
        <p:nvSpPr>
          <p:cNvPr id="12" name="Rectangle 11"/>
          <p:cNvSpPr/>
          <p:nvPr/>
        </p:nvSpPr>
        <p:spPr>
          <a:xfrm>
            <a:off x="1630399"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internal exposure</a:t>
            </a:r>
          </a:p>
        </p:txBody>
      </p:sp>
      <p:sp>
        <p:nvSpPr>
          <p:cNvPr id="13" name="TextBox 12"/>
          <p:cNvSpPr txBox="1"/>
          <p:nvPr/>
        </p:nvSpPr>
        <p:spPr>
          <a:xfrm>
            <a:off x="1797679" y="2096135"/>
            <a:ext cx="954108" cy="646331"/>
          </a:xfrm>
          <a:prstGeom prst="rect">
            <a:avLst/>
          </a:prstGeom>
          <a:noFill/>
        </p:spPr>
        <p:txBody>
          <a:bodyPr wrap="none" rtlCol="0">
            <a:spAutoFit/>
          </a:bodyPr>
          <a:lstStyle/>
          <a:p>
            <a:pPr algn="ctr"/>
            <a:r>
              <a:rPr lang="nl-NL" dirty="0" smtClean="0"/>
              <a:t>toxico-</a:t>
            </a:r>
          </a:p>
          <a:p>
            <a:pPr algn="ctr"/>
            <a:r>
              <a:rPr lang="nl-NL" dirty="0" smtClean="0"/>
              <a:t>kinetics</a:t>
            </a:r>
            <a:endParaRPr lang="en-GB" dirty="0"/>
          </a:p>
        </p:txBody>
      </p:sp>
      <p:sp>
        <p:nvSpPr>
          <p:cNvPr id="16" name="Left Brace 15"/>
          <p:cNvSpPr/>
          <p:nvPr/>
        </p:nvSpPr>
        <p:spPr>
          <a:xfrm rot="16200000">
            <a:off x="1418632" y="2323950"/>
            <a:ext cx="219974" cy="2772070"/>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751554" y="3807035"/>
            <a:ext cx="1556836" cy="369332"/>
          </a:xfrm>
          <a:prstGeom prst="rect">
            <a:avLst/>
          </a:prstGeom>
          <a:noFill/>
        </p:spPr>
        <p:txBody>
          <a:bodyPr wrap="none" rtlCol="0">
            <a:spAutoFit/>
          </a:bodyPr>
          <a:lstStyle/>
          <a:p>
            <a:pPr algn="ctr"/>
            <a:r>
              <a:rPr lang="nl-NL" dirty="0" smtClean="0"/>
              <a:t>toxicokinetics</a:t>
            </a:r>
            <a:endParaRPr lang="en-GB" dirty="0"/>
          </a:p>
        </p:txBody>
      </p:sp>
      <p:grpSp>
        <p:nvGrpSpPr>
          <p:cNvPr id="3" name="Group 23"/>
          <p:cNvGrpSpPr/>
          <p:nvPr/>
        </p:nvGrpSpPr>
        <p:grpSpPr>
          <a:xfrm>
            <a:off x="4594413" y="3554082"/>
            <a:ext cx="2787465" cy="576369"/>
            <a:chOff x="4594413" y="3554082"/>
            <a:chExt cx="2787465" cy="576369"/>
          </a:xfrm>
        </p:grpSpPr>
        <p:sp>
          <p:nvSpPr>
            <p:cNvPr id="21" name="Left Brace 20"/>
            <p:cNvSpPr/>
            <p:nvPr/>
          </p:nvSpPr>
          <p:spPr>
            <a:xfrm rot="16200000">
              <a:off x="5878159" y="2270336"/>
              <a:ext cx="219974" cy="2787465"/>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76838" y="3761119"/>
              <a:ext cx="1826942" cy="369332"/>
            </a:xfrm>
            <a:prstGeom prst="rect">
              <a:avLst/>
            </a:prstGeom>
            <a:noFill/>
          </p:spPr>
          <p:txBody>
            <a:bodyPr wrap="square" rtlCol="0">
              <a:spAutoFit/>
            </a:bodyPr>
            <a:lstStyle/>
            <a:p>
              <a:pPr algn="ctr"/>
              <a:r>
                <a:rPr lang="nl-NL" dirty="0" smtClean="0"/>
                <a:t>toxicodynamics</a:t>
              </a:r>
              <a:endParaRPr lang="en-GB" dirty="0"/>
            </a:p>
          </p:txBody>
        </p:sp>
      </p:grpSp>
      <p:pic>
        <p:nvPicPr>
          <p:cNvPr id="25" name="Picture 21" descr="Toxic3"/>
          <p:cNvPicPr>
            <a:picLocks noChangeAspect="1" noChangeArrowheads="1"/>
          </p:cNvPicPr>
          <p:nvPr/>
        </p:nvPicPr>
        <p:blipFill>
          <a:blip r:embed="rId2" cstate="print"/>
          <a:srcRect/>
          <a:stretch>
            <a:fillRect/>
          </a:stretch>
        </p:blipFill>
        <p:spPr bwMode="auto">
          <a:xfrm>
            <a:off x="6347382" y="4695424"/>
            <a:ext cx="1028700" cy="1841500"/>
          </a:xfrm>
          <a:prstGeom prst="rect">
            <a:avLst/>
          </a:prstGeom>
          <a:noFill/>
          <a:ln w="9525">
            <a:noFill/>
            <a:miter lim="800000"/>
            <a:headEnd/>
            <a:tailEnd/>
          </a:ln>
        </p:spPr>
      </p:pic>
      <p:pic>
        <p:nvPicPr>
          <p:cNvPr id="26" name="Picture 1"/>
          <p:cNvPicPr>
            <a:picLocks noChangeAspect="1" noChangeArrowheads="1"/>
          </p:cNvPicPr>
          <p:nvPr/>
        </p:nvPicPr>
        <p:blipFill>
          <a:blip r:embed="rId3" cstate="print"/>
          <a:srcRect/>
          <a:stretch>
            <a:fillRect/>
          </a:stretch>
        </p:blipFill>
        <p:spPr bwMode="auto">
          <a:xfrm>
            <a:off x="7102044" y="4569383"/>
            <a:ext cx="1027112" cy="1358900"/>
          </a:xfrm>
          <a:prstGeom prst="rect">
            <a:avLst/>
          </a:prstGeom>
          <a:noFill/>
          <a:ln w="9525">
            <a:noFill/>
            <a:miter lim="800000"/>
            <a:headEnd/>
            <a:tailEnd/>
          </a:ln>
        </p:spPr>
      </p:pic>
      <p:pic>
        <p:nvPicPr>
          <p:cNvPr id="27" name="Picture 22"/>
          <p:cNvPicPr>
            <a:picLocks noChangeAspect="1" noChangeArrowheads="1"/>
          </p:cNvPicPr>
          <p:nvPr/>
        </p:nvPicPr>
        <p:blipFill>
          <a:blip r:embed="rId4" cstate="print"/>
          <a:srcRect/>
          <a:stretch>
            <a:fillRect/>
          </a:stretch>
        </p:blipFill>
        <p:spPr bwMode="auto">
          <a:xfrm>
            <a:off x="3252162" y="4961805"/>
            <a:ext cx="2862110" cy="1479261"/>
          </a:xfrm>
          <a:prstGeom prst="rect">
            <a:avLst/>
          </a:prstGeom>
          <a:noFill/>
          <a:ln w="9525">
            <a:noFill/>
            <a:miter lim="800000"/>
            <a:headEnd/>
            <a:tailEnd/>
          </a:ln>
        </p:spPr>
      </p:pic>
      <p:sp>
        <p:nvSpPr>
          <p:cNvPr id="35" name="TextBox 34"/>
          <p:cNvSpPr txBox="1"/>
          <p:nvPr/>
        </p:nvSpPr>
        <p:spPr>
          <a:xfrm>
            <a:off x="7366976" y="2855350"/>
            <a:ext cx="1667444" cy="523220"/>
          </a:xfrm>
          <a:prstGeom prst="rect">
            <a:avLst/>
          </a:prstGeom>
          <a:noFill/>
        </p:spPr>
        <p:txBody>
          <a:bodyPr wrap="none" rtlCol="0">
            <a:spAutoFit/>
          </a:bodyPr>
          <a:lstStyle/>
          <a:p>
            <a:r>
              <a:rPr lang="nl-NL" sz="2800" b="1" i="1" dirty="0" smtClean="0">
                <a:solidFill>
                  <a:srgbClr val="009900"/>
                </a:solidFill>
              </a:rPr>
              <a:t>‘DEBtox’</a:t>
            </a:r>
            <a:endParaRPr lang="en-GB" sz="2800" b="1" i="1" dirty="0">
              <a:solidFill>
                <a:srgbClr val="009900"/>
              </a:solidFill>
            </a:endParaRPr>
          </a:p>
        </p:txBody>
      </p:sp>
      <p:sp>
        <p:nvSpPr>
          <p:cNvPr id="37" name="Rectangle 11"/>
          <p:cNvSpPr>
            <a:spLocks noChangeArrowheads="1"/>
          </p:cNvSpPr>
          <p:nvPr/>
        </p:nvSpPr>
        <p:spPr bwMode="auto">
          <a:xfrm>
            <a:off x="448097" y="5701155"/>
            <a:ext cx="2262158"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a:t>Jager et al. (</a:t>
            </a:r>
            <a:r>
              <a:rPr lang="en-GB" sz="2000" i="1" dirty="0" smtClean="0"/>
              <a:t>2006)</a:t>
            </a:r>
          </a:p>
          <a:p>
            <a:pPr>
              <a:spcBef>
                <a:spcPct val="20000"/>
              </a:spcBef>
              <a:buFont typeface="Wingdings" pitchFamily="2" charset="2"/>
              <a:buNone/>
            </a:pPr>
            <a:r>
              <a:rPr lang="nl-NL" sz="2000" i="1" dirty="0" smtClean="0"/>
              <a:t>Ecotoxicology</a:t>
            </a:r>
            <a:endParaRPr lang="en-GB" sz="2000" i="1" dirty="0"/>
          </a:p>
        </p:txBody>
      </p:sp>
      <p:sp>
        <p:nvSpPr>
          <p:cNvPr id="38" name="Rectangle 11"/>
          <p:cNvSpPr>
            <a:spLocks noChangeArrowheads="1"/>
          </p:cNvSpPr>
          <p:nvPr/>
        </p:nvSpPr>
        <p:spPr bwMode="auto">
          <a:xfrm>
            <a:off x="448097" y="4829883"/>
            <a:ext cx="2655407"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a:t>Jager et al. (</a:t>
            </a:r>
            <a:r>
              <a:rPr lang="en-GB" sz="2000" i="1" dirty="0" smtClean="0"/>
              <a:t>2011)</a:t>
            </a:r>
          </a:p>
          <a:p>
            <a:pPr>
              <a:spcBef>
                <a:spcPct val="20000"/>
              </a:spcBef>
              <a:buFont typeface="Wingdings" pitchFamily="2" charset="2"/>
              <a:buNone/>
            </a:pPr>
            <a:r>
              <a:rPr lang="nl-NL" sz="2000" i="1" dirty="0" smtClean="0"/>
              <a:t>Environ. Sci. Technol.</a:t>
            </a:r>
            <a:endParaRPr lang="en-GB" sz="2000" i="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dissolv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dissolve">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Simple mixture rules</a:t>
            </a:r>
            <a:endParaRPr lang="en-GB"/>
          </a:p>
        </p:txBody>
      </p:sp>
      <p:grpSp>
        <p:nvGrpSpPr>
          <p:cNvPr id="2" name="Group 3"/>
          <p:cNvGrpSpPr>
            <a:grpSpLocks/>
          </p:cNvGrpSpPr>
          <p:nvPr/>
        </p:nvGrpSpPr>
        <p:grpSpPr bwMode="auto">
          <a:xfrm>
            <a:off x="915988" y="3306763"/>
            <a:ext cx="2452687" cy="1968500"/>
            <a:chOff x="577" y="2083"/>
            <a:chExt cx="1545" cy="1240"/>
          </a:xfrm>
        </p:grpSpPr>
        <p:grpSp>
          <p:nvGrpSpPr>
            <p:cNvPr id="3" name="Group 4"/>
            <p:cNvGrpSpPr>
              <a:grpSpLocks/>
            </p:cNvGrpSpPr>
            <p:nvPr/>
          </p:nvGrpSpPr>
          <p:grpSpPr bwMode="auto">
            <a:xfrm>
              <a:off x="989" y="2704"/>
              <a:ext cx="548" cy="414"/>
              <a:chOff x="1188" y="1547"/>
              <a:chExt cx="355" cy="268"/>
            </a:xfrm>
          </p:grpSpPr>
          <p:sp>
            <p:nvSpPr>
              <p:cNvPr id="62469" name="AutoShape 5"/>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2470" name="Oval 6"/>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grpSp>
          <p:nvGrpSpPr>
            <p:cNvPr id="4" name="Group 7"/>
            <p:cNvGrpSpPr>
              <a:grpSpLocks/>
            </p:cNvGrpSpPr>
            <p:nvPr/>
          </p:nvGrpSpPr>
          <p:grpSpPr bwMode="auto">
            <a:xfrm>
              <a:off x="577" y="2909"/>
              <a:ext cx="548" cy="414"/>
              <a:chOff x="1188" y="1547"/>
              <a:chExt cx="355" cy="268"/>
            </a:xfrm>
          </p:grpSpPr>
          <p:sp>
            <p:nvSpPr>
              <p:cNvPr id="62472" name="AutoShape 8"/>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2473" name="Oval 9"/>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sp>
          <p:nvSpPr>
            <p:cNvPr id="62474" name="Line 10"/>
            <p:cNvSpPr>
              <a:spLocks noChangeShapeType="1"/>
            </p:cNvSpPr>
            <p:nvPr/>
          </p:nvSpPr>
          <p:spPr bwMode="auto">
            <a:xfrm flipV="1">
              <a:off x="1569" y="2083"/>
              <a:ext cx="553" cy="605"/>
            </a:xfrm>
            <a:prstGeom prst="line">
              <a:avLst/>
            </a:prstGeom>
            <a:noFill/>
            <a:ln w="76200">
              <a:solidFill>
                <a:schemeClr val="accent2"/>
              </a:solidFill>
              <a:round/>
              <a:headEnd/>
              <a:tailEnd type="triangle" w="med" len="med"/>
            </a:ln>
            <a:effectLst/>
          </p:spPr>
          <p:txBody>
            <a:bodyPr/>
            <a:lstStyle/>
            <a:p>
              <a:endParaRPr lang="en-GB"/>
            </a:p>
          </p:txBody>
        </p:sp>
      </p:grpSp>
      <p:grpSp>
        <p:nvGrpSpPr>
          <p:cNvPr id="5" name="Group 11"/>
          <p:cNvGrpSpPr>
            <a:grpSpLocks/>
          </p:cNvGrpSpPr>
          <p:nvPr/>
        </p:nvGrpSpPr>
        <p:grpSpPr bwMode="auto">
          <a:xfrm>
            <a:off x="1274763" y="2792413"/>
            <a:ext cx="869950" cy="657225"/>
            <a:chOff x="1188" y="1547"/>
            <a:chExt cx="355" cy="268"/>
          </a:xfrm>
        </p:grpSpPr>
        <p:sp>
          <p:nvSpPr>
            <p:cNvPr id="62476" name="AutoShape 12"/>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2477" name="Oval 13"/>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sp>
        <p:nvSpPr>
          <p:cNvPr id="62478" name="Freeform 14"/>
          <p:cNvSpPr>
            <a:spLocks/>
          </p:cNvSpPr>
          <p:nvPr/>
        </p:nvSpPr>
        <p:spPr bwMode="auto">
          <a:xfrm>
            <a:off x="3608388" y="2728913"/>
            <a:ext cx="590550" cy="741362"/>
          </a:xfrm>
          <a:custGeom>
            <a:avLst/>
            <a:gdLst/>
            <a:ahLst/>
            <a:cxnLst>
              <a:cxn ang="0">
                <a:pos x="82" y="0"/>
              </a:cxn>
              <a:cxn ang="0">
                <a:pos x="285" y="0"/>
              </a:cxn>
              <a:cxn ang="0">
                <a:pos x="285" y="408"/>
              </a:cxn>
              <a:cxn ang="0">
                <a:pos x="0" y="408"/>
              </a:cxn>
              <a:cxn ang="0">
                <a:pos x="0" y="280"/>
              </a:cxn>
              <a:cxn ang="0">
                <a:pos x="146" y="280"/>
              </a:cxn>
              <a:cxn ang="0">
                <a:pos x="146" y="117"/>
              </a:cxn>
              <a:cxn ang="0">
                <a:pos x="0" y="117"/>
              </a:cxn>
              <a:cxn ang="0">
                <a:pos x="0" y="0"/>
              </a:cxn>
              <a:cxn ang="0">
                <a:pos x="122" y="0"/>
              </a:cxn>
            </a:cxnLst>
            <a:rect l="0" t="0" r="r" b="b"/>
            <a:pathLst>
              <a:path w="285" h="408">
                <a:moveTo>
                  <a:pt x="82" y="0"/>
                </a:moveTo>
                <a:lnTo>
                  <a:pt x="285" y="0"/>
                </a:lnTo>
                <a:lnTo>
                  <a:pt x="285" y="408"/>
                </a:lnTo>
                <a:lnTo>
                  <a:pt x="0" y="408"/>
                </a:lnTo>
                <a:lnTo>
                  <a:pt x="0" y="280"/>
                </a:lnTo>
                <a:lnTo>
                  <a:pt x="146" y="280"/>
                </a:lnTo>
                <a:lnTo>
                  <a:pt x="146" y="117"/>
                </a:lnTo>
                <a:lnTo>
                  <a:pt x="0" y="117"/>
                </a:lnTo>
                <a:lnTo>
                  <a:pt x="0" y="0"/>
                </a:lnTo>
                <a:lnTo>
                  <a:pt x="122" y="0"/>
                </a:lnTo>
              </a:path>
            </a:pathLst>
          </a:custGeom>
          <a:solidFill>
            <a:srgbClr val="FF0000"/>
          </a:solidFill>
          <a:ln w="9525">
            <a:solidFill>
              <a:schemeClr val="tx1"/>
            </a:solidFill>
            <a:round/>
            <a:headEnd/>
            <a:tailEnd/>
          </a:ln>
          <a:effectLst/>
        </p:spPr>
        <p:txBody>
          <a:bodyPr/>
          <a:lstStyle/>
          <a:p>
            <a:endParaRPr lang="en-GB"/>
          </a:p>
        </p:txBody>
      </p:sp>
      <p:sp>
        <p:nvSpPr>
          <p:cNvPr id="62479" name="Line 15"/>
          <p:cNvSpPr>
            <a:spLocks noChangeShapeType="1"/>
          </p:cNvSpPr>
          <p:nvPr/>
        </p:nvSpPr>
        <p:spPr bwMode="auto">
          <a:xfrm>
            <a:off x="4418013" y="3063875"/>
            <a:ext cx="1182687" cy="0"/>
          </a:xfrm>
          <a:prstGeom prst="line">
            <a:avLst/>
          </a:prstGeom>
          <a:noFill/>
          <a:ln w="76200">
            <a:solidFill>
              <a:schemeClr val="accent2"/>
            </a:solidFill>
            <a:round/>
            <a:headEnd/>
            <a:tailEnd type="triangle" w="med" len="med"/>
          </a:ln>
          <a:effectLst/>
        </p:spPr>
        <p:txBody>
          <a:bodyPr/>
          <a:lstStyle/>
          <a:p>
            <a:endParaRPr lang="en-GB"/>
          </a:p>
        </p:txBody>
      </p:sp>
      <p:sp>
        <p:nvSpPr>
          <p:cNvPr id="62480" name="Line 16"/>
          <p:cNvSpPr>
            <a:spLocks noChangeShapeType="1"/>
          </p:cNvSpPr>
          <p:nvPr/>
        </p:nvSpPr>
        <p:spPr bwMode="auto">
          <a:xfrm>
            <a:off x="2360613" y="3092450"/>
            <a:ext cx="977900" cy="0"/>
          </a:xfrm>
          <a:prstGeom prst="line">
            <a:avLst/>
          </a:prstGeom>
          <a:noFill/>
          <a:ln w="76200">
            <a:solidFill>
              <a:schemeClr val="accent2"/>
            </a:solidFill>
            <a:round/>
            <a:headEnd/>
            <a:tailEnd type="triangle" w="med" len="med"/>
          </a:ln>
          <a:effectLst/>
        </p:spPr>
        <p:txBody>
          <a:bodyPr/>
          <a:lstStyle/>
          <a:p>
            <a:endParaRPr lang="en-GB"/>
          </a:p>
        </p:txBody>
      </p:sp>
      <p:sp>
        <p:nvSpPr>
          <p:cNvPr id="62481" name="Text Box 17"/>
          <p:cNvSpPr txBox="1">
            <a:spLocks noChangeArrowheads="1"/>
          </p:cNvSpPr>
          <p:nvPr/>
        </p:nvSpPr>
        <p:spPr bwMode="auto">
          <a:xfrm>
            <a:off x="985206" y="2098675"/>
            <a:ext cx="1624163" cy="461665"/>
          </a:xfrm>
          <a:prstGeom prst="rect">
            <a:avLst/>
          </a:prstGeom>
          <a:noFill/>
          <a:ln w="9525">
            <a:noFill/>
            <a:miter lim="800000"/>
            <a:headEnd/>
            <a:tailEnd/>
          </a:ln>
          <a:effectLst/>
        </p:spPr>
        <p:txBody>
          <a:bodyPr wrap="none">
            <a:spAutoFit/>
          </a:bodyPr>
          <a:lstStyle/>
          <a:p>
            <a:r>
              <a:rPr lang="nl-NL" sz="2400" i="1" dirty="0"/>
              <a:t>compound</a:t>
            </a:r>
            <a:endParaRPr lang="en-GB" sz="2400" i="1" dirty="0"/>
          </a:p>
        </p:txBody>
      </p:sp>
      <p:sp>
        <p:nvSpPr>
          <p:cNvPr id="62482" name="Text Box 18"/>
          <p:cNvSpPr txBox="1">
            <a:spLocks noChangeArrowheads="1"/>
          </p:cNvSpPr>
          <p:nvPr/>
        </p:nvSpPr>
        <p:spPr bwMode="auto">
          <a:xfrm>
            <a:off x="3347404" y="2098675"/>
            <a:ext cx="1109599" cy="461665"/>
          </a:xfrm>
          <a:prstGeom prst="rect">
            <a:avLst/>
          </a:prstGeom>
          <a:noFill/>
          <a:ln w="9525">
            <a:noFill/>
            <a:miter lim="800000"/>
            <a:headEnd/>
            <a:tailEnd/>
          </a:ln>
          <a:effectLst/>
        </p:spPr>
        <p:txBody>
          <a:bodyPr wrap="none">
            <a:spAutoFit/>
          </a:bodyPr>
          <a:lstStyle/>
          <a:p>
            <a:r>
              <a:rPr lang="nl-NL" sz="2400" i="1" dirty="0"/>
              <a:t>‘target’</a:t>
            </a:r>
            <a:endParaRPr lang="en-GB" sz="2400" i="1" dirty="0"/>
          </a:p>
        </p:txBody>
      </p:sp>
      <p:sp>
        <p:nvSpPr>
          <p:cNvPr id="62483" name="Text Box 19"/>
          <p:cNvSpPr txBox="1">
            <a:spLocks noChangeArrowheads="1"/>
          </p:cNvSpPr>
          <p:nvPr/>
        </p:nvSpPr>
        <p:spPr bwMode="auto">
          <a:xfrm>
            <a:off x="1016000" y="5518150"/>
            <a:ext cx="4302781" cy="830997"/>
          </a:xfrm>
          <a:prstGeom prst="rect">
            <a:avLst/>
          </a:prstGeom>
          <a:noFill/>
          <a:ln w="9525">
            <a:noFill/>
            <a:miter lim="800000"/>
            <a:headEnd/>
            <a:tailEnd/>
          </a:ln>
          <a:effectLst/>
        </p:spPr>
        <p:txBody>
          <a:bodyPr wrap="none">
            <a:spAutoFit/>
          </a:bodyPr>
          <a:lstStyle/>
          <a:p>
            <a:r>
              <a:rPr lang="nl-NL" sz="2400" b="1" i="1" dirty="0" smtClean="0">
                <a:solidFill>
                  <a:srgbClr val="008000"/>
                </a:solidFill>
              </a:rPr>
              <a:t>add internal concentrations </a:t>
            </a:r>
          </a:p>
          <a:p>
            <a:r>
              <a:rPr lang="nl-NL" sz="2400" b="1" i="1" dirty="0" smtClean="0">
                <a:solidFill>
                  <a:srgbClr val="008000"/>
                </a:solidFill>
              </a:rPr>
              <a:t>(with weights)</a:t>
            </a:r>
            <a:endParaRPr lang="en-GB" sz="2400" b="1" i="1" dirty="0">
              <a:solidFill>
                <a:srgbClr val="008000"/>
              </a:solidFill>
            </a:endParaRPr>
          </a:p>
        </p:txBody>
      </p:sp>
      <p:grpSp>
        <p:nvGrpSpPr>
          <p:cNvPr id="26" name="Group 25"/>
          <p:cNvGrpSpPr/>
          <p:nvPr/>
        </p:nvGrpSpPr>
        <p:grpSpPr>
          <a:xfrm>
            <a:off x="5632295" y="2098675"/>
            <a:ext cx="2667718" cy="2762250"/>
            <a:chOff x="5632295" y="2098675"/>
            <a:chExt cx="2667718" cy="2762250"/>
          </a:xfrm>
        </p:grpSpPr>
        <p:sp>
          <p:nvSpPr>
            <p:cNvPr id="62485" name="Oval 21"/>
            <p:cNvSpPr>
              <a:spLocks noChangeArrowheads="1"/>
            </p:cNvSpPr>
            <p:nvPr/>
          </p:nvSpPr>
          <p:spPr bwMode="auto">
            <a:xfrm>
              <a:off x="5799138" y="2801938"/>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a:t>maintenance costs</a:t>
              </a:r>
              <a:endParaRPr lang="en-GB" sz="2000"/>
            </a:p>
          </p:txBody>
        </p:sp>
        <p:sp>
          <p:nvSpPr>
            <p:cNvPr id="62486" name="Oval 22"/>
            <p:cNvSpPr>
              <a:spLocks noChangeArrowheads="1"/>
            </p:cNvSpPr>
            <p:nvPr/>
          </p:nvSpPr>
          <p:spPr bwMode="auto">
            <a:xfrm>
              <a:off x="5799138" y="3338513"/>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dirty="0" smtClean="0"/>
                <a:t>growth costs</a:t>
              </a:r>
              <a:endParaRPr lang="en-GB" sz="2000" dirty="0" smtClean="0"/>
            </a:p>
          </p:txBody>
        </p:sp>
        <p:sp>
          <p:nvSpPr>
            <p:cNvPr id="62487" name="Oval 23"/>
            <p:cNvSpPr>
              <a:spLocks noChangeArrowheads="1"/>
            </p:cNvSpPr>
            <p:nvPr/>
          </p:nvSpPr>
          <p:spPr bwMode="auto">
            <a:xfrm>
              <a:off x="5799138" y="3886200"/>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dirty="0" smtClean="0"/>
                <a:t>survival prob.</a:t>
              </a:r>
              <a:endParaRPr lang="en-GB" sz="2000" dirty="0"/>
            </a:p>
          </p:txBody>
        </p:sp>
        <p:sp>
          <p:nvSpPr>
            <p:cNvPr id="62488" name="Text Box 24"/>
            <p:cNvSpPr txBox="1">
              <a:spLocks noChangeArrowheads="1"/>
            </p:cNvSpPr>
            <p:nvPr/>
          </p:nvSpPr>
          <p:spPr bwMode="auto">
            <a:xfrm>
              <a:off x="5632295" y="2098675"/>
              <a:ext cx="2667718" cy="461665"/>
            </a:xfrm>
            <a:prstGeom prst="rect">
              <a:avLst/>
            </a:prstGeom>
            <a:noFill/>
            <a:ln w="9525">
              <a:noFill/>
              <a:miter lim="800000"/>
              <a:headEnd/>
              <a:tailEnd/>
            </a:ln>
            <a:effectLst/>
          </p:spPr>
          <p:txBody>
            <a:bodyPr wrap="none">
              <a:spAutoFit/>
            </a:bodyPr>
            <a:lstStyle/>
            <a:p>
              <a:r>
                <a:rPr lang="nl-NL" sz="2400" i="1" dirty="0" smtClean="0"/>
                <a:t>metabolic process</a:t>
              </a:r>
              <a:endParaRPr lang="en-GB" sz="2400" i="1" dirty="0"/>
            </a:p>
          </p:txBody>
        </p:sp>
        <p:sp>
          <p:nvSpPr>
            <p:cNvPr id="62489" name="Oval 25"/>
            <p:cNvSpPr>
              <a:spLocks noChangeArrowheads="1"/>
            </p:cNvSpPr>
            <p:nvPr/>
          </p:nvSpPr>
          <p:spPr bwMode="auto">
            <a:xfrm>
              <a:off x="5799138" y="4416425"/>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a:t>…</a:t>
              </a:r>
              <a:endParaRPr lang="en-GB" sz="2000"/>
            </a:p>
          </p:txBody>
        </p:sp>
      </p:grpSp>
      <p:sp>
        <p:nvSpPr>
          <p:cNvPr id="27" name="Rectangle 11"/>
          <p:cNvSpPr>
            <a:spLocks noChangeArrowheads="1"/>
          </p:cNvSpPr>
          <p:nvPr/>
        </p:nvSpPr>
        <p:spPr bwMode="auto">
          <a:xfrm>
            <a:off x="6693622" y="5890933"/>
            <a:ext cx="2262158"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a:t>Jager et al. (2010</a:t>
            </a:r>
            <a:r>
              <a:rPr lang="en-GB" sz="2000" i="1" dirty="0" smtClean="0"/>
              <a:t>)</a:t>
            </a:r>
          </a:p>
          <a:p>
            <a:pPr>
              <a:spcBef>
                <a:spcPct val="20000"/>
              </a:spcBef>
              <a:buFont typeface="Wingdings" pitchFamily="2" charset="2"/>
              <a:buNone/>
            </a:pPr>
            <a:r>
              <a:rPr lang="nl-NL" sz="2000" i="1" dirty="0" smtClean="0"/>
              <a:t>Ecotoxicology</a:t>
            </a:r>
            <a:endParaRPr lang="en-GB" sz="2000" i="1" dirty="0"/>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479"/>
                                        </p:tgtEl>
                                        <p:attrNameLst>
                                          <p:attrName>style.visibility</p:attrName>
                                        </p:attrNameLst>
                                      </p:cBhvr>
                                      <p:to>
                                        <p:strVal val="visible"/>
                                      </p:to>
                                    </p:set>
                                    <p:animEffect transition="in" filter="wipe(left)">
                                      <p:cBhvr>
                                        <p:cTn id="11" dur="500"/>
                                        <p:tgtEl>
                                          <p:spTgt spid="624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62483"/>
                                        </p:tgtEl>
                                        <p:attrNameLst>
                                          <p:attrName>style.visibility</p:attrName>
                                        </p:attrNameLst>
                                      </p:cBhvr>
                                      <p:to>
                                        <p:strVal val="visible"/>
                                      </p:to>
                                    </p:set>
                                    <p:animEffect transition="in" filter="dissolve">
                                      <p:cBhvr>
                                        <p:cTn id="20" dur="500"/>
                                        <p:tgtEl>
                                          <p:spTgt spid="62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 grpId="0" animBg="1"/>
      <p:bldP spid="624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Simple mixture rules</a:t>
            </a:r>
            <a:endParaRPr lang="en-GB"/>
          </a:p>
        </p:txBody>
      </p:sp>
      <p:grpSp>
        <p:nvGrpSpPr>
          <p:cNvPr id="2" name="Group 3"/>
          <p:cNvGrpSpPr>
            <a:grpSpLocks/>
          </p:cNvGrpSpPr>
          <p:nvPr/>
        </p:nvGrpSpPr>
        <p:grpSpPr bwMode="auto">
          <a:xfrm>
            <a:off x="1274763" y="2792413"/>
            <a:ext cx="869950" cy="657225"/>
            <a:chOff x="1188" y="1547"/>
            <a:chExt cx="355" cy="268"/>
          </a:xfrm>
        </p:grpSpPr>
        <p:sp>
          <p:nvSpPr>
            <p:cNvPr id="63492" name="AutoShape 4"/>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3493" name="Oval 5"/>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sp>
        <p:nvSpPr>
          <p:cNvPr id="63494" name="Freeform 6"/>
          <p:cNvSpPr>
            <a:spLocks/>
          </p:cNvSpPr>
          <p:nvPr/>
        </p:nvSpPr>
        <p:spPr bwMode="auto">
          <a:xfrm>
            <a:off x="3608388" y="2728913"/>
            <a:ext cx="590550" cy="741362"/>
          </a:xfrm>
          <a:custGeom>
            <a:avLst/>
            <a:gdLst/>
            <a:ahLst/>
            <a:cxnLst>
              <a:cxn ang="0">
                <a:pos x="82" y="0"/>
              </a:cxn>
              <a:cxn ang="0">
                <a:pos x="285" y="0"/>
              </a:cxn>
              <a:cxn ang="0">
                <a:pos x="285" y="408"/>
              </a:cxn>
              <a:cxn ang="0">
                <a:pos x="0" y="408"/>
              </a:cxn>
              <a:cxn ang="0">
                <a:pos x="0" y="280"/>
              </a:cxn>
              <a:cxn ang="0">
                <a:pos x="146" y="280"/>
              </a:cxn>
              <a:cxn ang="0">
                <a:pos x="146" y="117"/>
              </a:cxn>
              <a:cxn ang="0">
                <a:pos x="0" y="117"/>
              </a:cxn>
              <a:cxn ang="0">
                <a:pos x="0" y="0"/>
              </a:cxn>
              <a:cxn ang="0">
                <a:pos x="122" y="0"/>
              </a:cxn>
            </a:cxnLst>
            <a:rect l="0" t="0" r="r" b="b"/>
            <a:pathLst>
              <a:path w="285" h="408">
                <a:moveTo>
                  <a:pt x="82" y="0"/>
                </a:moveTo>
                <a:lnTo>
                  <a:pt x="285" y="0"/>
                </a:lnTo>
                <a:lnTo>
                  <a:pt x="285" y="408"/>
                </a:lnTo>
                <a:lnTo>
                  <a:pt x="0" y="408"/>
                </a:lnTo>
                <a:lnTo>
                  <a:pt x="0" y="280"/>
                </a:lnTo>
                <a:lnTo>
                  <a:pt x="146" y="280"/>
                </a:lnTo>
                <a:lnTo>
                  <a:pt x="146" y="117"/>
                </a:lnTo>
                <a:lnTo>
                  <a:pt x="0" y="117"/>
                </a:lnTo>
                <a:lnTo>
                  <a:pt x="0" y="0"/>
                </a:lnTo>
                <a:lnTo>
                  <a:pt x="122" y="0"/>
                </a:lnTo>
              </a:path>
            </a:pathLst>
          </a:custGeom>
          <a:solidFill>
            <a:srgbClr val="FF0000"/>
          </a:solidFill>
          <a:ln w="9525">
            <a:solidFill>
              <a:schemeClr val="tx1"/>
            </a:solidFill>
            <a:round/>
            <a:headEnd/>
            <a:tailEnd/>
          </a:ln>
          <a:effectLst/>
        </p:spPr>
        <p:txBody>
          <a:bodyPr/>
          <a:lstStyle/>
          <a:p>
            <a:endParaRPr lang="en-GB"/>
          </a:p>
        </p:txBody>
      </p:sp>
      <p:sp>
        <p:nvSpPr>
          <p:cNvPr id="63495" name="Line 7"/>
          <p:cNvSpPr>
            <a:spLocks noChangeShapeType="1"/>
          </p:cNvSpPr>
          <p:nvPr/>
        </p:nvSpPr>
        <p:spPr bwMode="auto">
          <a:xfrm>
            <a:off x="4418013" y="3063875"/>
            <a:ext cx="1182687" cy="0"/>
          </a:xfrm>
          <a:prstGeom prst="line">
            <a:avLst/>
          </a:prstGeom>
          <a:noFill/>
          <a:ln w="76200">
            <a:solidFill>
              <a:schemeClr val="accent2"/>
            </a:solidFill>
            <a:round/>
            <a:headEnd/>
            <a:tailEnd type="triangle" w="med" len="med"/>
          </a:ln>
          <a:effectLst/>
        </p:spPr>
        <p:txBody>
          <a:bodyPr/>
          <a:lstStyle/>
          <a:p>
            <a:endParaRPr lang="en-GB"/>
          </a:p>
        </p:txBody>
      </p:sp>
      <p:sp>
        <p:nvSpPr>
          <p:cNvPr id="63496" name="Line 8"/>
          <p:cNvSpPr>
            <a:spLocks noChangeShapeType="1"/>
          </p:cNvSpPr>
          <p:nvPr/>
        </p:nvSpPr>
        <p:spPr bwMode="auto">
          <a:xfrm>
            <a:off x="2360613" y="3092450"/>
            <a:ext cx="977900" cy="0"/>
          </a:xfrm>
          <a:prstGeom prst="line">
            <a:avLst/>
          </a:prstGeom>
          <a:noFill/>
          <a:ln w="76200">
            <a:solidFill>
              <a:schemeClr val="accent2"/>
            </a:solidFill>
            <a:round/>
            <a:headEnd/>
            <a:tailEnd type="triangle" w="med" len="med"/>
          </a:ln>
          <a:effectLst/>
        </p:spPr>
        <p:txBody>
          <a:bodyPr/>
          <a:lstStyle/>
          <a:p>
            <a:endParaRPr lang="en-GB"/>
          </a:p>
        </p:txBody>
      </p:sp>
      <p:grpSp>
        <p:nvGrpSpPr>
          <p:cNvPr id="3" name="Group 9"/>
          <p:cNvGrpSpPr>
            <a:grpSpLocks/>
          </p:cNvGrpSpPr>
          <p:nvPr/>
        </p:nvGrpSpPr>
        <p:grpSpPr bwMode="auto">
          <a:xfrm>
            <a:off x="915988" y="4221163"/>
            <a:ext cx="3292475" cy="1054100"/>
            <a:chOff x="577" y="2659"/>
            <a:chExt cx="2074" cy="664"/>
          </a:xfrm>
        </p:grpSpPr>
        <p:grpSp>
          <p:nvGrpSpPr>
            <p:cNvPr id="4" name="Group 10"/>
            <p:cNvGrpSpPr>
              <a:grpSpLocks/>
            </p:cNvGrpSpPr>
            <p:nvPr/>
          </p:nvGrpSpPr>
          <p:grpSpPr bwMode="auto">
            <a:xfrm>
              <a:off x="989" y="2704"/>
              <a:ext cx="548" cy="414"/>
              <a:chOff x="1188" y="1547"/>
              <a:chExt cx="355" cy="268"/>
            </a:xfrm>
          </p:grpSpPr>
          <p:sp>
            <p:nvSpPr>
              <p:cNvPr id="63499" name="AutoShape 11"/>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3500" name="Oval 12"/>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grpSp>
          <p:nvGrpSpPr>
            <p:cNvPr id="5" name="Group 13"/>
            <p:cNvGrpSpPr>
              <a:grpSpLocks/>
            </p:cNvGrpSpPr>
            <p:nvPr/>
          </p:nvGrpSpPr>
          <p:grpSpPr bwMode="auto">
            <a:xfrm>
              <a:off x="577" y="2909"/>
              <a:ext cx="548" cy="414"/>
              <a:chOff x="1188" y="1547"/>
              <a:chExt cx="355" cy="268"/>
            </a:xfrm>
          </p:grpSpPr>
          <p:sp>
            <p:nvSpPr>
              <p:cNvPr id="63502" name="AutoShape 14"/>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3503" name="Oval 15"/>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sp>
          <p:nvSpPr>
            <p:cNvPr id="63504" name="Freeform 16"/>
            <p:cNvSpPr>
              <a:spLocks/>
            </p:cNvSpPr>
            <p:nvPr/>
          </p:nvSpPr>
          <p:spPr bwMode="auto">
            <a:xfrm>
              <a:off x="2279" y="2659"/>
              <a:ext cx="372" cy="467"/>
            </a:xfrm>
            <a:custGeom>
              <a:avLst/>
              <a:gdLst/>
              <a:ahLst/>
              <a:cxnLst>
                <a:cxn ang="0">
                  <a:pos x="82" y="0"/>
                </a:cxn>
                <a:cxn ang="0">
                  <a:pos x="285" y="0"/>
                </a:cxn>
                <a:cxn ang="0">
                  <a:pos x="285" y="408"/>
                </a:cxn>
                <a:cxn ang="0">
                  <a:pos x="0" y="408"/>
                </a:cxn>
                <a:cxn ang="0">
                  <a:pos x="0" y="280"/>
                </a:cxn>
                <a:cxn ang="0">
                  <a:pos x="146" y="280"/>
                </a:cxn>
                <a:cxn ang="0">
                  <a:pos x="146" y="117"/>
                </a:cxn>
                <a:cxn ang="0">
                  <a:pos x="0" y="117"/>
                </a:cxn>
                <a:cxn ang="0">
                  <a:pos x="0" y="0"/>
                </a:cxn>
                <a:cxn ang="0">
                  <a:pos x="122" y="0"/>
                </a:cxn>
              </a:cxnLst>
              <a:rect l="0" t="0" r="r" b="b"/>
              <a:pathLst>
                <a:path w="285" h="408">
                  <a:moveTo>
                    <a:pt x="82" y="0"/>
                  </a:moveTo>
                  <a:lnTo>
                    <a:pt x="285" y="0"/>
                  </a:lnTo>
                  <a:lnTo>
                    <a:pt x="285" y="408"/>
                  </a:lnTo>
                  <a:lnTo>
                    <a:pt x="0" y="408"/>
                  </a:lnTo>
                  <a:lnTo>
                    <a:pt x="0" y="280"/>
                  </a:lnTo>
                  <a:lnTo>
                    <a:pt x="146" y="280"/>
                  </a:lnTo>
                  <a:lnTo>
                    <a:pt x="146" y="117"/>
                  </a:lnTo>
                  <a:lnTo>
                    <a:pt x="0" y="117"/>
                  </a:lnTo>
                  <a:lnTo>
                    <a:pt x="0" y="0"/>
                  </a:lnTo>
                  <a:lnTo>
                    <a:pt x="122" y="0"/>
                  </a:lnTo>
                </a:path>
              </a:pathLst>
            </a:custGeom>
            <a:solidFill>
              <a:srgbClr val="808000"/>
            </a:solidFill>
            <a:ln w="9525">
              <a:solidFill>
                <a:schemeClr val="tx1"/>
              </a:solidFill>
              <a:round/>
              <a:headEnd/>
              <a:tailEnd/>
            </a:ln>
            <a:effectLst/>
          </p:spPr>
          <p:txBody>
            <a:bodyPr/>
            <a:lstStyle/>
            <a:p>
              <a:endParaRPr lang="en-GB"/>
            </a:p>
          </p:txBody>
        </p:sp>
        <p:sp>
          <p:nvSpPr>
            <p:cNvPr id="63505" name="Line 17"/>
            <p:cNvSpPr>
              <a:spLocks noChangeShapeType="1"/>
            </p:cNvSpPr>
            <p:nvPr/>
          </p:nvSpPr>
          <p:spPr bwMode="auto">
            <a:xfrm>
              <a:off x="1667" y="2894"/>
              <a:ext cx="424" cy="0"/>
            </a:xfrm>
            <a:prstGeom prst="line">
              <a:avLst/>
            </a:prstGeom>
            <a:noFill/>
            <a:ln w="76200">
              <a:solidFill>
                <a:schemeClr val="accent2"/>
              </a:solidFill>
              <a:round/>
              <a:headEnd/>
              <a:tailEnd type="triangle" w="med" len="med"/>
            </a:ln>
            <a:effectLst/>
          </p:spPr>
          <p:txBody>
            <a:bodyPr/>
            <a:lstStyle/>
            <a:p>
              <a:endParaRPr lang="en-GB"/>
            </a:p>
          </p:txBody>
        </p:sp>
      </p:grpSp>
      <p:sp>
        <p:nvSpPr>
          <p:cNvPr id="63506" name="Line 18"/>
          <p:cNvSpPr>
            <a:spLocks noChangeShapeType="1"/>
          </p:cNvSpPr>
          <p:nvPr/>
        </p:nvSpPr>
        <p:spPr bwMode="auto">
          <a:xfrm flipV="1">
            <a:off x="4367213" y="3186113"/>
            <a:ext cx="1227137" cy="1182687"/>
          </a:xfrm>
          <a:prstGeom prst="line">
            <a:avLst/>
          </a:prstGeom>
          <a:noFill/>
          <a:ln w="76200">
            <a:solidFill>
              <a:schemeClr val="accent2"/>
            </a:solidFill>
            <a:round/>
            <a:headEnd/>
            <a:tailEnd type="triangle" w="med" len="med"/>
          </a:ln>
          <a:effectLst/>
        </p:spPr>
        <p:txBody>
          <a:bodyPr/>
          <a:lstStyle/>
          <a:p>
            <a:endParaRPr lang="en-GB"/>
          </a:p>
        </p:txBody>
      </p:sp>
      <p:sp>
        <p:nvSpPr>
          <p:cNvPr id="27" name="Text Box 17"/>
          <p:cNvSpPr txBox="1">
            <a:spLocks noChangeArrowheads="1"/>
          </p:cNvSpPr>
          <p:nvPr/>
        </p:nvSpPr>
        <p:spPr bwMode="auto">
          <a:xfrm>
            <a:off x="985206" y="2098675"/>
            <a:ext cx="1624163" cy="461665"/>
          </a:xfrm>
          <a:prstGeom prst="rect">
            <a:avLst/>
          </a:prstGeom>
          <a:noFill/>
          <a:ln w="9525">
            <a:noFill/>
            <a:miter lim="800000"/>
            <a:headEnd/>
            <a:tailEnd/>
          </a:ln>
          <a:effectLst/>
        </p:spPr>
        <p:txBody>
          <a:bodyPr wrap="none">
            <a:spAutoFit/>
          </a:bodyPr>
          <a:lstStyle/>
          <a:p>
            <a:r>
              <a:rPr lang="nl-NL" sz="2400" i="1" dirty="0"/>
              <a:t>compound</a:t>
            </a:r>
            <a:endParaRPr lang="en-GB" sz="2400" i="1" dirty="0"/>
          </a:p>
        </p:txBody>
      </p:sp>
      <p:sp>
        <p:nvSpPr>
          <p:cNvPr id="28" name="Text Box 18"/>
          <p:cNvSpPr txBox="1">
            <a:spLocks noChangeArrowheads="1"/>
          </p:cNvSpPr>
          <p:nvPr/>
        </p:nvSpPr>
        <p:spPr bwMode="auto">
          <a:xfrm>
            <a:off x="3347404" y="2098675"/>
            <a:ext cx="1109599" cy="461665"/>
          </a:xfrm>
          <a:prstGeom prst="rect">
            <a:avLst/>
          </a:prstGeom>
          <a:noFill/>
          <a:ln w="9525">
            <a:noFill/>
            <a:miter lim="800000"/>
            <a:headEnd/>
            <a:tailEnd/>
          </a:ln>
          <a:effectLst/>
        </p:spPr>
        <p:txBody>
          <a:bodyPr wrap="none">
            <a:spAutoFit/>
          </a:bodyPr>
          <a:lstStyle/>
          <a:p>
            <a:r>
              <a:rPr lang="nl-NL" sz="2400" i="1" dirty="0"/>
              <a:t>‘target’</a:t>
            </a:r>
            <a:endParaRPr lang="en-GB" sz="2400" i="1" dirty="0"/>
          </a:p>
        </p:txBody>
      </p:sp>
      <p:grpSp>
        <p:nvGrpSpPr>
          <p:cNvPr id="30" name="Group 29"/>
          <p:cNvGrpSpPr/>
          <p:nvPr/>
        </p:nvGrpSpPr>
        <p:grpSpPr>
          <a:xfrm>
            <a:off x="5632295" y="2098675"/>
            <a:ext cx="2667718" cy="2762250"/>
            <a:chOff x="5632295" y="2098675"/>
            <a:chExt cx="2667718" cy="2762250"/>
          </a:xfrm>
        </p:grpSpPr>
        <p:sp>
          <p:nvSpPr>
            <p:cNvPr id="31" name="Oval 21"/>
            <p:cNvSpPr>
              <a:spLocks noChangeArrowheads="1"/>
            </p:cNvSpPr>
            <p:nvPr/>
          </p:nvSpPr>
          <p:spPr bwMode="auto">
            <a:xfrm>
              <a:off x="5799138" y="2801938"/>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a:t>maintenance costs</a:t>
              </a:r>
              <a:endParaRPr lang="en-GB" sz="2000"/>
            </a:p>
          </p:txBody>
        </p:sp>
        <p:sp>
          <p:nvSpPr>
            <p:cNvPr id="32" name="Oval 22"/>
            <p:cNvSpPr>
              <a:spLocks noChangeArrowheads="1"/>
            </p:cNvSpPr>
            <p:nvPr/>
          </p:nvSpPr>
          <p:spPr bwMode="auto">
            <a:xfrm>
              <a:off x="5799138" y="3338513"/>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dirty="0" smtClean="0"/>
                <a:t>growth costs</a:t>
              </a:r>
              <a:endParaRPr lang="en-GB" sz="2000" dirty="0" smtClean="0"/>
            </a:p>
          </p:txBody>
        </p:sp>
        <p:sp>
          <p:nvSpPr>
            <p:cNvPr id="33" name="Oval 23"/>
            <p:cNvSpPr>
              <a:spLocks noChangeArrowheads="1"/>
            </p:cNvSpPr>
            <p:nvPr/>
          </p:nvSpPr>
          <p:spPr bwMode="auto">
            <a:xfrm>
              <a:off x="5799138" y="3886200"/>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dirty="0" smtClean="0"/>
                <a:t>survival prob.</a:t>
              </a:r>
              <a:endParaRPr lang="en-GB" sz="2000" dirty="0"/>
            </a:p>
          </p:txBody>
        </p:sp>
        <p:sp>
          <p:nvSpPr>
            <p:cNvPr id="34" name="Text Box 24"/>
            <p:cNvSpPr txBox="1">
              <a:spLocks noChangeArrowheads="1"/>
            </p:cNvSpPr>
            <p:nvPr/>
          </p:nvSpPr>
          <p:spPr bwMode="auto">
            <a:xfrm>
              <a:off x="5632295" y="2098675"/>
              <a:ext cx="2667718" cy="461665"/>
            </a:xfrm>
            <a:prstGeom prst="rect">
              <a:avLst/>
            </a:prstGeom>
            <a:noFill/>
            <a:ln w="9525">
              <a:noFill/>
              <a:miter lim="800000"/>
              <a:headEnd/>
              <a:tailEnd/>
            </a:ln>
            <a:effectLst/>
          </p:spPr>
          <p:txBody>
            <a:bodyPr wrap="none">
              <a:spAutoFit/>
            </a:bodyPr>
            <a:lstStyle/>
            <a:p>
              <a:r>
                <a:rPr lang="nl-NL" sz="2400" i="1" dirty="0" smtClean="0"/>
                <a:t>metabolic process</a:t>
              </a:r>
              <a:endParaRPr lang="en-GB" sz="2400" i="1" dirty="0"/>
            </a:p>
          </p:txBody>
        </p:sp>
        <p:sp>
          <p:nvSpPr>
            <p:cNvPr id="35" name="Oval 25"/>
            <p:cNvSpPr>
              <a:spLocks noChangeArrowheads="1"/>
            </p:cNvSpPr>
            <p:nvPr/>
          </p:nvSpPr>
          <p:spPr bwMode="auto">
            <a:xfrm>
              <a:off x="5799138" y="4416425"/>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a:t>…</a:t>
              </a:r>
              <a:endParaRPr lang="en-GB" sz="2000"/>
            </a:p>
          </p:txBody>
        </p:sp>
      </p:grpSp>
      <p:sp>
        <p:nvSpPr>
          <p:cNvPr id="29" name="Rectangle 11"/>
          <p:cNvSpPr>
            <a:spLocks noChangeArrowheads="1"/>
          </p:cNvSpPr>
          <p:nvPr/>
        </p:nvSpPr>
        <p:spPr bwMode="auto">
          <a:xfrm>
            <a:off x="6693622" y="5890933"/>
            <a:ext cx="2262158"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a:t>Jager et al. (2010</a:t>
            </a:r>
            <a:r>
              <a:rPr lang="en-GB" sz="2000" i="1" dirty="0" smtClean="0"/>
              <a:t>)</a:t>
            </a:r>
          </a:p>
          <a:p>
            <a:pPr>
              <a:spcBef>
                <a:spcPct val="20000"/>
              </a:spcBef>
              <a:buFont typeface="Wingdings" pitchFamily="2" charset="2"/>
              <a:buNone/>
            </a:pPr>
            <a:r>
              <a:rPr lang="nl-NL" sz="2000" i="1" dirty="0" smtClean="0"/>
              <a:t>Ecotoxicology</a:t>
            </a:r>
            <a:endParaRPr lang="en-GB" sz="2000" i="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506"/>
                                        </p:tgtEl>
                                        <p:attrNameLst>
                                          <p:attrName>style.visibility</p:attrName>
                                        </p:attrNameLst>
                                      </p:cBhvr>
                                      <p:to>
                                        <p:strVal val="visible"/>
                                      </p:to>
                                    </p:set>
                                    <p:animEffect transition="in" filter="wipe(left)">
                                      <p:cBhvr>
                                        <p:cTn id="7" dur="500"/>
                                        <p:tgtEl>
                                          <p:spTgt spid="63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Simple mixture rules</a:t>
            </a:r>
            <a:endParaRPr lang="en-GB"/>
          </a:p>
        </p:txBody>
      </p:sp>
      <p:grpSp>
        <p:nvGrpSpPr>
          <p:cNvPr id="2" name="Group 3"/>
          <p:cNvGrpSpPr>
            <a:grpSpLocks/>
          </p:cNvGrpSpPr>
          <p:nvPr/>
        </p:nvGrpSpPr>
        <p:grpSpPr bwMode="auto">
          <a:xfrm>
            <a:off x="1274763" y="2792413"/>
            <a:ext cx="869950" cy="657225"/>
            <a:chOff x="1188" y="1547"/>
            <a:chExt cx="355" cy="268"/>
          </a:xfrm>
        </p:grpSpPr>
        <p:sp>
          <p:nvSpPr>
            <p:cNvPr id="64516" name="AutoShape 4"/>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4517" name="Oval 5"/>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sp>
        <p:nvSpPr>
          <p:cNvPr id="64518" name="Freeform 6"/>
          <p:cNvSpPr>
            <a:spLocks/>
          </p:cNvSpPr>
          <p:nvPr/>
        </p:nvSpPr>
        <p:spPr bwMode="auto">
          <a:xfrm>
            <a:off x="3608388" y="2728913"/>
            <a:ext cx="590550" cy="741362"/>
          </a:xfrm>
          <a:custGeom>
            <a:avLst/>
            <a:gdLst/>
            <a:ahLst/>
            <a:cxnLst>
              <a:cxn ang="0">
                <a:pos x="82" y="0"/>
              </a:cxn>
              <a:cxn ang="0">
                <a:pos x="285" y="0"/>
              </a:cxn>
              <a:cxn ang="0">
                <a:pos x="285" y="408"/>
              </a:cxn>
              <a:cxn ang="0">
                <a:pos x="0" y="408"/>
              </a:cxn>
              <a:cxn ang="0">
                <a:pos x="0" y="280"/>
              </a:cxn>
              <a:cxn ang="0">
                <a:pos x="146" y="280"/>
              </a:cxn>
              <a:cxn ang="0">
                <a:pos x="146" y="117"/>
              </a:cxn>
              <a:cxn ang="0">
                <a:pos x="0" y="117"/>
              </a:cxn>
              <a:cxn ang="0">
                <a:pos x="0" y="0"/>
              </a:cxn>
              <a:cxn ang="0">
                <a:pos x="122" y="0"/>
              </a:cxn>
            </a:cxnLst>
            <a:rect l="0" t="0" r="r" b="b"/>
            <a:pathLst>
              <a:path w="285" h="408">
                <a:moveTo>
                  <a:pt x="82" y="0"/>
                </a:moveTo>
                <a:lnTo>
                  <a:pt x="285" y="0"/>
                </a:lnTo>
                <a:lnTo>
                  <a:pt x="285" y="408"/>
                </a:lnTo>
                <a:lnTo>
                  <a:pt x="0" y="408"/>
                </a:lnTo>
                <a:lnTo>
                  <a:pt x="0" y="280"/>
                </a:lnTo>
                <a:lnTo>
                  <a:pt x="146" y="280"/>
                </a:lnTo>
                <a:lnTo>
                  <a:pt x="146" y="117"/>
                </a:lnTo>
                <a:lnTo>
                  <a:pt x="0" y="117"/>
                </a:lnTo>
                <a:lnTo>
                  <a:pt x="0" y="0"/>
                </a:lnTo>
                <a:lnTo>
                  <a:pt x="122" y="0"/>
                </a:lnTo>
              </a:path>
            </a:pathLst>
          </a:custGeom>
          <a:solidFill>
            <a:srgbClr val="FF0000"/>
          </a:solidFill>
          <a:ln w="9525">
            <a:solidFill>
              <a:schemeClr val="tx1"/>
            </a:solidFill>
            <a:round/>
            <a:headEnd/>
            <a:tailEnd/>
          </a:ln>
          <a:effectLst/>
        </p:spPr>
        <p:txBody>
          <a:bodyPr/>
          <a:lstStyle/>
          <a:p>
            <a:endParaRPr lang="en-GB"/>
          </a:p>
        </p:txBody>
      </p:sp>
      <p:sp>
        <p:nvSpPr>
          <p:cNvPr id="64519" name="Line 7"/>
          <p:cNvSpPr>
            <a:spLocks noChangeShapeType="1"/>
          </p:cNvSpPr>
          <p:nvPr/>
        </p:nvSpPr>
        <p:spPr bwMode="auto">
          <a:xfrm>
            <a:off x="4418013" y="3063875"/>
            <a:ext cx="1182687" cy="0"/>
          </a:xfrm>
          <a:prstGeom prst="line">
            <a:avLst/>
          </a:prstGeom>
          <a:noFill/>
          <a:ln w="76200">
            <a:solidFill>
              <a:schemeClr val="accent2"/>
            </a:solidFill>
            <a:round/>
            <a:headEnd/>
            <a:tailEnd type="triangle" w="med" len="med"/>
          </a:ln>
          <a:effectLst/>
        </p:spPr>
        <p:txBody>
          <a:bodyPr/>
          <a:lstStyle/>
          <a:p>
            <a:endParaRPr lang="en-GB"/>
          </a:p>
        </p:txBody>
      </p:sp>
      <p:sp>
        <p:nvSpPr>
          <p:cNvPr id="64520" name="Line 8"/>
          <p:cNvSpPr>
            <a:spLocks noChangeShapeType="1"/>
          </p:cNvSpPr>
          <p:nvPr/>
        </p:nvSpPr>
        <p:spPr bwMode="auto">
          <a:xfrm>
            <a:off x="2360613" y="3092450"/>
            <a:ext cx="977900" cy="0"/>
          </a:xfrm>
          <a:prstGeom prst="line">
            <a:avLst/>
          </a:prstGeom>
          <a:noFill/>
          <a:ln w="76200">
            <a:solidFill>
              <a:schemeClr val="accent2"/>
            </a:solidFill>
            <a:round/>
            <a:headEnd/>
            <a:tailEnd type="triangle" w="med" len="med"/>
          </a:ln>
          <a:effectLst/>
        </p:spPr>
        <p:txBody>
          <a:bodyPr/>
          <a:lstStyle/>
          <a:p>
            <a:endParaRPr lang="en-GB"/>
          </a:p>
        </p:txBody>
      </p:sp>
      <p:grpSp>
        <p:nvGrpSpPr>
          <p:cNvPr id="3" name="Group 9"/>
          <p:cNvGrpSpPr>
            <a:grpSpLocks/>
          </p:cNvGrpSpPr>
          <p:nvPr/>
        </p:nvGrpSpPr>
        <p:grpSpPr bwMode="auto">
          <a:xfrm>
            <a:off x="915988" y="4221163"/>
            <a:ext cx="3292475" cy="1054100"/>
            <a:chOff x="577" y="2659"/>
            <a:chExt cx="2074" cy="664"/>
          </a:xfrm>
        </p:grpSpPr>
        <p:grpSp>
          <p:nvGrpSpPr>
            <p:cNvPr id="4" name="Group 10"/>
            <p:cNvGrpSpPr>
              <a:grpSpLocks/>
            </p:cNvGrpSpPr>
            <p:nvPr/>
          </p:nvGrpSpPr>
          <p:grpSpPr bwMode="auto">
            <a:xfrm>
              <a:off x="989" y="2704"/>
              <a:ext cx="548" cy="414"/>
              <a:chOff x="1188" y="1547"/>
              <a:chExt cx="355" cy="268"/>
            </a:xfrm>
          </p:grpSpPr>
          <p:sp>
            <p:nvSpPr>
              <p:cNvPr id="64523" name="AutoShape 11"/>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4524" name="Oval 12"/>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grpSp>
          <p:nvGrpSpPr>
            <p:cNvPr id="5" name="Group 13"/>
            <p:cNvGrpSpPr>
              <a:grpSpLocks/>
            </p:cNvGrpSpPr>
            <p:nvPr/>
          </p:nvGrpSpPr>
          <p:grpSpPr bwMode="auto">
            <a:xfrm>
              <a:off x="577" y="2909"/>
              <a:ext cx="548" cy="414"/>
              <a:chOff x="1188" y="1547"/>
              <a:chExt cx="355" cy="268"/>
            </a:xfrm>
          </p:grpSpPr>
          <p:sp>
            <p:nvSpPr>
              <p:cNvPr id="64526" name="AutoShape 14"/>
              <p:cNvSpPr>
                <a:spLocks noChangeArrowheads="1"/>
              </p:cNvSpPr>
              <p:nvPr/>
            </p:nvSpPr>
            <p:spPr bwMode="auto">
              <a:xfrm>
                <a:off x="1188" y="1547"/>
                <a:ext cx="355" cy="268"/>
              </a:xfrm>
              <a:prstGeom prst="hexagon">
                <a:avLst>
                  <a:gd name="adj" fmla="val 33116"/>
                  <a:gd name="vf" fmla="val 115470"/>
                </a:avLst>
              </a:prstGeom>
              <a:solidFill>
                <a:schemeClr val="accent1"/>
              </a:solidFill>
              <a:ln w="9525">
                <a:solidFill>
                  <a:schemeClr val="tx1"/>
                </a:solidFill>
                <a:miter lim="800000"/>
                <a:headEnd/>
                <a:tailEnd/>
              </a:ln>
              <a:effectLst/>
            </p:spPr>
            <p:txBody>
              <a:bodyPr wrap="none" anchor="ctr"/>
              <a:lstStyle/>
              <a:p>
                <a:endParaRPr lang="en-GB"/>
              </a:p>
            </p:txBody>
          </p:sp>
          <p:sp>
            <p:nvSpPr>
              <p:cNvPr id="64527" name="Oval 15"/>
              <p:cNvSpPr>
                <a:spLocks noChangeArrowheads="1"/>
              </p:cNvSpPr>
              <p:nvPr/>
            </p:nvSpPr>
            <p:spPr bwMode="auto">
              <a:xfrm>
                <a:off x="1262" y="1576"/>
                <a:ext cx="205" cy="205"/>
              </a:xfrm>
              <a:prstGeom prst="ellipse">
                <a:avLst/>
              </a:prstGeom>
              <a:solidFill>
                <a:srgbClr val="FFFF00"/>
              </a:solidFill>
              <a:ln w="9525">
                <a:solidFill>
                  <a:schemeClr val="tx1"/>
                </a:solidFill>
                <a:round/>
                <a:headEnd/>
                <a:tailEnd/>
              </a:ln>
              <a:effectLst/>
            </p:spPr>
            <p:txBody>
              <a:bodyPr wrap="none" anchor="ctr"/>
              <a:lstStyle/>
              <a:p>
                <a:endParaRPr lang="en-GB"/>
              </a:p>
            </p:txBody>
          </p:sp>
        </p:grpSp>
        <p:sp>
          <p:nvSpPr>
            <p:cNvPr id="64528" name="Freeform 16"/>
            <p:cNvSpPr>
              <a:spLocks/>
            </p:cNvSpPr>
            <p:nvPr/>
          </p:nvSpPr>
          <p:spPr bwMode="auto">
            <a:xfrm>
              <a:off x="2279" y="2659"/>
              <a:ext cx="372" cy="467"/>
            </a:xfrm>
            <a:custGeom>
              <a:avLst/>
              <a:gdLst/>
              <a:ahLst/>
              <a:cxnLst>
                <a:cxn ang="0">
                  <a:pos x="82" y="0"/>
                </a:cxn>
                <a:cxn ang="0">
                  <a:pos x="285" y="0"/>
                </a:cxn>
                <a:cxn ang="0">
                  <a:pos x="285" y="408"/>
                </a:cxn>
                <a:cxn ang="0">
                  <a:pos x="0" y="408"/>
                </a:cxn>
                <a:cxn ang="0">
                  <a:pos x="0" y="280"/>
                </a:cxn>
                <a:cxn ang="0">
                  <a:pos x="146" y="280"/>
                </a:cxn>
                <a:cxn ang="0">
                  <a:pos x="146" y="117"/>
                </a:cxn>
                <a:cxn ang="0">
                  <a:pos x="0" y="117"/>
                </a:cxn>
                <a:cxn ang="0">
                  <a:pos x="0" y="0"/>
                </a:cxn>
                <a:cxn ang="0">
                  <a:pos x="122" y="0"/>
                </a:cxn>
              </a:cxnLst>
              <a:rect l="0" t="0" r="r" b="b"/>
              <a:pathLst>
                <a:path w="285" h="408">
                  <a:moveTo>
                    <a:pt x="82" y="0"/>
                  </a:moveTo>
                  <a:lnTo>
                    <a:pt x="285" y="0"/>
                  </a:lnTo>
                  <a:lnTo>
                    <a:pt x="285" y="408"/>
                  </a:lnTo>
                  <a:lnTo>
                    <a:pt x="0" y="408"/>
                  </a:lnTo>
                  <a:lnTo>
                    <a:pt x="0" y="280"/>
                  </a:lnTo>
                  <a:lnTo>
                    <a:pt x="146" y="280"/>
                  </a:lnTo>
                  <a:lnTo>
                    <a:pt x="146" y="117"/>
                  </a:lnTo>
                  <a:lnTo>
                    <a:pt x="0" y="117"/>
                  </a:lnTo>
                  <a:lnTo>
                    <a:pt x="0" y="0"/>
                  </a:lnTo>
                  <a:lnTo>
                    <a:pt x="122" y="0"/>
                  </a:lnTo>
                </a:path>
              </a:pathLst>
            </a:custGeom>
            <a:solidFill>
              <a:srgbClr val="808000"/>
            </a:solidFill>
            <a:ln w="9525">
              <a:solidFill>
                <a:schemeClr val="tx1"/>
              </a:solidFill>
              <a:round/>
              <a:headEnd/>
              <a:tailEnd/>
            </a:ln>
            <a:effectLst/>
          </p:spPr>
          <p:txBody>
            <a:bodyPr/>
            <a:lstStyle/>
            <a:p>
              <a:endParaRPr lang="en-GB"/>
            </a:p>
          </p:txBody>
        </p:sp>
        <p:sp>
          <p:nvSpPr>
            <p:cNvPr id="64529" name="Line 17"/>
            <p:cNvSpPr>
              <a:spLocks noChangeShapeType="1"/>
            </p:cNvSpPr>
            <p:nvPr/>
          </p:nvSpPr>
          <p:spPr bwMode="auto">
            <a:xfrm>
              <a:off x="1667" y="2894"/>
              <a:ext cx="424" cy="0"/>
            </a:xfrm>
            <a:prstGeom prst="line">
              <a:avLst/>
            </a:prstGeom>
            <a:noFill/>
            <a:ln w="76200">
              <a:solidFill>
                <a:schemeClr val="accent2"/>
              </a:solidFill>
              <a:round/>
              <a:headEnd/>
              <a:tailEnd type="triangle" w="med" len="med"/>
            </a:ln>
            <a:effectLst/>
          </p:spPr>
          <p:txBody>
            <a:bodyPr/>
            <a:lstStyle/>
            <a:p>
              <a:endParaRPr lang="en-GB"/>
            </a:p>
          </p:txBody>
        </p:sp>
      </p:grpSp>
      <p:sp>
        <p:nvSpPr>
          <p:cNvPr id="64532" name="Text Box 20"/>
          <p:cNvSpPr txBox="1">
            <a:spLocks noChangeArrowheads="1"/>
          </p:cNvSpPr>
          <p:nvPr/>
        </p:nvSpPr>
        <p:spPr bwMode="auto">
          <a:xfrm>
            <a:off x="773113" y="5687295"/>
            <a:ext cx="4435060" cy="830997"/>
          </a:xfrm>
          <a:prstGeom prst="rect">
            <a:avLst/>
          </a:prstGeom>
          <a:noFill/>
          <a:ln w="9525">
            <a:noFill/>
            <a:miter lim="800000"/>
            <a:headEnd/>
            <a:tailEnd/>
          </a:ln>
          <a:effectLst/>
        </p:spPr>
        <p:txBody>
          <a:bodyPr wrap="none">
            <a:spAutoFit/>
          </a:bodyPr>
          <a:lstStyle/>
          <a:p>
            <a:r>
              <a:rPr lang="nl-NL" sz="2400" b="1" i="1" dirty="0" smtClean="0">
                <a:solidFill>
                  <a:srgbClr val="008000"/>
                </a:solidFill>
              </a:rPr>
              <a:t>combine independent effects</a:t>
            </a:r>
          </a:p>
          <a:p>
            <a:r>
              <a:rPr lang="nl-NL" sz="2400" b="1" i="1" dirty="0" smtClean="0">
                <a:solidFill>
                  <a:srgbClr val="008000"/>
                </a:solidFill>
              </a:rPr>
              <a:t>in the energy budget</a:t>
            </a:r>
          </a:p>
        </p:txBody>
      </p:sp>
      <p:sp>
        <p:nvSpPr>
          <p:cNvPr id="64533" name="Line 21"/>
          <p:cNvSpPr>
            <a:spLocks noChangeShapeType="1"/>
          </p:cNvSpPr>
          <p:nvPr/>
        </p:nvSpPr>
        <p:spPr bwMode="auto">
          <a:xfrm flipV="1">
            <a:off x="4389437" y="3657600"/>
            <a:ext cx="1252238" cy="863600"/>
          </a:xfrm>
          <a:prstGeom prst="line">
            <a:avLst/>
          </a:prstGeom>
          <a:noFill/>
          <a:ln w="76200">
            <a:solidFill>
              <a:schemeClr val="accent2"/>
            </a:solidFill>
            <a:round/>
            <a:headEnd/>
            <a:tailEnd type="triangle" w="med" len="med"/>
          </a:ln>
          <a:effectLst/>
        </p:spPr>
        <p:txBody>
          <a:bodyPr/>
          <a:lstStyle/>
          <a:p>
            <a:endParaRPr lang="en-GB"/>
          </a:p>
        </p:txBody>
      </p:sp>
      <p:sp>
        <p:nvSpPr>
          <p:cNvPr id="30" name="Text Box 17"/>
          <p:cNvSpPr txBox="1">
            <a:spLocks noChangeArrowheads="1"/>
          </p:cNvSpPr>
          <p:nvPr/>
        </p:nvSpPr>
        <p:spPr bwMode="auto">
          <a:xfrm>
            <a:off x="985206" y="2098675"/>
            <a:ext cx="1624163" cy="461665"/>
          </a:xfrm>
          <a:prstGeom prst="rect">
            <a:avLst/>
          </a:prstGeom>
          <a:noFill/>
          <a:ln w="9525">
            <a:noFill/>
            <a:miter lim="800000"/>
            <a:headEnd/>
            <a:tailEnd/>
          </a:ln>
          <a:effectLst/>
        </p:spPr>
        <p:txBody>
          <a:bodyPr wrap="none">
            <a:spAutoFit/>
          </a:bodyPr>
          <a:lstStyle/>
          <a:p>
            <a:r>
              <a:rPr lang="nl-NL" sz="2400" i="1" dirty="0"/>
              <a:t>compound</a:t>
            </a:r>
            <a:endParaRPr lang="en-GB" sz="2400" i="1" dirty="0"/>
          </a:p>
        </p:txBody>
      </p:sp>
      <p:sp>
        <p:nvSpPr>
          <p:cNvPr id="31" name="Text Box 18"/>
          <p:cNvSpPr txBox="1">
            <a:spLocks noChangeArrowheads="1"/>
          </p:cNvSpPr>
          <p:nvPr/>
        </p:nvSpPr>
        <p:spPr bwMode="auto">
          <a:xfrm>
            <a:off x="3347404" y="2098675"/>
            <a:ext cx="1109599" cy="461665"/>
          </a:xfrm>
          <a:prstGeom prst="rect">
            <a:avLst/>
          </a:prstGeom>
          <a:noFill/>
          <a:ln w="9525">
            <a:noFill/>
            <a:miter lim="800000"/>
            <a:headEnd/>
            <a:tailEnd/>
          </a:ln>
          <a:effectLst/>
        </p:spPr>
        <p:txBody>
          <a:bodyPr wrap="none">
            <a:spAutoFit/>
          </a:bodyPr>
          <a:lstStyle/>
          <a:p>
            <a:r>
              <a:rPr lang="nl-NL" sz="2400" i="1" dirty="0"/>
              <a:t>‘target’</a:t>
            </a:r>
            <a:endParaRPr lang="en-GB" sz="2400" i="1" dirty="0"/>
          </a:p>
        </p:txBody>
      </p:sp>
      <p:grpSp>
        <p:nvGrpSpPr>
          <p:cNvPr id="33" name="Group 32"/>
          <p:cNvGrpSpPr/>
          <p:nvPr/>
        </p:nvGrpSpPr>
        <p:grpSpPr>
          <a:xfrm>
            <a:off x="5632295" y="2098675"/>
            <a:ext cx="2667718" cy="2762250"/>
            <a:chOff x="5632295" y="2098675"/>
            <a:chExt cx="2667718" cy="2762250"/>
          </a:xfrm>
        </p:grpSpPr>
        <p:sp>
          <p:nvSpPr>
            <p:cNvPr id="34" name="Oval 21"/>
            <p:cNvSpPr>
              <a:spLocks noChangeArrowheads="1"/>
            </p:cNvSpPr>
            <p:nvPr/>
          </p:nvSpPr>
          <p:spPr bwMode="auto">
            <a:xfrm>
              <a:off x="5799138" y="2801938"/>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a:t>maintenance costs</a:t>
              </a:r>
              <a:endParaRPr lang="en-GB" sz="2000"/>
            </a:p>
          </p:txBody>
        </p:sp>
        <p:sp>
          <p:nvSpPr>
            <p:cNvPr id="35" name="Oval 22"/>
            <p:cNvSpPr>
              <a:spLocks noChangeArrowheads="1"/>
            </p:cNvSpPr>
            <p:nvPr/>
          </p:nvSpPr>
          <p:spPr bwMode="auto">
            <a:xfrm>
              <a:off x="5799138" y="3338513"/>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dirty="0" smtClean="0"/>
                <a:t>growth costs</a:t>
              </a:r>
              <a:endParaRPr lang="en-GB" sz="2000" dirty="0" smtClean="0"/>
            </a:p>
          </p:txBody>
        </p:sp>
        <p:sp>
          <p:nvSpPr>
            <p:cNvPr id="36" name="Oval 23"/>
            <p:cNvSpPr>
              <a:spLocks noChangeArrowheads="1"/>
            </p:cNvSpPr>
            <p:nvPr/>
          </p:nvSpPr>
          <p:spPr bwMode="auto">
            <a:xfrm>
              <a:off x="5799138" y="3886200"/>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dirty="0" smtClean="0"/>
                <a:t>survival prob.</a:t>
              </a:r>
              <a:endParaRPr lang="en-GB" sz="2000" dirty="0"/>
            </a:p>
          </p:txBody>
        </p:sp>
        <p:sp>
          <p:nvSpPr>
            <p:cNvPr id="37" name="Text Box 24"/>
            <p:cNvSpPr txBox="1">
              <a:spLocks noChangeArrowheads="1"/>
            </p:cNvSpPr>
            <p:nvPr/>
          </p:nvSpPr>
          <p:spPr bwMode="auto">
            <a:xfrm>
              <a:off x="5632295" y="2098675"/>
              <a:ext cx="2667718" cy="461665"/>
            </a:xfrm>
            <a:prstGeom prst="rect">
              <a:avLst/>
            </a:prstGeom>
            <a:noFill/>
            <a:ln w="9525">
              <a:noFill/>
              <a:miter lim="800000"/>
              <a:headEnd/>
              <a:tailEnd/>
            </a:ln>
            <a:effectLst/>
          </p:spPr>
          <p:txBody>
            <a:bodyPr wrap="none">
              <a:spAutoFit/>
            </a:bodyPr>
            <a:lstStyle/>
            <a:p>
              <a:r>
                <a:rPr lang="nl-NL" sz="2400" i="1" dirty="0" smtClean="0"/>
                <a:t>metabolic process</a:t>
              </a:r>
              <a:endParaRPr lang="en-GB" sz="2400" i="1" dirty="0"/>
            </a:p>
          </p:txBody>
        </p:sp>
        <p:sp>
          <p:nvSpPr>
            <p:cNvPr id="38" name="Oval 25"/>
            <p:cNvSpPr>
              <a:spLocks noChangeArrowheads="1"/>
            </p:cNvSpPr>
            <p:nvPr/>
          </p:nvSpPr>
          <p:spPr bwMode="auto">
            <a:xfrm>
              <a:off x="5799138" y="4416425"/>
              <a:ext cx="2373312" cy="444500"/>
            </a:xfrm>
            <a:prstGeom prst="ellipse">
              <a:avLst/>
            </a:prstGeom>
            <a:solidFill>
              <a:srgbClr val="CCFFCC"/>
            </a:solidFill>
            <a:ln w="9525">
              <a:solidFill>
                <a:schemeClr val="tx1"/>
              </a:solidFill>
              <a:round/>
              <a:headEnd/>
              <a:tailEnd/>
            </a:ln>
            <a:effectLst/>
          </p:spPr>
          <p:txBody>
            <a:bodyPr wrap="none" anchor="ctr"/>
            <a:lstStyle/>
            <a:p>
              <a:pPr algn="ctr"/>
              <a:r>
                <a:rPr lang="nl-NL" sz="2000"/>
                <a:t>…</a:t>
              </a:r>
              <a:endParaRPr lang="en-GB" sz="2000"/>
            </a:p>
          </p:txBody>
        </p:sp>
      </p:grpSp>
      <p:sp>
        <p:nvSpPr>
          <p:cNvPr id="32" name="Rectangle 11"/>
          <p:cNvSpPr>
            <a:spLocks noChangeArrowheads="1"/>
          </p:cNvSpPr>
          <p:nvPr/>
        </p:nvSpPr>
        <p:spPr bwMode="auto">
          <a:xfrm>
            <a:off x="6693622" y="5890933"/>
            <a:ext cx="2262158"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a:t>Jager et al. (2010</a:t>
            </a:r>
            <a:r>
              <a:rPr lang="en-GB" sz="2000" i="1" dirty="0" smtClean="0"/>
              <a:t>)</a:t>
            </a:r>
          </a:p>
          <a:p>
            <a:pPr>
              <a:spcBef>
                <a:spcPct val="20000"/>
              </a:spcBef>
              <a:buFont typeface="Wingdings" pitchFamily="2" charset="2"/>
              <a:buNone/>
            </a:pPr>
            <a:r>
              <a:rPr lang="nl-NL" sz="2000" i="1" dirty="0" smtClean="0"/>
              <a:t>Ecotoxicology</a:t>
            </a:r>
            <a:endParaRPr lang="en-GB" sz="2000" i="1" dirty="0"/>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32"/>
                                        </p:tgtEl>
                                        <p:attrNameLst>
                                          <p:attrName>style.visibility</p:attrName>
                                        </p:attrNameLst>
                                      </p:cBhvr>
                                      <p:to>
                                        <p:strVal val="visible"/>
                                      </p:to>
                                    </p:set>
                                    <p:animEffect transition="in" filter="dissolve">
                                      <p:cBhvr>
                                        <p:cTn id="7" dur="500"/>
                                        <p:tgtEl>
                                          <p:spTgt spid="64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8242300" y="5870575"/>
            <a:ext cx="901700" cy="987425"/>
          </a:xfrm>
          <a:prstGeom prst="rect">
            <a:avLst/>
          </a:prstGeom>
          <a:solidFill>
            <a:schemeClr val="bg1"/>
          </a:solidFill>
          <a:ln w="9525">
            <a:noFill/>
            <a:miter lim="800000"/>
            <a:headEnd/>
            <a:tailEnd/>
          </a:ln>
          <a:effectLst/>
        </p:spPr>
        <p:txBody>
          <a:bodyPr wrap="none" anchor="ctr"/>
          <a:lstStyle/>
          <a:p>
            <a:endParaRPr lang="en-GB"/>
          </a:p>
        </p:txBody>
      </p:sp>
      <p:sp>
        <p:nvSpPr>
          <p:cNvPr id="106499" name="Rectangle 3"/>
          <p:cNvSpPr>
            <a:spLocks noGrp="1" noChangeArrowheads="1"/>
          </p:cNvSpPr>
          <p:nvPr>
            <p:ph type="title"/>
          </p:nvPr>
        </p:nvSpPr>
        <p:spPr>
          <a:xfrm>
            <a:off x="685800" y="264560"/>
            <a:ext cx="7772400" cy="1143000"/>
          </a:xfrm>
        </p:spPr>
        <p:txBody>
          <a:bodyPr/>
          <a:lstStyle/>
          <a:p>
            <a:r>
              <a:rPr lang="nl-NL" dirty="0" smtClean="0"/>
              <a:t>Case study: survival</a:t>
            </a:r>
            <a:endParaRPr lang="en-GB" dirty="0"/>
          </a:p>
        </p:txBody>
      </p:sp>
      <p:sp>
        <p:nvSpPr>
          <p:cNvPr id="106502" name="Rectangle 6"/>
          <p:cNvSpPr>
            <a:spLocks noChangeArrowheads="1"/>
          </p:cNvSpPr>
          <p:nvPr/>
        </p:nvSpPr>
        <p:spPr bwMode="auto">
          <a:xfrm>
            <a:off x="444633" y="5859463"/>
            <a:ext cx="2812501"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nl-NL" sz="2000" i="1" dirty="0"/>
              <a:t>Baas et al. (</a:t>
            </a:r>
            <a:r>
              <a:rPr lang="nl-NL" sz="2000" i="1" dirty="0" smtClean="0"/>
              <a:t>2007)</a:t>
            </a:r>
          </a:p>
          <a:p>
            <a:pPr>
              <a:spcBef>
                <a:spcPct val="20000"/>
              </a:spcBef>
              <a:buFont typeface="Wingdings" pitchFamily="2" charset="2"/>
              <a:buNone/>
            </a:pPr>
            <a:r>
              <a:rPr lang="nl-NL" sz="2000" i="1" dirty="0" smtClean="0"/>
              <a:t>Environ. Toxicol. Chem</a:t>
            </a:r>
          </a:p>
        </p:txBody>
      </p:sp>
      <p:pic>
        <p:nvPicPr>
          <p:cNvPr id="7" name="Picture 6" descr="folsomia_candida"/>
          <p:cNvPicPr>
            <a:picLocks noChangeAspect="1" noChangeArrowheads="1"/>
          </p:cNvPicPr>
          <p:nvPr/>
        </p:nvPicPr>
        <p:blipFill>
          <a:blip r:embed="rId2" cstate="print"/>
          <a:srcRect/>
          <a:stretch>
            <a:fillRect/>
          </a:stretch>
        </p:blipFill>
        <p:spPr bwMode="auto">
          <a:xfrm>
            <a:off x="720436" y="3381486"/>
            <a:ext cx="2712877" cy="2033528"/>
          </a:xfrm>
          <a:prstGeom prst="rect">
            <a:avLst/>
          </a:prstGeom>
          <a:noFill/>
          <a:effectLst/>
        </p:spPr>
      </p:pic>
      <p:sp>
        <p:nvSpPr>
          <p:cNvPr id="106500" name="Rectangle 4"/>
          <p:cNvSpPr>
            <a:spLocks noGrp="1" noChangeArrowheads="1"/>
          </p:cNvSpPr>
          <p:nvPr>
            <p:ph type="body" sz="half" idx="1"/>
          </p:nvPr>
        </p:nvSpPr>
        <p:spPr>
          <a:xfrm>
            <a:off x="358011" y="1981200"/>
            <a:ext cx="3359974" cy="1849438"/>
          </a:xfrm>
        </p:spPr>
        <p:txBody>
          <a:bodyPr/>
          <a:lstStyle/>
          <a:p>
            <a:pPr>
              <a:buNone/>
            </a:pPr>
            <a:r>
              <a:rPr lang="nl-NL" sz="2400" b="1" dirty="0" smtClean="0">
                <a:solidFill>
                  <a:srgbClr val="009900"/>
                </a:solidFill>
              </a:rPr>
              <a:t>Mixture of Cd and Cu</a:t>
            </a:r>
          </a:p>
          <a:p>
            <a:pPr>
              <a:buNone/>
            </a:pPr>
            <a:r>
              <a:rPr lang="nl-NL" sz="2400" dirty="0" smtClean="0"/>
              <a:t>Model fit to all survival data </a:t>
            </a:r>
            <a:r>
              <a:rPr lang="nl-NL" sz="2400" i="1" dirty="0"/>
              <a:t>in </a:t>
            </a:r>
            <a:r>
              <a:rPr lang="nl-NL" sz="2400" i="1" dirty="0" smtClean="0"/>
              <a:t>time </a:t>
            </a:r>
            <a:r>
              <a:rPr lang="nl-NL" sz="2400" dirty="0" smtClean="0"/>
              <a:t>…</a:t>
            </a:r>
            <a:endParaRPr lang="en-GB" sz="2400" dirty="0"/>
          </a:p>
        </p:txBody>
      </p:sp>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8242300" y="5870575"/>
            <a:ext cx="901700" cy="987425"/>
          </a:xfrm>
          <a:prstGeom prst="rect">
            <a:avLst/>
          </a:prstGeom>
          <a:solidFill>
            <a:schemeClr val="bg1"/>
          </a:solidFill>
          <a:ln w="9525">
            <a:noFill/>
            <a:miter lim="800000"/>
            <a:headEnd/>
            <a:tailEnd/>
          </a:ln>
          <a:effectLst/>
        </p:spPr>
        <p:txBody>
          <a:bodyPr wrap="none" anchor="ctr"/>
          <a:lstStyle/>
          <a:p>
            <a:endParaRPr lang="en-GB"/>
          </a:p>
        </p:txBody>
      </p:sp>
      <p:sp>
        <p:nvSpPr>
          <p:cNvPr id="106499" name="Rectangle 3"/>
          <p:cNvSpPr>
            <a:spLocks noGrp="1" noChangeArrowheads="1"/>
          </p:cNvSpPr>
          <p:nvPr>
            <p:ph type="title"/>
          </p:nvPr>
        </p:nvSpPr>
        <p:spPr>
          <a:xfrm>
            <a:off x="685800" y="264560"/>
            <a:ext cx="7772400" cy="1143000"/>
          </a:xfrm>
        </p:spPr>
        <p:txBody>
          <a:bodyPr/>
          <a:lstStyle/>
          <a:p>
            <a:r>
              <a:rPr lang="nl-NL" dirty="0" smtClean="0"/>
              <a:t>Case study: survival</a:t>
            </a:r>
            <a:endParaRPr lang="en-GB" dirty="0"/>
          </a:p>
        </p:txBody>
      </p:sp>
      <p:pic>
        <p:nvPicPr>
          <p:cNvPr id="106501" name="CuCd2006.avi">
            <a:hlinkClick r:id="" action="ppaction://media"/>
          </p:cNvPr>
          <p:cNvPicPr>
            <a:picLocks noGrp="1" noRot="1" noChangeAspect="1" noChangeArrowheads="1"/>
          </p:cNvPicPr>
          <p:nvPr>
            <p:ph sz="half" idx="2"/>
            <a:videoFile r:link="rId1"/>
          </p:nvPr>
        </p:nvPicPr>
        <p:blipFill>
          <a:blip r:embed="rId3" cstate="print"/>
          <a:srcRect/>
          <a:stretch>
            <a:fillRect/>
          </a:stretch>
        </p:blipFill>
        <p:spPr>
          <a:xfrm>
            <a:off x="4006703" y="1515855"/>
            <a:ext cx="5040312" cy="5270708"/>
          </a:xfrm>
          <a:ln/>
        </p:spPr>
      </p:pic>
      <p:sp>
        <p:nvSpPr>
          <p:cNvPr id="106502" name="Rectangle 6"/>
          <p:cNvSpPr>
            <a:spLocks noChangeArrowheads="1"/>
          </p:cNvSpPr>
          <p:nvPr/>
        </p:nvSpPr>
        <p:spPr bwMode="auto">
          <a:xfrm>
            <a:off x="444633" y="5859463"/>
            <a:ext cx="2812501"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nl-NL" sz="2000" i="1" dirty="0"/>
              <a:t>Baas et al. (</a:t>
            </a:r>
            <a:r>
              <a:rPr lang="nl-NL" sz="2000" i="1" dirty="0" smtClean="0"/>
              <a:t>2007)</a:t>
            </a:r>
          </a:p>
          <a:p>
            <a:pPr>
              <a:spcBef>
                <a:spcPct val="20000"/>
              </a:spcBef>
              <a:buFont typeface="Wingdings" pitchFamily="2" charset="2"/>
              <a:buNone/>
            </a:pPr>
            <a:r>
              <a:rPr lang="nl-NL" sz="2000" i="1" dirty="0" smtClean="0"/>
              <a:t>Environ. Toxicol. Chem</a:t>
            </a:r>
          </a:p>
        </p:txBody>
      </p:sp>
      <p:pic>
        <p:nvPicPr>
          <p:cNvPr id="7" name="Picture 6" descr="folsomia_candida"/>
          <p:cNvPicPr>
            <a:picLocks noChangeAspect="1" noChangeArrowheads="1"/>
          </p:cNvPicPr>
          <p:nvPr/>
        </p:nvPicPr>
        <p:blipFill>
          <a:blip r:embed="rId4" cstate="print"/>
          <a:srcRect/>
          <a:stretch>
            <a:fillRect/>
          </a:stretch>
        </p:blipFill>
        <p:spPr bwMode="auto">
          <a:xfrm>
            <a:off x="720436" y="3381486"/>
            <a:ext cx="2712877" cy="2033528"/>
          </a:xfrm>
          <a:prstGeom prst="rect">
            <a:avLst/>
          </a:prstGeom>
          <a:noFill/>
          <a:effectLst/>
        </p:spPr>
      </p:pic>
      <p:sp>
        <p:nvSpPr>
          <p:cNvPr id="106500" name="Rectangle 4"/>
          <p:cNvSpPr>
            <a:spLocks noGrp="1" noChangeArrowheads="1"/>
          </p:cNvSpPr>
          <p:nvPr>
            <p:ph type="body" sz="half" idx="1"/>
          </p:nvPr>
        </p:nvSpPr>
        <p:spPr>
          <a:xfrm>
            <a:off x="358011" y="1981200"/>
            <a:ext cx="3359974" cy="1849438"/>
          </a:xfrm>
        </p:spPr>
        <p:txBody>
          <a:bodyPr/>
          <a:lstStyle/>
          <a:p>
            <a:pPr>
              <a:buNone/>
            </a:pPr>
            <a:r>
              <a:rPr lang="nl-NL" sz="2400" b="1" dirty="0" smtClean="0">
                <a:solidFill>
                  <a:srgbClr val="009900"/>
                </a:solidFill>
              </a:rPr>
              <a:t>Mixture of Cd and Cu</a:t>
            </a:r>
          </a:p>
          <a:p>
            <a:pPr>
              <a:buNone/>
            </a:pPr>
            <a:r>
              <a:rPr lang="nl-NL" sz="2400" dirty="0" smtClean="0"/>
              <a:t>Model fit to all survival data </a:t>
            </a:r>
            <a:r>
              <a:rPr lang="nl-NL" sz="2400" i="1" dirty="0"/>
              <a:t>in </a:t>
            </a:r>
            <a:r>
              <a:rPr lang="nl-NL" sz="2400" i="1" dirty="0" smtClean="0"/>
              <a:t>time </a:t>
            </a:r>
            <a:r>
              <a:rPr lang="nl-NL" sz="2400" dirty="0" smtClean="0"/>
              <a:t>…</a:t>
            </a:r>
            <a:endParaRPr lang="en-GB" sz="2400" dirty="0"/>
          </a:p>
        </p:txBody>
      </p:sp>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10650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6501"/>
                                        </p:tgtEl>
                                      </p:cBhvr>
                                    </p:cmd>
                                  </p:childTnLst>
                                </p:cTn>
                              </p:par>
                            </p:childTnLst>
                          </p:cTn>
                        </p:par>
                      </p:childTnLst>
                    </p:cTn>
                  </p:par>
                </p:childTnLst>
              </p:cTn>
              <p:nextCondLst>
                <p:cond evt="onClick" delay="0">
                  <p:tgtEl>
                    <p:spTgt spid="106501"/>
                  </p:tgtEl>
                </p:cond>
              </p:nextCondLst>
            </p:seq>
            <p:video>
              <p:cMediaNode>
                <p:cTn id="7" fill="hold" display="0">
                  <p:stCondLst>
                    <p:cond delay="indefinite"/>
                  </p:stCondLst>
                  <p:endCondLst>
                    <p:cond evt="onNext" delay="0">
                      <p:tgtEl>
                        <p:sldTgt/>
                      </p:tgtEl>
                    </p:cond>
                    <p:cond evt="onPrev" delay="0">
                      <p:tgtEl>
                        <p:sldTgt/>
                      </p:tgtEl>
                    </p:cond>
                  </p:endCondLst>
                </p:cTn>
                <p:tgtEl>
                  <p:spTgt spid="106501"/>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p:txBody>
          <a:bodyPr/>
          <a:lstStyle/>
          <a:p>
            <a:r>
              <a:rPr lang="nl-NL" dirty="0" smtClean="0"/>
              <a:t>Case study: sub-lethal</a:t>
            </a:r>
            <a:endParaRPr lang="en-GB" dirty="0"/>
          </a:p>
        </p:txBody>
      </p:sp>
      <p:sp>
        <p:nvSpPr>
          <p:cNvPr id="72713" name="Rectangle 9"/>
          <p:cNvSpPr>
            <a:spLocks noGrp="1" noChangeArrowheads="1"/>
          </p:cNvSpPr>
          <p:nvPr>
            <p:ph type="body" idx="1"/>
          </p:nvPr>
        </p:nvSpPr>
        <p:spPr/>
        <p:txBody>
          <a:bodyPr/>
          <a:lstStyle/>
          <a:p>
            <a:pPr>
              <a:buNone/>
            </a:pPr>
            <a:r>
              <a:rPr lang="nl-NL" b="1" dirty="0" smtClean="0">
                <a:solidFill>
                  <a:srgbClr val="009900"/>
                </a:solidFill>
              </a:rPr>
              <a:t>Insecticide fenvalerate and food stress</a:t>
            </a:r>
          </a:p>
          <a:p>
            <a:r>
              <a:rPr lang="nl-NL" dirty="0" smtClean="0"/>
              <a:t>Based </a:t>
            </a:r>
            <a:r>
              <a:rPr lang="nl-NL" dirty="0"/>
              <a:t>on standard 21-day </a:t>
            </a:r>
            <a:r>
              <a:rPr lang="nl-NL" dirty="0" smtClean="0"/>
              <a:t>reproduction test</a:t>
            </a:r>
          </a:p>
          <a:p>
            <a:pPr lvl="1"/>
            <a:r>
              <a:rPr lang="nl-NL" dirty="0" smtClean="0"/>
              <a:t>survival, size and reproduction over time</a:t>
            </a:r>
          </a:p>
          <a:p>
            <a:pPr lvl="1"/>
            <a:r>
              <a:rPr lang="nl-NL" dirty="0" smtClean="0"/>
              <a:t>pulse exposure in first 24 hours</a:t>
            </a:r>
          </a:p>
          <a:p>
            <a:pPr lvl="1"/>
            <a:r>
              <a:rPr lang="nl-NL" dirty="0" smtClean="0"/>
              <a:t>two food levels</a:t>
            </a:r>
            <a:endParaRPr lang="nl-NL" dirty="0"/>
          </a:p>
        </p:txBody>
      </p:sp>
      <p:sp>
        <p:nvSpPr>
          <p:cNvPr id="14" name="Rectangle 11"/>
          <p:cNvSpPr>
            <a:spLocks noChangeArrowheads="1"/>
          </p:cNvSpPr>
          <p:nvPr/>
        </p:nvSpPr>
        <p:spPr bwMode="auto">
          <a:xfrm>
            <a:off x="417513" y="6029479"/>
            <a:ext cx="2419252"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err="1" smtClean="0"/>
              <a:t>Pieters</a:t>
            </a:r>
            <a:r>
              <a:rPr lang="en-GB" sz="2000" i="1" dirty="0" smtClean="0"/>
              <a:t> </a:t>
            </a:r>
            <a:r>
              <a:rPr lang="en-GB" sz="2000" i="1" dirty="0"/>
              <a:t>et al. (</a:t>
            </a:r>
            <a:r>
              <a:rPr lang="en-GB" sz="2000" i="1" dirty="0" smtClean="0"/>
              <a:t>2006)</a:t>
            </a:r>
          </a:p>
          <a:p>
            <a:pPr>
              <a:spcBef>
                <a:spcPct val="20000"/>
              </a:spcBef>
              <a:buFont typeface="Wingdings" pitchFamily="2" charset="2"/>
              <a:buNone/>
            </a:pPr>
            <a:r>
              <a:rPr lang="nl-NL" sz="2000" i="1" dirty="0" smtClean="0"/>
              <a:t>Ecotoxicology</a:t>
            </a:r>
            <a:endParaRPr lang="en-GB" sz="2000" i="1" dirty="0"/>
          </a:p>
        </p:txBody>
      </p:sp>
      <p:pic>
        <p:nvPicPr>
          <p:cNvPr id="6" name="Picture 1"/>
          <p:cNvPicPr>
            <a:picLocks noChangeAspect="1" noChangeArrowheads="1"/>
          </p:cNvPicPr>
          <p:nvPr/>
        </p:nvPicPr>
        <p:blipFill>
          <a:blip r:embed="rId3" cstate="print"/>
          <a:srcRect/>
          <a:stretch>
            <a:fillRect/>
          </a:stretch>
        </p:blipFill>
        <p:spPr bwMode="auto">
          <a:xfrm>
            <a:off x="1255426" y="3881641"/>
            <a:ext cx="1446210" cy="1913379"/>
          </a:xfrm>
          <a:prstGeom prst="rect">
            <a:avLst/>
          </a:prstGeom>
          <a:noFill/>
          <a:ln w="9525">
            <a:noFill/>
            <a:miter lim="800000"/>
            <a:headEnd/>
            <a:tailEnd/>
          </a:ln>
        </p:spPr>
      </p:pic>
    </p:spTree>
    <p:custDataLst>
      <p:tags r:id="rId1"/>
    </p:custDataLst>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p:txBody>
          <a:bodyPr/>
          <a:lstStyle/>
          <a:p>
            <a:r>
              <a:rPr lang="nl-NL" dirty="0" smtClean="0"/>
              <a:t>Fenvalerate and food</a:t>
            </a:r>
            <a:endParaRPr lang="en-GB" dirty="0"/>
          </a:p>
        </p:txBody>
      </p:sp>
      <p:sp>
        <p:nvSpPr>
          <p:cNvPr id="72713" name="Rectangle 9"/>
          <p:cNvSpPr>
            <a:spLocks noGrp="1" noChangeArrowheads="1"/>
          </p:cNvSpPr>
          <p:nvPr>
            <p:ph type="body" idx="1"/>
          </p:nvPr>
        </p:nvSpPr>
        <p:spPr>
          <a:xfrm>
            <a:off x="457200" y="1700011"/>
            <a:ext cx="4270075" cy="4426152"/>
          </a:xfrm>
        </p:spPr>
        <p:txBody>
          <a:bodyPr/>
          <a:lstStyle/>
          <a:p>
            <a:r>
              <a:rPr lang="nl-NL" dirty="0" smtClean="0"/>
              <a:t>Same model parameters</a:t>
            </a:r>
          </a:p>
          <a:p>
            <a:pPr lvl="1"/>
            <a:r>
              <a:rPr lang="nl-NL" dirty="0" smtClean="0"/>
              <a:t>for all endpoints over time </a:t>
            </a:r>
          </a:p>
          <a:p>
            <a:pPr lvl="1"/>
            <a:r>
              <a:rPr lang="nl-NL" dirty="0" smtClean="0"/>
              <a:t>for 2 food levels</a:t>
            </a:r>
          </a:p>
          <a:p>
            <a:r>
              <a:rPr lang="nl-NL" dirty="0" smtClean="0"/>
              <a:t>Apparent synergism …</a:t>
            </a:r>
            <a:endParaRPr lang="nl-NL" dirty="0"/>
          </a:p>
        </p:txBody>
      </p:sp>
      <p:sp>
        <p:nvSpPr>
          <p:cNvPr id="72715" name="Rectangle 11"/>
          <p:cNvSpPr>
            <a:spLocks noChangeArrowheads="1"/>
          </p:cNvSpPr>
          <p:nvPr/>
        </p:nvSpPr>
        <p:spPr bwMode="auto">
          <a:xfrm>
            <a:off x="417513" y="6029479"/>
            <a:ext cx="2419252"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err="1" smtClean="0"/>
              <a:t>Pieters</a:t>
            </a:r>
            <a:r>
              <a:rPr lang="en-GB" sz="2000" i="1" dirty="0" smtClean="0"/>
              <a:t> </a:t>
            </a:r>
            <a:r>
              <a:rPr lang="en-GB" sz="2000" i="1" dirty="0"/>
              <a:t>et al. (</a:t>
            </a:r>
            <a:r>
              <a:rPr lang="en-GB" sz="2000" i="1" dirty="0" smtClean="0"/>
              <a:t>2006)</a:t>
            </a:r>
          </a:p>
          <a:p>
            <a:pPr>
              <a:spcBef>
                <a:spcPct val="20000"/>
              </a:spcBef>
              <a:buFont typeface="Wingdings" pitchFamily="2" charset="2"/>
              <a:buNone/>
            </a:pPr>
            <a:r>
              <a:rPr lang="nl-NL" sz="2000" i="1" dirty="0" smtClean="0"/>
              <a:t>Ecotoxicology</a:t>
            </a:r>
            <a:endParaRPr lang="en-GB" sz="2000" i="1" dirty="0"/>
          </a:p>
        </p:txBody>
      </p:sp>
      <p:pic>
        <p:nvPicPr>
          <p:cNvPr id="3074" name="Picture 2"/>
          <p:cNvPicPr>
            <a:picLocks noChangeAspect="1" noChangeArrowheads="1"/>
          </p:cNvPicPr>
          <p:nvPr/>
        </p:nvPicPr>
        <p:blipFill>
          <a:blip r:embed="rId3" cstate="print"/>
          <a:srcRect/>
          <a:stretch>
            <a:fillRect/>
          </a:stretch>
        </p:blipFill>
        <p:spPr bwMode="auto">
          <a:xfrm>
            <a:off x="4581929" y="1495821"/>
            <a:ext cx="4356338" cy="5351379"/>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1255426" y="3881641"/>
            <a:ext cx="1446210" cy="1913379"/>
          </a:xfrm>
          <a:prstGeom prst="rect">
            <a:avLst/>
          </a:prstGeom>
          <a:noFill/>
          <a:ln w="9525">
            <a:noFill/>
            <a:miter lim="800000"/>
            <a:headEnd/>
            <a:tailEnd/>
          </a:ln>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2713">
                                            <p:txEl>
                                              <p:pRg st="0" end="0"/>
                                            </p:txEl>
                                          </p:spTgt>
                                        </p:tgtEl>
                                        <p:attrNameLst>
                                          <p:attrName>style.visibility</p:attrName>
                                        </p:attrNameLst>
                                      </p:cBhvr>
                                      <p:to>
                                        <p:strVal val="visible"/>
                                      </p:to>
                                    </p:set>
                                    <p:animEffect transition="in" filter="dissolve">
                                      <p:cBhvr>
                                        <p:cTn id="7" dur="500"/>
                                        <p:tgtEl>
                                          <p:spTgt spid="7271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713">
                                            <p:txEl>
                                              <p:pRg st="1" end="1"/>
                                            </p:txEl>
                                          </p:spTgt>
                                        </p:tgtEl>
                                        <p:attrNameLst>
                                          <p:attrName>style.visibility</p:attrName>
                                        </p:attrNameLst>
                                      </p:cBhvr>
                                      <p:to>
                                        <p:strVal val="visible"/>
                                      </p:to>
                                    </p:set>
                                    <p:animEffect transition="in" filter="dissolve">
                                      <p:cBhvr>
                                        <p:cTn id="10" dur="500"/>
                                        <p:tgtEl>
                                          <p:spTgt spid="7271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2713">
                                            <p:txEl>
                                              <p:pRg st="2" end="2"/>
                                            </p:txEl>
                                          </p:spTgt>
                                        </p:tgtEl>
                                        <p:attrNameLst>
                                          <p:attrName>style.visibility</p:attrName>
                                        </p:attrNameLst>
                                      </p:cBhvr>
                                      <p:to>
                                        <p:strVal val="visible"/>
                                      </p:to>
                                    </p:set>
                                    <p:animEffect transition="in" filter="dissolve">
                                      <p:cBhvr>
                                        <p:cTn id="13" dur="500"/>
                                        <p:tgtEl>
                                          <p:spTgt spid="7271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2713">
                                            <p:txEl>
                                              <p:pRg st="3" end="3"/>
                                            </p:txEl>
                                          </p:spTgt>
                                        </p:tgtEl>
                                        <p:attrNameLst>
                                          <p:attrName>style.visibility</p:attrName>
                                        </p:attrNameLst>
                                      </p:cBhvr>
                                      <p:to>
                                        <p:strVal val="visible"/>
                                      </p:to>
                                    </p:set>
                                    <p:animEffect transition="in" filter="dissolve">
                                      <p:cBhvr>
                                        <p:cTn id="18" dur="500"/>
                                        <p:tgtEl>
                                          <p:spTgt spid="727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888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life-history traits</a:t>
            </a:r>
          </a:p>
        </p:txBody>
      </p:sp>
      <p:cxnSp>
        <p:nvCxnSpPr>
          <p:cNvPr id="22" name="Straight Arrow Connector 21"/>
          <p:cNvCxnSpPr/>
          <p:nvPr/>
        </p:nvCxnSpPr>
        <p:spPr>
          <a:xfrm flipV="1">
            <a:off x="1086925" y="3154768"/>
            <a:ext cx="5167226" cy="369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dirty="0" smtClean="0"/>
              <a:t>TKTD models</a:t>
            </a:r>
            <a:endParaRPr lang="en-GB" dirty="0"/>
          </a:p>
        </p:txBody>
      </p:sp>
      <p:sp>
        <p:nvSpPr>
          <p:cNvPr id="28" name="Rectangle 27"/>
          <p:cNvSpPr/>
          <p:nvPr/>
        </p:nvSpPr>
        <p:spPr>
          <a:xfrm>
            <a:off x="129405"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external exposure</a:t>
            </a:r>
          </a:p>
        </p:txBody>
      </p:sp>
      <p:sp>
        <p:nvSpPr>
          <p:cNvPr id="11" name="TextBox 10"/>
          <p:cNvSpPr txBox="1"/>
          <p:nvPr/>
        </p:nvSpPr>
        <p:spPr>
          <a:xfrm>
            <a:off x="6246462" y="2096135"/>
            <a:ext cx="889987" cy="646331"/>
          </a:xfrm>
          <a:prstGeom prst="rect">
            <a:avLst/>
          </a:prstGeom>
          <a:noFill/>
        </p:spPr>
        <p:txBody>
          <a:bodyPr wrap="none" rtlCol="0">
            <a:spAutoFit/>
          </a:bodyPr>
          <a:lstStyle/>
          <a:p>
            <a:pPr algn="ctr"/>
            <a:r>
              <a:rPr lang="nl-NL" dirty="0" smtClean="0"/>
              <a:t>toxicity</a:t>
            </a:r>
          </a:p>
          <a:p>
            <a:pPr algn="ctr"/>
            <a:r>
              <a:rPr lang="nl-NL" dirty="0" smtClean="0"/>
              <a:t>testing</a:t>
            </a:r>
            <a:endParaRPr lang="en-GB" dirty="0"/>
          </a:p>
        </p:txBody>
      </p:sp>
      <p:pic>
        <p:nvPicPr>
          <p:cNvPr id="14" name="Picture 21" descr="Toxic3"/>
          <p:cNvPicPr>
            <a:picLocks noChangeAspect="1" noChangeArrowheads="1"/>
          </p:cNvPicPr>
          <p:nvPr/>
        </p:nvPicPr>
        <p:blipFill>
          <a:blip r:embed="rId2" cstate="print"/>
          <a:srcRect/>
          <a:stretch>
            <a:fillRect/>
          </a:stretch>
        </p:blipFill>
        <p:spPr bwMode="auto">
          <a:xfrm>
            <a:off x="6347382" y="4203742"/>
            <a:ext cx="1028700" cy="1841500"/>
          </a:xfrm>
          <a:prstGeom prst="rect">
            <a:avLst/>
          </a:prstGeom>
          <a:noFill/>
          <a:ln w="9525">
            <a:noFill/>
            <a:miter lim="800000"/>
            <a:headEnd/>
            <a:tailEnd/>
          </a:ln>
        </p:spPr>
      </p:pic>
      <p:pic>
        <p:nvPicPr>
          <p:cNvPr id="15" name="Picture 1"/>
          <p:cNvPicPr>
            <a:picLocks noChangeAspect="1" noChangeArrowheads="1"/>
          </p:cNvPicPr>
          <p:nvPr/>
        </p:nvPicPr>
        <p:blipFill>
          <a:blip r:embed="rId3" cstate="print"/>
          <a:srcRect/>
          <a:stretch>
            <a:fillRect/>
          </a:stretch>
        </p:blipFill>
        <p:spPr bwMode="auto">
          <a:xfrm>
            <a:off x="7102044" y="4077701"/>
            <a:ext cx="1027112" cy="1358900"/>
          </a:xfrm>
          <a:prstGeom prst="rect">
            <a:avLst/>
          </a:prstGeom>
          <a:noFill/>
          <a:ln w="9525">
            <a:noFill/>
            <a:miter lim="800000"/>
            <a:headEnd/>
            <a:tailEnd/>
          </a:ln>
        </p:spPr>
      </p:pic>
      <p:sp>
        <p:nvSpPr>
          <p:cNvPr id="18" name="Rectangle 17"/>
          <p:cNvSpPr/>
          <p:nvPr/>
        </p:nvSpPr>
        <p:spPr>
          <a:xfrm>
            <a:off x="460651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metabolic processes</a:t>
            </a:r>
          </a:p>
        </p:txBody>
      </p:sp>
      <p:pic>
        <p:nvPicPr>
          <p:cNvPr id="17" name="Picture 22"/>
          <p:cNvPicPr>
            <a:picLocks noChangeAspect="1" noChangeArrowheads="1"/>
          </p:cNvPicPr>
          <p:nvPr/>
        </p:nvPicPr>
        <p:blipFill>
          <a:blip r:embed="rId4" cstate="print"/>
          <a:srcRect/>
          <a:stretch>
            <a:fillRect/>
          </a:stretch>
        </p:blipFill>
        <p:spPr bwMode="auto">
          <a:xfrm>
            <a:off x="3252162" y="4470123"/>
            <a:ext cx="2862110" cy="1479261"/>
          </a:xfrm>
          <a:prstGeom prst="rect">
            <a:avLst/>
          </a:prstGeom>
          <a:noFill/>
          <a:ln w="9525">
            <a:noFill/>
            <a:miter lim="800000"/>
            <a:headEnd/>
            <a:tailEnd/>
          </a:ln>
        </p:spPr>
      </p:pic>
      <p:sp>
        <p:nvSpPr>
          <p:cNvPr id="19" name="TextBox 18"/>
          <p:cNvSpPr txBox="1"/>
          <p:nvPr/>
        </p:nvSpPr>
        <p:spPr>
          <a:xfrm>
            <a:off x="4805852" y="2096135"/>
            <a:ext cx="889987" cy="646331"/>
          </a:xfrm>
          <a:prstGeom prst="rect">
            <a:avLst/>
          </a:prstGeom>
          <a:noFill/>
        </p:spPr>
        <p:txBody>
          <a:bodyPr wrap="none" rtlCol="0">
            <a:spAutoFit/>
          </a:bodyPr>
          <a:lstStyle/>
          <a:p>
            <a:pPr algn="ctr"/>
            <a:r>
              <a:rPr lang="nl-NL" dirty="0" smtClean="0"/>
              <a:t>energy</a:t>
            </a:r>
          </a:p>
          <a:p>
            <a:pPr algn="ctr"/>
            <a:r>
              <a:rPr lang="nl-NL" dirty="0" smtClean="0"/>
              <a:t>budget</a:t>
            </a:r>
            <a:endParaRPr lang="en-GB" dirty="0"/>
          </a:p>
        </p:txBody>
      </p:sp>
      <p:sp>
        <p:nvSpPr>
          <p:cNvPr id="12" name="Rectangle 11"/>
          <p:cNvSpPr/>
          <p:nvPr/>
        </p:nvSpPr>
        <p:spPr>
          <a:xfrm>
            <a:off x="1630399"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internal exposure</a:t>
            </a:r>
          </a:p>
        </p:txBody>
      </p:sp>
      <p:sp>
        <p:nvSpPr>
          <p:cNvPr id="13" name="TextBox 12"/>
          <p:cNvSpPr txBox="1"/>
          <p:nvPr/>
        </p:nvSpPr>
        <p:spPr>
          <a:xfrm>
            <a:off x="1797679" y="2096135"/>
            <a:ext cx="954108" cy="646331"/>
          </a:xfrm>
          <a:prstGeom prst="rect">
            <a:avLst/>
          </a:prstGeom>
          <a:noFill/>
        </p:spPr>
        <p:txBody>
          <a:bodyPr wrap="none" rtlCol="0">
            <a:spAutoFit/>
          </a:bodyPr>
          <a:lstStyle/>
          <a:p>
            <a:pPr algn="ctr"/>
            <a:r>
              <a:rPr lang="nl-NL" dirty="0" smtClean="0"/>
              <a:t>toxico-</a:t>
            </a:r>
          </a:p>
          <a:p>
            <a:pPr algn="ctr"/>
            <a:r>
              <a:rPr lang="nl-NL" dirty="0" smtClean="0"/>
              <a:t>kinetics</a:t>
            </a:r>
            <a:endParaRPr lang="en-GB" dirty="0"/>
          </a:p>
        </p:txBody>
      </p:sp>
      <p:sp>
        <p:nvSpPr>
          <p:cNvPr id="16" name="Left Brace 15"/>
          <p:cNvSpPr/>
          <p:nvPr/>
        </p:nvSpPr>
        <p:spPr>
          <a:xfrm rot="16200000">
            <a:off x="1418632" y="2323950"/>
            <a:ext cx="219974" cy="2772070"/>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751554" y="3807035"/>
            <a:ext cx="1556836" cy="369332"/>
          </a:xfrm>
          <a:prstGeom prst="rect">
            <a:avLst/>
          </a:prstGeom>
          <a:noFill/>
        </p:spPr>
        <p:txBody>
          <a:bodyPr wrap="none" rtlCol="0">
            <a:spAutoFit/>
          </a:bodyPr>
          <a:lstStyle/>
          <a:p>
            <a:pPr algn="ctr"/>
            <a:r>
              <a:rPr lang="nl-NL" dirty="0" smtClean="0"/>
              <a:t>toxicokinetics</a:t>
            </a:r>
            <a:endParaRPr lang="en-GB" dirty="0"/>
          </a:p>
        </p:txBody>
      </p:sp>
      <p:grpSp>
        <p:nvGrpSpPr>
          <p:cNvPr id="3" name="Group 23"/>
          <p:cNvGrpSpPr/>
          <p:nvPr/>
        </p:nvGrpSpPr>
        <p:grpSpPr>
          <a:xfrm>
            <a:off x="4594413" y="3554082"/>
            <a:ext cx="2787465" cy="576369"/>
            <a:chOff x="4594413" y="3554082"/>
            <a:chExt cx="2787465" cy="576369"/>
          </a:xfrm>
        </p:grpSpPr>
        <p:sp>
          <p:nvSpPr>
            <p:cNvPr id="21" name="Left Brace 20"/>
            <p:cNvSpPr/>
            <p:nvPr/>
          </p:nvSpPr>
          <p:spPr>
            <a:xfrm rot="16200000">
              <a:off x="5878159" y="2270336"/>
              <a:ext cx="219974" cy="2787465"/>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76838" y="3761119"/>
              <a:ext cx="1826942" cy="369332"/>
            </a:xfrm>
            <a:prstGeom prst="rect">
              <a:avLst/>
            </a:prstGeom>
            <a:noFill/>
          </p:spPr>
          <p:txBody>
            <a:bodyPr wrap="square" rtlCol="0">
              <a:spAutoFit/>
            </a:bodyPr>
            <a:lstStyle/>
            <a:p>
              <a:pPr algn="ctr"/>
              <a:r>
                <a:rPr lang="nl-NL" dirty="0" smtClean="0"/>
                <a:t>toxicodynamics</a:t>
              </a:r>
              <a:endParaRPr lang="en-GB" dirty="0"/>
            </a:p>
          </p:txBody>
        </p:sp>
      </p:grpSp>
      <p:sp>
        <p:nvSpPr>
          <p:cNvPr id="24" name="Freeform 23"/>
          <p:cNvSpPr/>
          <p:nvPr/>
        </p:nvSpPr>
        <p:spPr>
          <a:xfrm rot="1346644">
            <a:off x="4179697" y="2476135"/>
            <a:ext cx="651164" cy="582897"/>
          </a:xfrm>
          <a:custGeom>
            <a:avLst/>
            <a:gdLst>
              <a:gd name="connsiteX0" fmla="*/ 484909 w 484909"/>
              <a:gd name="connsiteY0" fmla="*/ 127000 h 778163"/>
              <a:gd name="connsiteX1" fmla="*/ 207818 w 484909"/>
              <a:gd name="connsiteY1" fmla="*/ 16163 h 778163"/>
              <a:gd name="connsiteX2" fmla="*/ 27709 w 484909"/>
              <a:gd name="connsiteY2" fmla="*/ 223981 h 778163"/>
              <a:gd name="connsiteX3" fmla="*/ 41564 w 484909"/>
              <a:gd name="connsiteY3" fmla="*/ 695036 h 778163"/>
              <a:gd name="connsiteX4" fmla="*/ 277091 w 484909"/>
              <a:gd name="connsiteY4" fmla="*/ 722745 h 77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09" h="778163">
                <a:moveTo>
                  <a:pt x="484909" y="127000"/>
                </a:moveTo>
                <a:cubicBezTo>
                  <a:pt x="384463" y="63500"/>
                  <a:pt x="284018" y="0"/>
                  <a:pt x="207818" y="16163"/>
                </a:cubicBezTo>
                <a:cubicBezTo>
                  <a:pt x="131618" y="32326"/>
                  <a:pt x="55418" y="110835"/>
                  <a:pt x="27709" y="223981"/>
                </a:cubicBezTo>
                <a:cubicBezTo>
                  <a:pt x="0" y="337127"/>
                  <a:pt x="0" y="611909"/>
                  <a:pt x="41564" y="695036"/>
                </a:cubicBezTo>
                <a:cubicBezTo>
                  <a:pt x="83128" y="778163"/>
                  <a:pt x="217055" y="731981"/>
                  <a:pt x="277091" y="722745"/>
                </a:cubicBezTo>
              </a:path>
            </a:pathLst>
          </a:custGeom>
          <a:ln w="5715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Freeform 24"/>
          <p:cNvSpPr/>
          <p:nvPr/>
        </p:nvSpPr>
        <p:spPr>
          <a:xfrm>
            <a:off x="2814786" y="1967349"/>
            <a:ext cx="3350490" cy="762000"/>
          </a:xfrm>
          <a:custGeom>
            <a:avLst/>
            <a:gdLst>
              <a:gd name="connsiteX0" fmla="*/ 3461327 w 3461327"/>
              <a:gd name="connsiteY0" fmla="*/ 762000 h 762000"/>
              <a:gd name="connsiteX1" fmla="*/ 2976418 w 3461327"/>
              <a:gd name="connsiteY1" fmla="*/ 110836 h 762000"/>
              <a:gd name="connsiteX2" fmla="*/ 1757218 w 3461327"/>
              <a:gd name="connsiteY2" fmla="*/ 96982 h 762000"/>
              <a:gd name="connsiteX3" fmla="*/ 288636 w 3461327"/>
              <a:gd name="connsiteY3" fmla="*/ 124691 h 762000"/>
              <a:gd name="connsiteX4" fmla="*/ 25400 w 3461327"/>
              <a:gd name="connsiteY4" fmla="*/ 748146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327" h="762000">
                <a:moveTo>
                  <a:pt x="3461327" y="762000"/>
                </a:moveTo>
                <a:cubicBezTo>
                  <a:pt x="3360881" y="491836"/>
                  <a:pt x="3260436" y="221672"/>
                  <a:pt x="2976418" y="110836"/>
                </a:cubicBezTo>
                <a:cubicBezTo>
                  <a:pt x="2692400" y="0"/>
                  <a:pt x="2205182" y="94673"/>
                  <a:pt x="1757218" y="96982"/>
                </a:cubicBezTo>
                <a:cubicBezTo>
                  <a:pt x="1309254" y="99291"/>
                  <a:pt x="577272" y="16164"/>
                  <a:pt x="288636" y="124691"/>
                </a:cubicBezTo>
                <a:cubicBezTo>
                  <a:pt x="0" y="233218"/>
                  <a:pt x="27709" y="658092"/>
                  <a:pt x="25400" y="748146"/>
                </a:cubicBezTo>
              </a:path>
            </a:pathLst>
          </a:custGeom>
          <a:ln w="57150">
            <a:solidFill>
              <a:srgbClr val="00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Complexity of multi-stress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Predictions at the population/community level</a:t>
            </a:r>
          </a:p>
          <a:p>
            <a:r>
              <a:rPr lang="nl-NL" dirty="0" smtClean="0"/>
              <a:t>In the field, multiple stress is the norm</a:t>
            </a:r>
          </a:p>
          <a:p>
            <a:r>
              <a:rPr lang="nl-NL" dirty="0" smtClean="0"/>
              <a:t>Questions:</a:t>
            </a:r>
          </a:p>
          <a:p>
            <a:pPr lvl="1"/>
            <a:r>
              <a:rPr lang="nl-NL" dirty="0" smtClean="0"/>
              <a:t>do stresses add up?</a:t>
            </a:r>
          </a:p>
          <a:p>
            <a:pPr lvl="1"/>
            <a:r>
              <a:rPr lang="nl-NL" dirty="0" smtClean="0"/>
              <a:t>do stressors interact?</a:t>
            </a:r>
            <a:endParaRPr lang="nl-NL" i="1" dirty="0" smtClean="0"/>
          </a:p>
          <a:p>
            <a:pPr lvl="1"/>
            <a:endParaRPr lang="nl-NL" dirty="0" smtClean="0"/>
          </a:p>
        </p:txBody>
      </p:sp>
      <p:pic>
        <p:nvPicPr>
          <p:cNvPr id="9" name="Picture 9"/>
          <p:cNvPicPr>
            <a:picLocks noChangeAspect="1" noChangeArrowheads="1"/>
          </p:cNvPicPr>
          <p:nvPr/>
        </p:nvPicPr>
        <p:blipFill>
          <a:blip r:embed="rId2" cstate="print"/>
          <a:srcRect/>
          <a:stretch>
            <a:fillRect/>
          </a:stretch>
        </p:blipFill>
        <p:spPr bwMode="auto">
          <a:xfrm>
            <a:off x="4197932" y="3098936"/>
            <a:ext cx="4757082" cy="3622383"/>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63775" y="3657105"/>
            <a:ext cx="2738438" cy="1568450"/>
            <a:chOff x="3588" y="1580"/>
            <a:chExt cx="1725" cy="988"/>
          </a:xfrm>
        </p:grpSpPr>
        <p:pic>
          <p:nvPicPr>
            <p:cNvPr id="72707" name="Picture 3"/>
            <p:cNvPicPr>
              <a:picLocks noChangeAspect="1" noChangeArrowheads="1"/>
            </p:cNvPicPr>
            <p:nvPr/>
          </p:nvPicPr>
          <p:blipFill>
            <a:blip r:embed="rId3" cstate="print"/>
            <a:srcRect/>
            <a:stretch>
              <a:fillRect/>
            </a:stretch>
          </p:blipFill>
          <p:spPr bwMode="auto">
            <a:xfrm>
              <a:off x="4020" y="1580"/>
              <a:ext cx="1293" cy="988"/>
            </a:xfrm>
            <a:prstGeom prst="rect">
              <a:avLst/>
            </a:prstGeom>
            <a:noFill/>
            <a:ln w="9525">
              <a:noFill/>
              <a:miter lim="800000"/>
              <a:headEnd/>
              <a:tailEnd/>
            </a:ln>
            <a:effectLst/>
          </p:spPr>
        </p:pic>
        <p:sp>
          <p:nvSpPr>
            <p:cNvPr id="72708" name="Text Box 4"/>
            <p:cNvSpPr txBox="1">
              <a:spLocks noChangeArrowheads="1"/>
            </p:cNvSpPr>
            <p:nvPr/>
          </p:nvSpPr>
          <p:spPr bwMode="auto">
            <a:xfrm>
              <a:off x="3588" y="2257"/>
              <a:ext cx="1185" cy="288"/>
            </a:xfrm>
            <a:prstGeom prst="rect">
              <a:avLst/>
            </a:prstGeom>
            <a:noFill/>
            <a:ln w="9525">
              <a:noFill/>
              <a:miter lim="800000"/>
              <a:headEnd/>
              <a:tailEnd/>
            </a:ln>
            <a:effectLst/>
          </p:spPr>
          <p:txBody>
            <a:bodyPr wrap="none">
              <a:spAutoFit/>
            </a:bodyPr>
            <a:lstStyle/>
            <a:p>
              <a:r>
                <a:rPr lang="nl-NL" i="1">
                  <a:solidFill>
                    <a:srgbClr val="008000"/>
                  </a:solidFill>
                </a:rPr>
                <a:t>fluoranthene</a:t>
              </a:r>
              <a:endParaRPr lang="en-GB" i="1">
                <a:solidFill>
                  <a:srgbClr val="008000"/>
                </a:solidFill>
              </a:endParaRPr>
            </a:p>
          </p:txBody>
        </p:sp>
      </p:grpSp>
      <p:grpSp>
        <p:nvGrpSpPr>
          <p:cNvPr id="3" name="Group 5"/>
          <p:cNvGrpSpPr>
            <a:grpSpLocks/>
          </p:cNvGrpSpPr>
          <p:nvPr/>
        </p:nvGrpSpPr>
        <p:grpSpPr bwMode="auto">
          <a:xfrm>
            <a:off x="5173663" y="3568205"/>
            <a:ext cx="1970087" cy="1749425"/>
            <a:chOff x="3903" y="2693"/>
            <a:chExt cx="1241" cy="1102"/>
          </a:xfrm>
        </p:grpSpPr>
        <p:pic>
          <p:nvPicPr>
            <p:cNvPr id="72710" name="Picture 6"/>
            <p:cNvPicPr>
              <a:picLocks noChangeAspect="1" noChangeArrowheads="1"/>
            </p:cNvPicPr>
            <p:nvPr/>
          </p:nvPicPr>
          <p:blipFill>
            <a:blip r:embed="rId4" cstate="print"/>
            <a:srcRect/>
            <a:stretch>
              <a:fillRect/>
            </a:stretch>
          </p:blipFill>
          <p:spPr bwMode="auto">
            <a:xfrm>
              <a:off x="3903" y="2693"/>
              <a:ext cx="1074" cy="1019"/>
            </a:xfrm>
            <a:prstGeom prst="rect">
              <a:avLst/>
            </a:prstGeom>
            <a:noFill/>
            <a:ln w="9525">
              <a:noFill/>
              <a:miter lim="800000"/>
              <a:headEnd/>
              <a:tailEnd/>
            </a:ln>
            <a:effectLst/>
          </p:spPr>
        </p:pic>
        <p:sp>
          <p:nvSpPr>
            <p:cNvPr id="72711" name="Text Box 7"/>
            <p:cNvSpPr txBox="1">
              <a:spLocks noChangeArrowheads="1"/>
            </p:cNvSpPr>
            <p:nvPr/>
          </p:nvSpPr>
          <p:spPr bwMode="auto">
            <a:xfrm>
              <a:off x="4440" y="3507"/>
              <a:ext cx="704" cy="288"/>
            </a:xfrm>
            <a:prstGeom prst="rect">
              <a:avLst/>
            </a:prstGeom>
            <a:noFill/>
            <a:ln w="9525">
              <a:noFill/>
              <a:miter lim="800000"/>
              <a:headEnd/>
              <a:tailEnd/>
            </a:ln>
            <a:effectLst/>
          </p:spPr>
          <p:txBody>
            <a:bodyPr wrap="none">
              <a:spAutoFit/>
            </a:bodyPr>
            <a:lstStyle/>
            <a:p>
              <a:r>
                <a:rPr lang="nl-NL" i="1">
                  <a:solidFill>
                    <a:srgbClr val="008000"/>
                  </a:solidFill>
                </a:rPr>
                <a:t>pyrene</a:t>
              </a:r>
              <a:endParaRPr lang="en-GB" i="1">
                <a:solidFill>
                  <a:srgbClr val="008000"/>
                </a:solidFill>
              </a:endParaRPr>
            </a:p>
          </p:txBody>
        </p:sp>
      </p:grpSp>
      <p:sp>
        <p:nvSpPr>
          <p:cNvPr id="72712" name="Rectangle 8"/>
          <p:cNvSpPr>
            <a:spLocks noGrp="1" noChangeArrowheads="1"/>
          </p:cNvSpPr>
          <p:nvPr>
            <p:ph type="title"/>
          </p:nvPr>
        </p:nvSpPr>
        <p:spPr/>
        <p:txBody>
          <a:bodyPr/>
          <a:lstStyle/>
          <a:p>
            <a:r>
              <a:rPr lang="nl-NL"/>
              <a:t>PAHs in Daphnia</a:t>
            </a:r>
            <a:endParaRPr lang="en-GB"/>
          </a:p>
        </p:txBody>
      </p:sp>
      <p:sp>
        <p:nvSpPr>
          <p:cNvPr id="72713" name="Rectangle 9"/>
          <p:cNvSpPr>
            <a:spLocks noGrp="1" noChangeArrowheads="1"/>
          </p:cNvSpPr>
          <p:nvPr>
            <p:ph type="body" idx="1"/>
          </p:nvPr>
        </p:nvSpPr>
        <p:spPr/>
        <p:txBody>
          <a:bodyPr/>
          <a:lstStyle/>
          <a:p>
            <a:r>
              <a:rPr lang="nl-NL" dirty="0"/>
              <a:t>Based on standard 21-day </a:t>
            </a:r>
            <a:r>
              <a:rPr lang="nl-NL" dirty="0" smtClean="0"/>
              <a:t>reproduction </a:t>
            </a:r>
            <a:r>
              <a:rPr lang="nl-NL" dirty="0"/>
              <a:t>test</a:t>
            </a:r>
          </a:p>
          <a:p>
            <a:pPr lvl="1"/>
            <a:r>
              <a:rPr lang="nl-NL" dirty="0"/>
              <a:t>10 animals per treatment</a:t>
            </a:r>
          </a:p>
          <a:p>
            <a:pPr lvl="1"/>
            <a:r>
              <a:rPr lang="nl-NL" dirty="0"/>
              <a:t>length, reproduction and survival every 2 </a:t>
            </a:r>
            <a:r>
              <a:rPr lang="nl-NL" dirty="0" smtClean="0"/>
              <a:t>days</a:t>
            </a:r>
            <a:endParaRPr lang="nl-NL" dirty="0"/>
          </a:p>
        </p:txBody>
      </p:sp>
      <p:sp>
        <p:nvSpPr>
          <p:cNvPr id="72715" name="Rectangle 11"/>
          <p:cNvSpPr>
            <a:spLocks noChangeArrowheads="1"/>
          </p:cNvSpPr>
          <p:nvPr/>
        </p:nvSpPr>
        <p:spPr bwMode="auto">
          <a:xfrm>
            <a:off x="417513" y="6029479"/>
            <a:ext cx="2262158" cy="769441"/>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2000" i="1" dirty="0"/>
              <a:t>Jager et al. (2010</a:t>
            </a:r>
            <a:r>
              <a:rPr lang="en-GB" sz="2000" i="1" dirty="0" smtClean="0"/>
              <a:t>)</a:t>
            </a:r>
          </a:p>
          <a:p>
            <a:pPr>
              <a:spcBef>
                <a:spcPct val="20000"/>
              </a:spcBef>
              <a:buFont typeface="Wingdings" pitchFamily="2" charset="2"/>
              <a:buNone/>
            </a:pPr>
            <a:r>
              <a:rPr lang="nl-NL" sz="2000" i="1" dirty="0" smtClean="0"/>
              <a:t>Ecotoxicology</a:t>
            </a:r>
            <a:endParaRPr lang="en-GB" sz="2000" i="1" dirty="0"/>
          </a:p>
        </p:txBody>
      </p:sp>
      <p:pic>
        <p:nvPicPr>
          <p:cNvPr id="72716" name="Picture 12"/>
          <p:cNvPicPr>
            <a:picLocks noChangeAspect="1" noChangeArrowheads="1"/>
          </p:cNvPicPr>
          <p:nvPr/>
        </p:nvPicPr>
        <p:blipFill>
          <a:blip r:embed="rId5" cstate="print"/>
          <a:srcRect/>
          <a:stretch>
            <a:fillRect/>
          </a:stretch>
        </p:blipFill>
        <p:spPr bwMode="auto">
          <a:xfrm>
            <a:off x="7452447" y="5283922"/>
            <a:ext cx="1179512" cy="1339850"/>
          </a:xfrm>
          <a:prstGeom prst="rect">
            <a:avLst/>
          </a:prstGeom>
          <a:noFill/>
          <a:ln w="9525">
            <a:noFill/>
            <a:miter lim="800000"/>
            <a:headEnd/>
            <a:tailEnd/>
          </a:ln>
          <a:effectLst/>
        </p:spPr>
      </p:pic>
      <p:pic>
        <p:nvPicPr>
          <p:cNvPr id="13" name="Picture 1"/>
          <p:cNvPicPr>
            <a:picLocks noChangeAspect="1" noChangeArrowheads="1"/>
          </p:cNvPicPr>
          <p:nvPr/>
        </p:nvPicPr>
        <p:blipFill>
          <a:blip r:embed="rId6" cstate="print"/>
          <a:srcRect/>
          <a:stretch>
            <a:fillRect/>
          </a:stretch>
        </p:blipFill>
        <p:spPr bwMode="auto">
          <a:xfrm>
            <a:off x="895208" y="3620500"/>
            <a:ext cx="1446210" cy="1913379"/>
          </a:xfrm>
          <a:prstGeom prst="rect">
            <a:avLst/>
          </a:prstGeom>
          <a:noFill/>
          <a:ln w="9525">
            <a:noFill/>
            <a:miter lim="800000"/>
            <a:headEnd/>
            <a:tailEnd/>
          </a:ln>
        </p:spPr>
      </p:pic>
      <p:sp>
        <p:nvSpPr>
          <p:cNvPr id="14" name="Action Button: Forward or Next 13">
            <a:hlinkClick r:id="rId7" action="ppaction://hlinksldjump" highlightClick="1"/>
          </p:cNvPr>
          <p:cNvSpPr/>
          <p:nvPr/>
        </p:nvSpPr>
        <p:spPr>
          <a:xfrm>
            <a:off x="3602193" y="5666508"/>
            <a:ext cx="886680" cy="91771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13">
                                            <p:txEl>
                                              <p:pRg st="0" end="0"/>
                                            </p:txEl>
                                          </p:spTgt>
                                        </p:tgtEl>
                                        <p:attrNameLst>
                                          <p:attrName>style.visibility</p:attrName>
                                        </p:attrNameLst>
                                      </p:cBhvr>
                                      <p:to>
                                        <p:strVal val="visible"/>
                                      </p:to>
                                    </p:set>
                                    <p:animEffect transition="in" filter="dissolve">
                                      <p:cBhvr>
                                        <p:cTn id="7" dur="500"/>
                                        <p:tgtEl>
                                          <p:spTgt spid="7271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713">
                                            <p:txEl>
                                              <p:pRg st="1" end="1"/>
                                            </p:txEl>
                                          </p:spTgt>
                                        </p:tgtEl>
                                        <p:attrNameLst>
                                          <p:attrName>style.visibility</p:attrName>
                                        </p:attrNameLst>
                                      </p:cBhvr>
                                      <p:to>
                                        <p:strVal val="visible"/>
                                      </p:to>
                                    </p:set>
                                    <p:animEffect transition="in" filter="dissolve">
                                      <p:cBhvr>
                                        <p:cTn id="10" dur="500"/>
                                        <p:tgtEl>
                                          <p:spTgt spid="7271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2713">
                                            <p:txEl>
                                              <p:pRg st="2" end="2"/>
                                            </p:txEl>
                                          </p:spTgt>
                                        </p:tgtEl>
                                        <p:attrNameLst>
                                          <p:attrName>style.visibility</p:attrName>
                                        </p:attrNameLst>
                                      </p:cBhvr>
                                      <p:to>
                                        <p:strVal val="visible"/>
                                      </p:to>
                                    </p:set>
                                    <p:animEffect transition="in" filter="dissolve">
                                      <p:cBhvr>
                                        <p:cTn id="13" dur="500"/>
                                        <p:tgtEl>
                                          <p:spTgt spid="727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486400" y="5307013"/>
            <a:ext cx="3657600" cy="1550987"/>
          </a:xfrm>
          <a:prstGeom prst="rect">
            <a:avLst/>
          </a:prstGeom>
          <a:solidFill>
            <a:schemeClr val="bg1"/>
          </a:solidFill>
          <a:ln w="9525">
            <a:noFill/>
            <a:miter lim="800000"/>
            <a:headEnd/>
            <a:tailEnd/>
          </a:ln>
          <a:effectLst/>
        </p:spPr>
        <p:txBody>
          <a:bodyPr wrap="none" anchor="ctr"/>
          <a:lstStyle/>
          <a:p>
            <a:endParaRPr lang="en-GB"/>
          </a:p>
        </p:txBody>
      </p:sp>
      <p:sp>
        <p:nvSpPr>
          <p:cNvPr id="73731" name="Rectangle 3"/>
          <p:cNvSpPr>
            <a:spLocks noChangeArrowheads="1"/>
          </p:cNvSpPr>
          <p:nvPr/>
        </p:nvSpPr>
        <p:spPr bwMode="auto">
          <a:xfrm>
            <a:off x="0" y="1348630"/>
            <a:ext cx="8958263" cy="609600"/>
          </a:xfrm>
          <a:prstGeom prst="rect">
            <a:avLst/>
          </a:prstGeom>
          <a:solidFill>
            <a:schemeClr val="bg1"/>
          </a:solidFill>
          <a:ln w="9525">
            <a:noFill/>
            <a:miter lim="800000"/>
            <a:headEnd/>
            <a:tailEnd/>
          </a:ln>
          <a:effectLst/>
        </p:spPr>
        <p:txBody>
          <a:bodyPr wrap="none" anchor="ctr"/>
          <a:lstStyle/>
          <a:p>
            <a:endParaRPr lang="en-GB"/>
          </a:p>
        </p:txBody>
      </p:sp>
      <p:sp>
        <p:nvSpPr>
          <p:cNvPr id="73732" name="Rectangle 4"/>
          <p:cNvSpPr>
            <a:spLocks noChangeArrowheads="1"/>
          </p:cNvSpPr>
          <p:nvPr/>
        </p:nvSpPr>
        <p:spPr bwMode="auto">
          <a:xfrm>
            <a:off x="2435225" y="1328738"/>
            <a:ext cx="6861175" cy="4071937"/>
          </a:xfrm>
          <a:prstGeom prst="rect">
            <a:avLst/>
          </a:prstGeom>
          <a:noFill/>
          <a:ln w="9525">
            <a:noFill/>
            <a:miter lim="800000"/>
            <a:headEnd/>
            <a:tailEnd/>
          </a:ln>
        </p:spPr>
        <p:txBody>
          <a:bodyPr/>
          <a:lstStyle/>
          <a:p>
            <a:endParaRPr lang="en-GB"/>
          </a:p>
        </p:txBody>
      </p:sp>
      <p:pic>
        <p:nvPicPr>
          <p:cNvPr id="73733" name="Picture 5"/>
          <p:cNvPicPr>
            <a:picLocks noChangeAspect="1" noChangeArrowheads="1"/>
          </p:cNvPicPr>
          <p:nvPr/>
        </p:nvPicPr>
        <p:blipFill>
          <a:blip r:embed="rId3" cstate="print"/>
          <a:srcRect/>
          <a:stretch>
            <a:fillRect/>
          </a:stretch>
        </p:blipFill>
        <p:spPr bwMode="auto">
          <a:xfrm>
            <a:off x="250825" y="71438"/>
            <a:ext cx="8569325" cy="6737350"/>
          </a:xfrm>
          <a:prstGeom prst="rect">
            <a:avLst/>
          </a:prstGeom>
          <a:noFill/>
          <a:ln w="9525">
            <a:noFill/>
            <a:miter lim="800000"/>
            <a:headEnd/>
            <a:tailEnd/>
          </a:ln>
          <a:effectLst/>
        </p:spPr>
      </p:pic>
      <p:sp>
        <p:nvSpPr>
          <p:cNvPr id="73734" name="Text Box 6"/>
          <p:cNvSpPr txBox="1">
            <a:spLocks noChangeArrowheads="1"/>
          </p:cNvSpPr>
          <p:nvPr/>
        </p:nvSpPr>
        <p:spPr bwMode="auto">
          <a:xfrm>
            <a:off x="796925" y="5419725"/>
            <a:ext cx="3124200" cy="955675"/>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r>
              <a:rPr lang="nl-NL" sz="2800" i="1">
                <a:solidFill>
                  <a:schemeClr val="accent2"/>
                </a:solidFill>
              </a:rPr>
              <a:t>costs reproduction</a:t>
            </a:r>
          </a:p>
          <a:p>
            <a:r>
              <a:rPr lang="nl-NL" sz="2800" i="1">
                <a:solidFill>
                  <a:schemeClr val="accent2"/>
                </a:solidFill>
              </a:rPr>
              <a:t>(and costs growth)</a:t>
            </a:r>
            <a:endParaRPr lang="en-GB" sz="2800" i="1">
              <a:solidFill>
                <a:schemeClr val="accent2"/>
              </a:solidFill>
            </a:endParaRPr>
          </a:p>
        </p:txBody>
      </p:sp>
      <p:sp>
        <p:nvSpPr>
          <p:cNvPr id="73735" name="Rectangle 7"/>
          <p:cNvSpPr>
            <a:spLocks noChangeArrowheads="1"/>
          </p:cNvSpPr>
          <p:nvPr/>
        </p:nvSpPr>
        <p:spPr bwMode="auto">
          <a:xfrm>
            <a:off x="6049963" y="0"/>
            <a:ext cx="3094037" cy="6735763"/>
          </a:xfrm>
          <a:prstGeom prst="rect">
            <a:avLst/>
          </a:prstGeom>
          <a:solidFill>
            <a:schemeClr val="bg1"/>
          </a:solidFill>
          <a:ln w="9525">
            <a:noFill/>
            <a:miter lim="800000"/>
            <a:headEnd/>
            <a:tailEnd/>
          </a:ln>
          <a:effectLst/>
        </p:spPr>
        <p:txBody>
          <a:bodyPr wrap="none" anchor="ctr"/>
          <a:lstStyle/>
          <a:p>
            <a:endParaRPr lang="en-GB"/>
          </a:p>
        </p:txBody>
      </p:sp>
      <p:sp>
        <p:nvSpPr>
          <p:cNvPr id="73736" name="Text Box 8"/>
          <p:cNvSpPr txBox="1">
            <a:spLocks noChangeArrowheads="1"/>
          </p:cNvSpPr>
          <p:nvPr/>
        </p:nvSpPr>
        <p:spPr bwMode="auto">
          <a:xfrm>
            <a:off x="6264275" y="2462213"/>
            <a:ext cx="2074863" cy="528637"/>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spAutoFit/>
          </a:bodyPr>
          <a:lstStyle/>
          <a:p>
            <a:r>
              <a:rPr lang="nl-NL" sz="2800" i="1">
                <a:solidFill>
                  <a:schemeClr val="accent2"/>
                </a:solidFill>
              </a:rPr>
              <a:t>same target</a:t>
            </a:r>
            <a:endParaRPr lang="en-GB" sz="2800" i="1">
              <a:solidFill>
                <a:schemeClr val="accent2"/>
              </a:solidFill>
            </a:endParaRPr>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dissolve">
                                      <p:cBhvr>
                                        <p:cTn id="7" dur="500"/>
                                        <p:tgtEl>
                                          <p:spTgt spid="737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73735"/>
                                        </p:tgtEl>
                                      </p:cBhvr>
                                    </p:animEffect>
                                    <p:set>
                                      <p:cBhvr>
                                        <p:cTn id="12" dur="1" fill="hold">
                                          <p:stCondLst>
                                            <p:cond delay="499"/>
                                          </p:stCondLst>
                                        </p:cTn>
                                        <p:tgtEl>
                                          <p:spTgt spid="737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6"/>
                                        </p:tgtEl>
                                        <p:attrNameLst>
                                          <p:attrName>style.visibility</p:attrName>
                                        </p:attrNameLst>
                                      </p:cBhvr>
                                      <p:to>
                                        <p:strVal val="visible"/>
                                      </p:to>
                                    </p:set>
                                    <p:animEffect transition="in" filter="dissolve">
                                      <p:cBhvr>
                                        <p:cTn id="17"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nimBg="1"/>
      <p:bldP spid="73735" grpId="0" animBg="1"/>
      <p:bldP spid="737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Iso-effect lines</a:t>
            </a:r>
            <a:endParaRPr lang="en-GB"/>
          </a:p>
        </p:txBody>
      </p:sp>
      <p:pic>
        <p:nvPicPr>
          <p:cNvPr id="74755" name="Picture 3"/>
          <p:cNvPicPr>
            <a:picLocks noChangeAspect="1" noChangeArrowheads="1"/>
          </p:cNvPicPr>
          <p:nvPr/>
        </p:nvPicPr>
        <p:blipFill>
          <a:blip r:embed="rId3" cstate="print"/>
          <a:srcRect/>
          <a:stretch>
            <a:fillRect/>
          </a:stretch>
        </p:blipFill>
        <p:spPr bwMode="auto">
          <a:xfrm>
            <a:off x="141288" y="1946275"/>
            <a:ext cx="8823325" cy="3808413"/>
          </a:xfrm>
          <a:prstGeom prst="rect">
            <a:avLst/>
          </a:prstGeom>
          <a:noFill/>
          <a:ln w="9525">
            <a:noFill/>
            <a:miter lim="800000"/>
            <a:headEnd/>
            <a:tailEnd/>
          </a:ln>
          <a:effectLst/>
        </p:spPr>
      </p:pic>
      <p:sp>
        <p:nvSpPr>
          <p:cNvPr id="74756" name="Text Box 4"/>
          <p:cNvSpPr txBox="1">
            <a:spLocks noChangeArrowheads="1"/>
          </p:cNvSpPr>
          <p:nvPr/>
        </p:nvSpPr>
        <p:spPr bwMode="auto">
          <a:xfrm>
            <a:off x="773113" y="5842000"/>
            <a:ext cx="4204228" cy="461665"/>
          </a:xfrm>
          <a:prstGeom prst="rect">
            <a:avLst/>
          </a:prstGeom>
          <a:noFill/>
          <a:ln w="9525">
            <a:noFill/>
            <a:miter lim="800000"/>
            <a:headEnd/>
            <a:tailEnd/>
          </a:ln>
          <a:effectLst/>
        </p:spPr>
        <p:txBody>
          <a:bodyPr wrap="none">
            <a:spAutoFit/>
          </a:bodyPr>
          <a:lstStyle/>
          <a:p>
            <a:r>
              <a:rPr lang="nl-NL" sz="2400" b="1" i="1" dirty="0">
                <a:solidFill>
                  <a:srgbClr val="008000"/>
                </a:solidFill>
              </a:rPr>
              <a:t>for body length &lt;50% effect</a:t>
            </a:r>
            <a:endParaRPr lang="en-GB" sz="2400" b="1" i="1" dirty="0">
              <a:solidFill>
                <a:srgbClr val="008000"/>
              </a:solidFill>
            </a:endParaRPr>
          </a:p>
        </p:txBody>
      </p:sp>
      <p:sp>
        <p:nvSpPr>
          <p:cNvPr id="74757" name="Line 5"/>
          <p:cNvSpPr>
            <a:spLocks noChangeShapeType="1"/>
          </p:cNvSpPr>
          <p:nvPr/>
        </p:nvSpPr>
        <p:spPr bwMode="auto">
          <a:xfrm flipH="1">
            <a:off x="2397125" y="2573338"/>
            <a:ext cx="431800" cy="982662"/>
          </a:xfrm>
          <a:prstGeom prst="line">
            <a:avLst/>
          </a:prstGeom>
          <a:noFill/>
          <a:ln w="63500">
            <a:solidFill>
              <a:schemeClr val="bg2"/>
            </a:solidFill>
            <a:round/>
            <a:headEnd/>
            <a:tailEnd type="triangle" w="med" len="med"/>
          </a:ln>
          <a:effectLst/>
        </p:spPr>
        <p:txBody>
          <a:bodyPr/>
          <a:lstStyle/>
          <a:p>
            <a:endParaRPr lang="en-GB"/>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5163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population dynamics</a:t>
            </a:r>
          </a:p>
        </p:txBody>
      </p:sp>
      <p:cxnSp>
        <p:nvCxnSpPr>
          <p:cNvPr id="22" name="Straight Arrow Connector 21"/>
          <p:cNvCxnSpPr/>
          <p:nvPr/>
        </p:nvCxnSpPr>
        <p:spPr>
          <a:xfrm flipV="1">
            <a:off x="1086925" y="3144280"/>
            <a:ext cx="6633719" cy="4744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dirty="0" smtClean="0"/>
              <a:t>Causality chain</a:t>
            </a:r>
            <a:endParaRPr lang="en-GB" dirty="0"/>
          </a:p>
        </p:txBody>
      </p:sp>
      <p:sp>
        <p:nvSpPr>
          <p:cNvPr id="26" name="Content Placeholder 25"/>
          <p:cNvSpPr>
            <a:spLocks noGrp="1"/>
          </p:cNvSpPr>
          <p:nvPr>
            <p:ph idx="1"/>
          </p:nvPr>
        </p:nvSpPr>
        <p:spPr>
          <a:xfrm>
            <a:off x="457200" y="1700011"/>
            <a:ext cx="8229600" cy="876934"/>
          </a:xfrm>
        </p:spPr>
        <p:txBody>
          <a:bodyPr/>
          <a:lstStyle/>
          <a:p>
            <a:pPr>
              <a:buNone/>
            </a:pPr>
            <a:r>
              <a:rPr lang="nl-NL" b="1" dirty="0" smtClean="0">
                <a:solidFill>
                  <a:srgbClr val="009900"/>
                </a:solidFill>
              </a:rPr>
              <a:t>Requires inter-disciplinary research</a:t>
            </a:r>
            <a:endParaRPr lang="nl-NL" b="1" dirty="0">
              <a:solidFill>
                <a:srgbClr val="009900"/>
              </a:solidFill>
            </a:endParaRPr>
          </a:p>
        </p:txBody>
      </p:sp>
      <p:sp>
        <p:nvSpPr>
          <p:cNvPr id="6" name="Rectangle 5"/>
          <p:cNvSpPr/>
          <p:nvPr/>
        </p:nvSpPr>
        <p:spPr>
          <a:xfrm>
            <a:off x="312276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molecular target</a:t>
            </a:r>
          </a:p>
        </p:txBody>
      </p:sp>
      <p:sp>
        <p:nvSpPr>
          <p:cNvPr id="7" name="Rectangle 6"/>
          <p:cNvSpPr/>
          <p:nvPr/>
        </p:nvSpPr>
        <p:spPr>
          <a:xfrm>
            <a:off x="4606516"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metabolic process</a:t>
            </a:r>
          </a:p>
        </p:txBody>
      </p:sp>
      <p:sp>
        <p:nvSpPr>
          <p:cNvPr id="8" name="Rectangle 7"/>
          <p:cNvSpPr/>
          <p:nvPr/>
        </p:nvSpPr>
        <p:spPr>
          <a:xfrm>
            <a:off x="6098887"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life-history traits</a:t>
            </a:r>
          </a:p>
        </p:txBody>
      </p:sp>
      <p:sp>
        <p:nvSpPr>
          <p:cNvPr id="27" name="Rectangle 26"/>
          <p:cNvSpPr/>
          <p:nvPr/>
        </p:nvSpPr>
        <p:spPr>
          <a:xfrm>
            <a:off x="1630399"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internal exposure</a:t>
            </a:r>
          </a:p>
        </p:txBody>
      </p:sp>
      <p:sp>
        <p:nvSpPr>
          <p:cNvPr id="28" name="Rectangle 27"/>
          <p:cNvSpPr/>
          <p:nvPr/>
        </p:nvSpPr>
        <p:spPr>
          <a:xfrm>
            <a:off x="129405" y="2829416"/>
            <a:ext cx="1259456" cy="629728"/>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external exposure</a:t>
            </a:r>
          </a:p>
        </p:txBody>
      </p:sp>
      <p:grpSp>
        <p:nvGrpSpPr>
          <p:cNvPr id="29" name="Group 28"/>
          <p:cNvGrpSpPr/>
          <p:nvPr/>
        </p:nvGrpSpPr>
        <p:grpSpPr>
          <a:xfrm>
            <a:off x="138032" y="3640301"/>
            <a:ext cx="8998860" cy="2500054"/>
            <a:chOff x="138032" y="3640301"/>
            <a:chExt cx="8998860" cy="2500054"/>
          </a:xfrm>
        </p:grpSpPr>
        <p:sp>
          <p:nvSpPr>
            <p:cNvPr id="11" name="TextBox 10"/>
            <p:cNvSpPr txBox="1"/>
            <p:nvPr/>
          </p:nvSpPr>
          <p:spPr>
            <a:xfrm>
              <a:off x="207033" y="3812831"/>
              <a:ext cx="1633781" cy="646331"/>
            </a:xfrm>
            <a:prstGeom prst="rect">
              <a:avLst/>
            </a:prstGeom>
            <a:noFill/>
          </p:spPr>
          <p:txBody>
            <a:bodyPr wrap="none" rtlCol="0">
              <a:spAutoFit/>
            </a:bodyPr>
            <a:lstStyle/>
            <a:p>
              <a:pPr algn="ctr"/>
              <a:r>
                <a:rPr lang="nl-NL" dirty="0" smtClean="0"/>
                <a:t>environmental</a:t>
              </a:r>
            </a:p>
            <a:p>
              <a:pPr algn="ctr"/>
              <a:r>
                <a:rPr lang="nl-NL" dirty="0" smtClean="0"/>
                <a:t>chemistry</a:t>
              </a:r>
              <a:endParaRPr lang="en-GB" dirty="0"/>
            </a:p>
          </p:txBody>
        </p:sp>
        <p:sp>
          <p:nvSpPr>
            <p:cNvPr id="12" name="Left Brace 11"/>
            <p:cNvSpPr/>
            <p:nvPr/>
          </p:nvSpPr>
          <p:spPr>
            <a:xfrm rot="16200000">
              <a:off x="2180325" y="3357774"/>
              <a:ext cx="219974" cy="2838092"/>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1513579" y="4873870"/>
              <a:ext cx="1556836" cy="369332"/>
            </a:xfrm>
            <a:prstGeom prst="rect">
              <a:avLst/>
            </a:prstGeom>
            <a:noFill/>
          </p:spPr>
          <p:txBody>
            <a:bodyPr wrap="none" rtlCol="0">
              <a:spAutoFit/>
            </a:bodyPr>
            <a:lstStyle/>
            <a:p>
              <a:pPr algn="ctr"/>
              <a:r>
                <a:rPr lang="nl-NL" dirty="0" smtClean="0"/>
                <a:t>toxicokinetics</a:t>
              </a:r>
              <a:endParaRPr lang="en-GB" dirty="0"/>
            </a:p>
          </p:txBody>
        </p:sp>
        <p:sp>
          <p:nvSpPr>
            <p:cNvPr id="14" name="Left Brace 13"/>
            <p:cNvSpPr/>
            <p:nvPr/>
          </p:nvSpPr>
          <p:spPr>
            <a:xfrm rot="16200000">
              <a:off x="3620938" y="2615915"/>
              <a:ext cx="219974" cy="2268746"/>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3148760" y="3812831"/>
              <a:ext cx="1184940" cy="646331"/>
            </a:xfrm>
            <a:prstGeom prst="rect">
              <a:avLst/>
            </a:prstGeom>
            <a:noFill/>
          </p:spPr>
          <p:txBody>
            <a:bodyPr wrap="none" rtlCol="0">
              <a:spAutoFit/>
            </a:bodyPr>
            <a:lstStyle/>
            <a:p>
              <a:pPr algn="ctr"/>
              <a:r>
                <a:rPr lang="nl-NL" dirty="0" smtClean="0"/>
                <a:t>molecular</a:t>
              </a:r>
            </a:p>
            <a:p>
              <a:pPr algn="ctr"/>
              <a:r>
                <a:rPr lang="nl-NL" dirty="0" smtClean="0"/>
                <a:t>biology</a:t>
              </a:r>
              <a:endParaRPr lang="en-GB" dirty="0"/>
            </a:p>
          </p:txBody>
        </p:sp>
        <p:sp>
          <p:nvSpPr>
            <p:cNvPr id="16" name="Left Brace 15"/>
            <p:cNvSpPr/>
            <p:nvPr/>
          </p:nvSpPr>
          <p:spPr>
            <a:xfrm rot="16200000">
              <a:off x="6075140" y="2594344"/>
              <a:ext cx="219974" cy="2311889"/>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4915410" y="3812831"/>
              <a:ext cx="2223686" cy="646331"/>
            </a:xfrm>
            <a:prstGeom prst="rect">
              <a:avLst/>
            </a:prstGeom>
            <a:noFill/>
          </p:spPr>
          <p:txBody>
            <a:bodyPr wrap="none" rtlCol="0">
              <a:spAutoFit/>
            </a:bodyPr>
            <a:lstStyle/>
            <a:p>
              <a:pPr algn="ctr"/>
              <a:r>
                <a:rPr lang="nl-NL" dirty="0" smtClean="0"/>
                <a:t>survival models and</a:t>
              </a:r>
            </a:p>
            <a:p>
              <a:pPr algn="ctr"/>
              <a:r>
                <a:rPr lang="nl-NL" dirty="0" smtClean="0"/>
                <a:t>energy budgets</a:t>
              </a:r>
              <a:endParaRPr lang="en-GB" dirty="0"/>
            </a:p>
          </p:txBody>
        </p:sp>
        <p:sp>
          <p:nvSpPr>
            <p:cNvPr id="18" name="Left Brace 17"/>
            <p:cNvSpPr/>
            <p:nvPr/>
          </p:nvSpPr>
          <p:spPr>
            <a:xfrm rot="16200000">
              <a:off x="851863" y="2926470"/>
              <a:ext cx="219974" cy="1647636"/>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Left Brace 18"/>
            <p:cNvSpPr/>
            <p:nvPr/>
          </p:nvSpPr>
          <p:spPr>
            <a:xfrm rot="16200000">
              <a:off x="7981541" y="3620901"/>
              <a:ext cx="219974" cy="1587271"/>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7092743" y="4477079"/>
              <a:ext cx="2044149" cy="369332"/>
            </a:xfrm>
            <a:prstGeom prst="rect">
              <a:avLst/>
            </a:prstGeom>
            <a:noFill/>
          </p:spPr>
          <p:txBody>
            <a:bodyPr wrap="none" rtlCol="0">
              <a:spAutoFit/>
            </a:bodyPr>
            <a:lstStyle/>
            <a:p>
              <a:pPr algn="ctr"/>
              <a:r>
                <a:rPr lang="nl-NL" dirty="0" smtClean="0"/>
                <a:t>population biology</a:t>
              </a:r>
              <a:endParaRPr lang="en-GB" dirty="0"/>
            </a:p>
          </p:txBody>
        </p:sp>
        <p:sp>
          <p:nvSpPr>
            <p:cNvPr id="23" name="Left Brace 22"/>
            <p:cNvSpPr/>
            <p:nvPr/>
          </p:nvSpPr>
          <p:spPr>
            <a:xfrm rot="16200000">
              <a:off x="5633036" y="4058660"/>
              <a:ext cx="219974" cy="3230625"/>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5016763" y="5771023"/>
              <a:ext cx="1762022" cy="369332"/>
            </a:xfrm>
            <a:prstGeom prst="rect">
              <a:avLst/>
            </a:prstGeom>
            <a:noFill/>
          </p:spPr>
          <p:txBody>
            <a:bodyPr wrap="none" rtlCol="0">
              <a:spAutoFit/>
            </a:bodyPr>
            <a:lstStyle/>
            <a:p>
              <a:pPr algn="ctr"/>
              <a:r>
                <a:rPr lang="nl-NL" dirty="0" smtClean="0"/>
                <a:t>toxicodynamics</a:t>
              </a:r>
              <a:endParaRPr lang="en-GB" dirty="0"/>
            </a:p>
          </p:txBody>
        </p:sp>
        <p:sp>
          <p:nvSpPr>
            <p:cNvPr id="32" name="Left Brace 31"/>
            <p:cNvSpPr/>
            <p:nvPr/>
          </p:nvSpPr>
          <p:spPr>
            <a:xfrm rot="16200000">
              <a:off x="6627192" y="4492091"/>
              <a:ext cx="219974" cy="1156043"/>
            </a:xfrm>
            <a:prstGeom prst="lef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5934916" y="5132655"/>
              <a:ext cx="1633782" cy="369332"/>
            </a:xfrm>
            <a:prstGeom prst="rect">
              <a:avLst/>
            </a:prstGeom>
            <a:noFill/>
          </p:spPr>
          <p:txBody>
            <a:bodyPr wrap="none" rtlCol="0">
              <a:spAutoFit/>
            </a:bodyPr>
            <a:lstStyle/>
            <a:p>
              <a:pPr algn="ctr"/>
              <a:r>
                <a:rPr lang="nl-NL" dirty="0" smtClean="0"/>
                <a:t>toxicity testing</a:t>
              </a:r>
              <a:endParaRPr lang="en-GB" dirty="0"/>
            </a:p>
          </p:txBody>
        </p:sp>
      </p:grpSp>
      <p:sp>
        <p:nvSpPr>
          <p:cNvPr id="34" name="TextBox 33"/>
          <p:cNvSpPr txBox="1"/>
          <p:nvPr/>
        </p:nvSpPr>
        <p:spPr>
          <a:xfrm>
            <a:off x="4244203" y="2130742"/>
            <a:ext cx="561372" cy="830997"/>
          </a:xfrm>
          <a:prstGeom prst="rect">
            <a:avLst/>
          </a:prstGeom>
          <a:noFill/>
        </p:spPr>
        <p:txBody>
          <a:bodyPr wrap="none" rtlCol="0">
            <a:spAutoFit/>
          </a:bodyPr>
          <a:lstStyle/>
          <a:p>
            <a:r>
              <a:rPr lang="nl-NL" sz="4800" b="1" i="1" dirty="0" smtClean="0">
                <a:solidFill>
                  <a:srgbClr val="FF0000"/>
                </a:solidFill>
              </a:rPr>
              <a:t>?</a:t>
            </a:r>
            <a:endParaRPr lang="en-GB" sz="4800" b="1" i="1" dirty="0">
              <a:solidFill>
                <a:srgbClr val="FF0000"/>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Take-home messages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More steps in the causality chain</a:t>
            </a:r>
          </a:p>
          <a:p>
            <a:pPr lvl="1"/>
            <a:r>
              <a:rPr lang="nl-NL" dirty="0" smtClean="0"/>
              <a:t>not just toxicity </a:t>
            </a:r>
            <a:r>
              <a:rPr lang="nl-NL" dirty="0" smtClean="0"/>
              <a:t>testing </a:t>
            </a:r>
            <a:r>
              <a:rPr lang="nl-NL" dirty="0" smtClean="0"/>
              <a:t>and molecular mechanisms</a:t>
            </a:r>
          </a:p>
          <a:p>
            <a:pPr lvl="1"/>
            <a:r>
              <a:rPr lang="nl-NL" dirty="0" smtClean="0"/>
              <a:t>e.g., toxicokinetics, energy budgets, population dynamics</a:t>
            </a:r>
          </a:p>
          <a:p>
            <a:pPr lvl="2"/>
            <a:endParaRPr lang="nl-NL" dirty="0" smtClean="0"/>
          </a:p>
          <a:p>
            <a:pPr>
              <a:buNone/>
            </a:pPr>
            <a:r>
              <a:rPr lang="nl-NL" b="1" dirty="0" smtClean="0">
                <a:solidFill>
                  <a:srgbClr val="009900"/>
                </a:solidFill>
              </a:rPr>
              <a:t>Each step requires mechanistic models</a:t>
            </a:r>
          </a:p>
          <a:p>
            <a:pPr lvl="1"/>
            <a:r>
              <a:rPr lang="nl-NL" dirty="0" smtClean="0"/>
              <a:t>effects change with time, environment, etc.</a:t>
            </a:r>
          </a:p>
          <a:p>
            <a:pPr lvl="1"/>
            <a:r>
              <a:rPr lang="nl-NL" dirty="0" smtClean="0"/>
              <a:t>standardisation is not a solution ...</a:t>
            </a:r>
          </a:p>
          <a:p>
            <a:pPr lvl="2"/>
            <a:endParaRPr lang="nl-NL" dirty="0" smtClean="0"/>
          </a:p>
          <a:p>
            <a:pPr>
              <a:buNone/>
            </a:pPr>
            <a:r>
              <a:rPr lang="nl-NL" b="1" dirty="0" smtClean="0">
                <a:solidFill>
                  <a:srgbClr val="009900"/>
                </a:solidFill>
              </a:rPr>
              <a:t>Interactions occur </a:t>
            </a:r>
            <a:r>
              <a:rPr lang="nl-NL" b="1" i="1" dirty="0" smtClean="0">
                <a:solidFill>
                  <a:srgbClr val="009900"/>
                </a:solidFill>
              </a:rPr>
              <a:t>anywhere</a:t>
            </a:r>
            <a:r>
              <a:rPr lang="nl-NL" b="1" dirty="0" smtClean="0">
                <a:solidFill>
                  <a:srgbClr val="009900"/>
                </a:solidFill>
              </a:rPr>
              <a:t> in the chain</a:t>
            </a:r>
          </a:p>
          <a:p>
            <a:pPr lvl="1"/>
            <a:r>
              <a:rPr lang="nl-NL" dirty="0" smtClean="0"/>
              <a:t>strong synergistic effects are rare</a:t>
            </a:r>
          </a:p>
          <a:p>
            <a:pPr lvl="1"/>
            <a:r>
              <a:rPr lang="nl-NL" dirty="0" smtClean="0"/>
              <a:t>interaction is </a:t>
            </a:r>
            <a:r>
              <a:rPr lang="nl-NL" i="1" dirty="0" smtClean="0"/>
              <a:t>very</a:t>
            </a:r>
            <a:r>
              <a:rPr lang="nl-NL" dirty="0" smtClean="0"/>
              <a:t> difficult to predict or to exclude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accent1"/>
                                      </p:to>
                                    </p:animClr>
                                  </p:sub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subTnLst>
                                    <p:animClr>
                                      <p:cBhvr override="childStyle">
                                        <p:cTn dur="1" fill="hold" display="0" masterRel="nextClick" afterEffect="1"/>
                                        <p:tgtEl>
                                          <p:spTgt spid="3">
                                            <p:txEl>
                                              <p:pRg st="5" end="5"/>
                                            </p:txEl>
                                          </p:spTgt>
                                        </p:tgtEl>
                                        <p:attrNameLst>
                                          <p:attrName>ppt_c</p:attrName>
                                        </p:attrNameLst>
                                      </p:cBhvr>
                                      <p:to>
                                        <a:schemeClr val="accent1"/>
                                      </p:to>
                                    </p:animClr>
                                  </p:sub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9"/>
          <p:cNvPicPr>
            <a:picLocks noChangeAspect="1" noChangeArrowheads="1"/>
          </p:cNvPicPr>
          <p:nvPr/>
        </p:nvPicPr>
        <p:blipFill>
          <a:blip r:embed="rId2" cstate="print">
            <a:lum bright="53000" contrast="-50000"/>
          </a:blip>
          <a:srcRect/>
          <a:stretch>
            <a:fillRect/>
          </a:stretch>
        </p:blipFill>
        <p:spPr bwMode="auto">
          <a:xfrm>
            <a:off x="102207" y="1510143"/>
            <a:ext cx="8922327" cy="5278581"/>
          </a:xfrm>
          <a:prstGeom prst="rect">
            <a:avLst/>
          </a:prstGeom>
          <a:noFill/>
          <a:ln w="9525">
            <a:noFill/>
            <a:miter lim="800000"/>
            <a:headEnd/>
            <a:tailEnd/>
          </a:ln>
        </p:spPr>
      </p:pic>
      <p:sp>
        <p:nvSpPr>
          <p:cNvPr id="29" name="Oval 28"/>
          <p:cNvSpPr/>
          <p:nvPr/>
        </p:nvSpPr>
        <p:spPr>
          <a:xfrm>
            <a:off x="484663" y="3395097"/>
            <a:ext cx="3168286" cy="9957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GB" dirty="0" smtClean="0"/>
              <a:t>Complexity of multi-stress</a:t>
            </a:r>
            <a:endParaRPr lang="en-GB" dirty="0"/>
          </a:p>
        </p:txBody>
      </p:sp>
      <p:sp>
        <p:nvSpPr>
          <p:cNvPr id="4" name="Oval 3"/>
          <p:cNvSpPr/>
          <p:nvPr/>
        </p:nvSpPr>
        <p:spPr>
          <a:xfrm>
            <a:off x="3314110" y="2170147"/>
            <a:ext cx="2415395"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insecticidal</a:t>
            </a:r>
          </a:p>
          <a:p>
            <a:pPr algn="ctr"/>
            <a:r>
              <a:rPr lang="nl-NL" dirty="0" smtClean="0">
                <a:solidFill>
                  <a:schemeClr val="tx1"/>
                </a:solidFill>
              </a:rPr>
              <a:t>Bt-proteins</a:t>
            </a:r>
            <a:endParaRPr lang="en-GB" dirty="0">
              <a:solidFill>
                <a:schemeClr val="tx1"/>
              </a:solidFill>
            </a:endParaRPr>
          </a:p>
        </p:txBody>
      </p:sp>
      <p:sp>
        <p:nvSpPr>
          <p:cNvPr id="5" name="Oval 4"/>
          <p:cNvSpPr/>
          <p:nvPr/>
        </p:nvSpPr>
        <p:spPr>
          <a:xfrm>
            <a:off x="829703" y="3533119"/>
            <a:ext cx="2415395"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xenobiotic</a:t>
            </a:r>
          </a:p>
          <a:p>
            <a:pPr algn="ctr"/>
            <a:r>
              <a:rPr lang="nl-NL" dirty="0" smtClean="0">
                <a:solidFill>
                  <a:schemeClr val="tx1"/>
                </a:solidFill>
              </a:rPr>
              <a:t>chemicals</a:t>
            </a:r>
            <a:endParaRPr lang="en-GB" dirty="0">
              <a:solidFill>
                <a:schemeClr val="tx1"/>
              </a:solidFill>
            </a:endParaRPr>
          </a:p>
        </p:txBody>
      </p:sp>
      <p:sp>
        <p:nvSpPr>
          <p:cNvPr id="6" name="Oval 5"/>
          <p:cNvSpPr/>
          <p:nvPr/>
        </p:nvSpPr>
        <p:spPr>
          <a:xfrm>
            <a:off x="5988299" y="3533120"/>
            <a:ext cx="2415395"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environmental</a:t>
            </a:r>
          </a:p>
          <a:p>
            <a:pPr algn="ctr"/>
            <a:r>
              <a:rPr lang="nl-NL" dirty="0" smtClean="0">
                <a:solidFill>
                  <a:schemeClr val="tx1"/>
                </a:solidFill>
              </a:rPr>
              <a:t>stress</a:t>
            </a:r>
            <a:endParaRPr lang="en-GB" dirty="0">
              <a:solidFill>
                <a:schemeClr val="tx1"/>
              </a:solidFill>
            </a:endParaRPr>
          </a:p>
        </p:txBody>
      </p:sp>
      <p:sp>
        <p:nvSpPr>
          <p:cNvPr id="7" name="Oval 6"/>
          <p:cNvSpPr/>
          <p:nvPr/>
        </p:nvSpPr>
        <p:spPr>
          <a:xfrm>
            <a:off x="1709597" y="5370546"/>
            <a:ext cx="2415395"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intra-species</a:t>
            </a:r>
          </a:p>
          <a:p>
            <a:pPr algn="ctr"/>
            <a:r>
              <a:rPr lang="nl-NL" dirty="0" smtClean="0">
                <a:solidFill>
                  <a:schemeClr val="tx1"/>
                </a:solidFill>
              </a:rPr>
              <a:t>interactions</a:t>
            </a:r>
            <a:endParaRPr lang="en-GB" dirty="0">
              <a:solidFill>
                <a:schemeClr val="tx1"/>
              </a:solidFill>
            </a:endParaRPr>
          </a:p>
        </p:txBody>
      </p:sp>
      <p:sp>
        <p:nvSpPr>
          <p:cNvPr id="8" name="Oval 7"/>
          <p:cNvSpPr/>
          <p:nvPr/>
        </p:nvSpPr>
        <p:spPr>
          <a:xfrm>
            <a:off x="5505221" y="5318788"/>
            <a:ext cx="2415395"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inter-species</a:t>
            </a:r>
          </a:p>
          <a:p>
            <a:pPr algn="ctr"/>
            <a:r>
              <a:rPr lang="nl-NL" dirty="0" smtClean="0">
                <a:solidFill>
                  <a:schemeClr val="tx1"/>
                </a:solidFill>
              </a:rPr>
              <a:t>interactions</a:t>
            </a:r>
            <a:endParaRPr lang="en-GB" dirty="0">
              <a:solidFill>
                <a:schemeClr val="tx1"/>
              </a:solidFill>
            </a:endParaRPr>
          </a:p>
        </p:txBody>
      </p:sp>
      <p:cxnSp>
        <p:nvCxnSpPr>
          <p:cNvPr id="14" name="Straight Arrow Connector 13"/>
          <p:cNvCxnSpPr/>
          <p:nvPr/>
        </p:nvCxnSpPr>
        <p:spPr>
          <a:xfrm flipH="1">
            <a:off x="2908675" y="2868891"/>
            <a:ext cx="552091" cy="629728"/>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12254" y="2851635"/>
            <a:ext cx="690113" cy="63835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89230" y="3050042"/>
            <a:ext cx="1535502" cy="2104846"/>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288231" y="3110427"/>
            <a:ext cx="1000664" cy="215660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17627" y="3938563"/>
            <a:ext cx="2475782" cy="8627"/>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322073" y="4404390"/>
            <a:ext cx="336430" cy="828135"/>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911326" y="4473401"/>
            <a:ext cx="241539" cy="724619"/>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263016" y="5715605"/>
            <a:ext cx="103517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24329" y="4257741"/>
            <a:ext cx="2596551" cy="100066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728178" y="4309499"/>
            <a:ext cx="2415397" cy="1000664"/>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rot="20874978">
            <a:off x="383466" y="3536222"/>
            <a:ext cx="651164" cy="688406"/>
          </a:xfrm>
          <a:custGeom>
            <a:avLst/>
            <a:gdLst>
              <a:gd name="connsiteX0" fmla="*/ 484909 w 484909"/>
              <a:gd name="connsiteY0" fmla="*/ 127000 h 778163"/>
              <a:gd name="connsiteX1" fmla="*/ 207818 w 484909"/>
              <a:gd name="connsiteY1" fmla="*/ 16163 h 778163"/>
              <a:gd name="connsiteX2" fmla="*/ 27709 w 484909"/>
              <a:gd name="connsiteY2" fmla="*/ 223981 h 778163"/>
              <a:gd name="connsiteX3" fmla="*/ 41564 w 484909"/>
              <a:gd name="connsiteY3" fmla="*/ 695036 h 778163"/>
              <a:gd name="connsiteX4" fmla="*/ 277091 w 484909"/>
              <a:gd name="connsiteY4" fmla="*/ 722745 h 77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09" h="778163">
                <a:moveTo>
                  <a:pt x="484909" y="127000"/>
                </a:moveTo>
                <a:cubicBezTo>
                  <a:pt x="384463" y="63500"/>
                  <a:pt x="284018" y="0"/>
                  <a:pt x="207818" y="16163"/>
                </a:cubicBezTo>
                <a:cubicBezTo>
                  <a:pt x="131618" y="32326"/>
                  <a:pt x="55418" y="110835"/>
                  <a:pt x="27709" y="223981"/>
                </a:cubicBezTo>
                <a:cubicBezTo>
                  <a:pt x="0" y="337127"/>
                  <a:pt x="0" y="611909"/>
                  <a:pt x="41564" y="695036"/>
                </a:cubicBezTo>
                <a:cubicBezTo>
                  <a:pt x="83128" y="778163"/>
                  <a:pt x="217055" y="731981"/>
                  <a:pt x="277091" y="722745"/>
                </a:cubicBezTo>
              </a:path>
            </a:pathLst>
          </a:cu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2" name="Freeform 21"/>
          <p:cNvSpPr/>
          <p:nvPr/>
        </p:nvSpPr>
        <p:spPr>
          <a:xfrm rot="725022" flipH="1">
            <a:off x="8136774" y="3539090"/>
            <a:ext cx="651164" cy="685505"/>
          </a:xfrm>
          <a:custGeom>
            <a:avLst/>
            <a:gdLst>
              <a:gd name="connsiteX0" fmla="*/ 484909 w 484909"/>
              <a:gd name="connsiteY0" fmla="*/ 127000 h 778163"/>
              <a:gd name="connsiteX1" fmla="*/ 207818 w 484909"/>
              <a:gd name="connsiteY1" fmla="*/ 16163 h 778163"/>
              <a:gd name="connsiteX2" fmla="*/ 27709 w 484909"/>
              <a:gd name="connsiteY2" fmla="*/ 223981 h 778163"/>
              <a:gd name="connsiteX3" fmla="*/ 41564 w 484909"/>
              <a:gd name="connsiteY3" fmla="*/ 695036 h 778163"/>
              <a:gd name="connsiteX4" fmla="*/ 277091 w 484909"/>
              <a:gd name="connsiteY4" fmla="*/ 722745 h 77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09" h="778163">
                <a:moveTo>
                  <a:pt x="484909" y="127000"/>
                </a:moveTo>
                <a:cubicBezTo>
                  <a:pt x="384463" y="63500"/>
                  <a:pt x="284018" y="0"/>
                  <a:pt x="207818" y="16163"/>
                </a:cubicBezTo>
                <a:cubicBezTo>
                  <a:pt x="131618" y="32326"/>
                  <a:pt x="55418" y="110835"/>
                  <a:pt x="27709" y="223981"/>
                </a:cubicBezTo>
                <a:cubicBezTo>
                  <a:pt x="0" y="337127"/>
                  <a:pt x="0" y="611909"/>
                  <a:pt x="41564" y="695036"/>
                </a:cubicBezTo>
                <a:cubicBezTo>
                  <a:pt x="83128" y="778163"/>
                  <a:pt x="217055" y="731981"/>
                  <a:pt x="277091" y="722745"/>
                </a:cubicBezTo>
              </a:path>
            </a:pathLst>
          </a:cu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Freeform 23"/>
          <p:cNvSpPr/>
          <p:nvPr/>
        </p:nvSpPr>
        <p:spPr>
          <a:xfrm rot="725022" flipH="1">
            <a:off x="5598859" y="2135997"/>
            <a:ext cx="651164" cy="661309"/>
          </a:xfrm>
          <a:custGeom>
            <a:avLst/>
            <a:gdLst>
              <a:gd name="connsiteX0" fmla="*/ 484909 w 484909"/>
              <a:gd name="connsiteY0" fmla="*/ 127000 h 778163"/>
              <a:gd name="connsiteX1" fmla="*/ 207818 w 484909"/>
              <a:gd name="connsiteY1" fmla="*/ 16163 h 778163"/>
              <a:gd name="connsiteX2" fmla="*/ 27709 w 484909"/>
              <a:gd name="connsiteY2" fmla="*/ 223981 h 778163"/>
              <a:gd name="connsiteX3" fmla="*/ 41564 w 484909"/>
              <a:gd name="connsiteY3" fmla="*/ 695036 h 778163"/>
              <a:gd name="connsiteX4" fmla="*/ 277091 w 484909"/>
              <a:gd name="connsiteY4" fmla="*/ 722745 h 77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09" h="778163">
                <a:moveTo>
                  <a:pt x="484909" y="127000"/>
                </a:moveTo>
                <a:cubicBezTo>
                  <a:pt x="384463" y="63500"/>
                  <a:pt x="284018" y="0"/>
                  <a:pt x="207818" y="16163"/>
                </a:cubicBezTo>
                <a:cubicBezTo>
                  <a:pt x="131618" y="32326"/>
                  <a:pt x="55418" y="110835"/>
                  <a:pt x="27709" y="223981"/>
                </a:cubicBezTo>
                <a:cubicBezTo>
                  <a:pt x="0" y="337127"/>
                  <a:pt x="0" y="611909"/>
                  <a:pt x="41564" y="695036"/>
                </a:cubicBezTo>
                <a:cubicBezTo>
                  <a:pt x="83128" y="778163"/>
                  <a:pt x="217055" y="731981"/>
                  <a:pt x="277091" y="722745"/>
                </a:cubicBezTo>
              </a:path>
            </a:pathLst>
          </a:cu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6" name="Freeform 25"/>
          <p:cNvSpPr/>
          <p:nvPr/>
        </p:nvSpPr>
        <p:spPr>
          <a:xfrm rot="20874978">
            <a:off x="1270157" y="5406586"/>
            <a:ext cx="651164" cy="688406"/>
          </a:xfrm>
          <a:custGeom>
            <a:avLst/>
            <a:gdLst>
              <a:gd name="connsiteX0" fmla="*/ 484909 w 484909"/>
              <a:gd name="connsiteY0" fmla="*/ 127000 h 778163"/>
              <a:gd name="connsiteX1" fmla="*/ 207818 w 484909"/>
              <a:gd name="connsiteY1" fmla="*/ 16163 h 778163"/>
              <a:gd name="connsiteX2" fmla="*/ 27709 w 484909"/>
              <a:gd name="connsiteY2" fmla="*/ 223981 h 778163"/>
              <a:gd name="connsiteX3" fmla="*/ 41564 w 484909"/>
              <a:gd name="connsiteY3" fmla="*/ 695036 h 778163"/>
              <a:gd name="connsiteX4" fmla="*/ 277091 w 484909"/>
              <a:gd name="connsiteY4" fmla="*/ 722745 h 77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09" h="778163">
                <a:moveTo>
                  <a:pt x="484909" y="127000"/>
                </a:moveTo>
                <a:cubicBezTo>
                  <a:pt x="384463" y="63500"/>
                  <a:pt x="284018" y="0"/>
                  <a:pt x="207818" y="16163"/>
                </a:cubicBezTo>
                <a:cubicBezTo>
                  <a:pt x="131618" y="32326"/>
                  <a:pt x="55418" y="110835"/>
                  <a:pt x="27709" y="223981"/>
                </a:cubicBezTo>
                <a:cubicBezTo>
                  <a:pt x="0" y="337127"/>
                  <a:pt x="0" y="611909"/>
                  <a:pt x="41564" y="695036"/>
                </a:cubicBezTo>
                <a:cubicBezTo>
                  <a:pt x="83128" y="778163"/>
                  <a:pt x="217055" y="731981"/>
                  <a:pt x="277091" y="722745"/>
                </a:cubicBezTo>
              </a:path>
            </a:pathLst>
          </a:cu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8" name="Freeform 27"/>
          <p:cNvSpPr/>
          <p:nvPr/>
        </p:nvSpPr>
        <p:spPr>
          <a:xfrm rot="725022" flipH="1">
            <a:off x="7693427" y="5298618"/>
            <a:ext cx="651164" cy="685505"/>
          </a:xfrm>
          <a:custGeom>
            <a:avLst/>
            <a:gdLst>
              <a:gd name="connsiteX0" fmla="*/ 484909 w 484909"/>
              <a:gd name="connsiteY0" fmla="*/ 127000 h 778163"/>
              <a:gd name="connsiteX1" fmla="*/ 207818 w 484909"/>
              <a:gd name="connsiteY1" fmla="*/ 16163 h 778163"/>
              <a:gd name="connsiteX2" fmla="*/ 27709 w 484909"/>
              <a:gd name="connsiteY2" fmla="*/ 223981 h 778163"/>
              <a:gd name="connsiteX3" fmla="*/ 41564 w 484909"/>
              <a:gd name="connsiteY3" fmla="*/ 695036 h 778163"/>
              <a:gd name="connsiteX4" fmla="*/ 277091 w 484909"/>
              <a:gd name="connsiteY4" fmla="*/ 722745 h 77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909" h="778163">
                <a:moveTo>
                  <a:pt x="484909" y="127000"/>
                </a:moveTo>
                <a:cubicBezTo>
                  <a:pt x="384463" y="63500"/>
                  <a:pt x="284018" y="0"/>
                  <a:pt x="207818" y="16163"/>
                </a:cubicBezTo>
                <a:cubicBezTo>
                  <a:pt x="131618" y="32326"/>
                  <a:pt x="55418" y="110835"/>
                  <a:pt x="27709" y="223981"/>
                </a:cubicBezTo>
                <a:cubicBezTo>
                  <a:pt x="0" y="337127"/>
                  <a:pt x="0" y="611909"/>
                  <a:pt x="41564" y="695036"/>
                </a:cubicBezTo>
                <a:cubicBezTo>
                  <a:pt x="83128" y="778163"/>
                  <a:pt x="217055" y="731981"/>
                  <a:pt x="277091" y="722745"/>
                </a:cubicBezTo>
              </a:path>
            </a:pathLst>
          </a:cu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childTnLst>
                          </p:cTn>
                        </p:par>
                        <p:par>
                          <p:cTn id="34" fill="hold">
                            <p:stCondLst>
                              <p:cond delay="1500"/>
                            </p:stCondLst>
                            <p:childTnLst>
                              <p:par>
                                <p:cTn id="35" presetID="9"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dissolve">
                                      <p:cBhvr>
                                        <p:cTn id="37" dur="500"/>
                                        <p:tgtEl>
                                          <p:spTgt spid="34"/>
                                        </p:tgtEl>
                                      </p:cBhvr>
                                    </p:animEffect>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par>
                                <p:cTn id="51" presetID="9"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par>
                                <p:cTn id="54" presetID="9"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tgtEl>
                                          <p:spTgt spid="30"/>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dissolv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dissolve">
                                      <p:cBhvr>
                                        <p:cTn id="64" dur="500"/>
                                        <p:tgtEl>
                                          <p:spTgt spid="4"/>
                                        </p:tgtEl>
                                      </p:cBhvr>
                                    </p:animEffect>
                                  </p:childTnLst>
                                </p:cTn>
                              </p:par>
                            </p:childTnLst>
                          </p:cTn>
                        </p:par>
                        <p:par>
                          <p:cTn id="65" fill="hold">
                            <p:stCondLst>
                              <p:cond delay="500"/>
                            </p:stCondLst>
                            <p:childTnLst>
                              <p:par>
                                <p:cTn id="66" presetID="9"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dissolve">
                                      <p:cBhvr>
                                        <p:cTn id="68" dur="500"/>
                                        <p:tgtEl>
                                          <p:spTgt spid="1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dissolve">
                                      <p:cBhvr>
                                        <p:cTn id="71" dur="500"/>
                                        <p:tgtEl>
                                          <p:spTgt spid="24"/>
                                        </p:tgtEl>
                                      </p:cBhvr>
                                    </p:animEffect>
                                  </p:childTnLst>
                                </p:cTn>
                              </p:par>
                              <p:par>
                                <p:cTn id="72" presetID="9"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dissolve">
                                      <p:cBhvr>
                                        <p:cTn id="74" dur="500"/>
                                        <p:tgtEl>
                                          <p:spTgt spid="21"/>
                                        </p:tgtEl>
                                      </p:cBhvr>
                                    </p:animEffect>
                                  </p:childTnLst>
                                </p:cTn>
                              </p:par>
                              <p:par>
                                <p:cTn id="75" presetID="9"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dissolve">
                                      <p:cBhvr>
                                        <p:cTn id="77" dur="500"/>
                                        <p:tgtEl>
                                          <p:spTgt spid="18"/>
                                        </p:tgtEl>
                                      </p:cBhvr>
                                    </p:animEffect>
                                  </p:childTnLst>
                                </p:cTn>
                              </p:par>
                              <p:par>
                                <p:cTn id="78" presetID="9" presetClass="entr" presetSubtype="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ssolv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grpId="1"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1000" fill="hold"/>
                                        <p:tgtEl>
                                          <p:spTgt spid="29"/>
                                        </p:tgtEl>
                                        <p:attrNameLst>
                                          <p:attrName>ppt_w</p:attrName>
                                        </p:attrNameLst>
                                      </p:cBhvr>
                                      <p:tavLst>
                                        <p:tav tm="0">
                                          <p:val>
                                            <p:strVal val="#ppt_w*0.70"/>
                                          </p:val>
                                        </p:tav>
                                        <p:tav tm="100000">
                                          <p:val>
                                            <p:strVal val="#ppt_w"/>
                                          </p:val>
                                        </p:tav>
                                      </p:tavLst>
                                    </p:anim>
                                    <p:anim calcmode="lin" valueType="num">
                                      <p:cBhvr>
                                        <p:cTn id="86" dur="1000" fill="hold"/>
                                        <p:tgtEl>
                                          <p:spTgt spid="29"/>
                                        </p:tgtEl>
                                        <p:attrNameLst>
                                          <p:attrName>ppt_h</p:attrName>
                                        </p:attrNameLst>
                                      </p:cBhvr>
                                      <p:tavLst>
                                        <p:tav tm="0">
                                          <p:val>
                                            <p:strVal val="#ppt_h"/>
                                          </p:val>
                                        </p:tav>
                                        <p:tav tm="100000">
                                          <p:val>
                                            <p:strVal val="#ppt_h"/>
                                          </p:val>
                                        </p:tav>
                                      </p:tavLst>
                                    </p:anim>
                                    <p:animEffect transition="in" filter="fade">
                                      <p:cBhvr>
                                        <p:cTn id="87" dur="1000"/>
                                        <p:tgtEl>
                                          <p:spTgt spid="29"/>
                                        </p:tgtEl>
                                      </p:cBhvr>
                                    </p:animEffect>
                                  </p:childTnLst>
                                </p:cTn>
                              </p:par>
                            </p:childTnLst>
                          </p:cTn>
                        </p:par>
                        <p:par>
                          <p:cTn id="88" fill="hold">
                            <p:stCondLst>
                              <p:cond delay="1000"/>
                            </p:stCondLst>
                            <p:childTnLst>
                              <p:par>
                                <p:cTn id="89" presetID="26" presetClass="emph" presetSubtype="0" fill="hold" grpId="2" nodeType="afterEffect">
                                  <p:stCondLst>
                                    <p:cond delay="0"/>
                                  </p:stCondLst>
                                  <p:childTnLst>
                                    <p:animEffect transition="out" filter="fade">
                                      <p:cBhvr>
                                        <p:cTn id="90" dur="500" tmFilter="0, 0; .2, .5; .8, .5; 1, 0"/>
                                        <p:tgtEl>
                                          <p:spTgt spid="29"/>
                                        </p:tgtEl>
                                      </p:cBhvr>
                                    </p:animEffect>
                                    <p:animScale>
                                      <p:cBhvr>
                                        <p:cTn id="91"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p:bldP spid="29" grpId="2" animBg="1"/>
      <p:bldP spid="4" grpId="0" animBg="1"/>
      <p:bldP spid="5" grpId="0" animBg="1"/>
      <p:bldP spid="6" grpId="0" animBg="1"/>
      <p:bldP spid="7" grpId="0" animBg="1"/>
      <p:bldP spid="8" grpId="0" animBg="1"/>
      <p:bldP spid="20" grpId="0" animBg="1"/>
      <p:bldP spid="22" grpId="0" animBg="1"/>
      <p:bldP spid="24"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7629" y="4727284"/>
            <a:ext cx="5231369" cy="2173857"/>
            <a:chOff x="77629" y="4727284"/>
            <a:chExt cx="5231369" cy="2173857"/>
          </a:xfrm>
        </p:grpSpPr>
        <p:pic>
          <p:nvPicPr>
            <p:cNvPr id="10" name="Picture 2"/>
            <p:cNvPicPr>
              <a:picLocks noChangeAspect="1" noChangeArrowheads="1"/>
            </p:cNvPicPr>
            <p:nvPr/>
          </p:nvPicPr>
          <p:blipFill>
            <a:blip r:embed="rId2" cstate="print"/>
            <a:srcRect/>
            <a:stretch>
              <a:fillRect/>
            </a:stretch>
          </p:blipFill>
          <p:spPr bwMode="auto">
            <a:xfrm>
              <a:off x="1199050" y="4727284"/>
              <a:ext cx="4109948" cy="2173857"/>
            </a:xfrm>
            <a:prstGeom prst="rect">
              <a:avLst/>
            </a:prstGeom>
            <a:noFill/>
            <a:ln w="9525">
              <a:noFill/>
              <a:miter lim="800000"/>
              <a:headEnd/>
              <a:tailEnd/>
            </a:ln>
            <a:effectLst/>
          </p:spPr>
        </p:pic>
        <p:pic>
          <p:nvPicPr>
            <p:cNvPr id="11" name="Picture 8"/>
            <p:cNvPicPr>
              <a:picLocks noChangeAspect="1" noChangeArrowheads="1"/>
            </p:cNvPicPr>
            <p:nvPr/>
          </p:nvPicPr>
          <p:blipFill>
            <a:blip r:embed="rId3" cstate="print"/>
            <a:srcRect/>
            <a:stretch>
              <a:fillRect/>
            </a:stretch>
          </p:blipFill>
          <p:spPr bwMode="auto">
            <a:xfrm>
              <a:off x="85839" y="4813541"/>
              <a:ext cx="1838390" cy="1815034"/>
            </a:xfrm>
            <a:prstGeom prst="rect">
              <a:avLst/>
            </a:prstGeom>
            <a:noFill/>
            <a:ln w="9525">
              <a:noFill/>
              <a:miter lim="800000"/>
              <a:headEnd/>
              <a:tailEnd/>
            </a:ln>
          </p:spPr>
        </p:pic>
        <p:sp>
          <p:nvSpPr>
            <p:cNvPr id="12" name="Rectangle 11"/>
            <p:cNvSpPr/>
            <p:nvPr/>
          </p:nvSpPr>
          <p:spPr>
            <a:xfrm>
              <a:off x="77629" y="6642340"/>
              <a:ext cx="5201736" cy="21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lstStyle/>
          <a:p>
            <a:r>
              <a:rPr lang="nl-NL" dirty="0" smtClean="0"/>
              <a:t>Current status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Ecotoxicological research:</a:t>
            </a:r>
          </a:p>
          <a:p>
            <a:r>
              <a:rPr lang="nl-NL" dirty="0" smtClean="0"/>
              <a:t>descriptive at the individual level</a:t>
            </a:r>
          </a:p>
          <a:p>
            <a:r>
              <a:rPr lang="nl-NL" dirty="0" smtClean="0"/>
              <a:t>mechanistic at the molecular level</a:t>
            </a:r>
          </a:p>
          <a:p>
            <a:r>
              <a:rPr lang="nl-NL" dirty="0" smtClean="0"/>
              <a:t>sketchy at population/community level</a:t>
            </a:r>
          </a:p>
          <a:p>
            <a:endParaRPr lang="nl-NL" dirty="0" smtClean="0"/>
          </a:p>
          <a:p>
            <a:pPr>
              <a:buNone/>
            </a:pPr>
            <a:endParaRPr lang="nl-NL" b="1" dirty="0" smtClean="0">
              <a:solidFill>
                <a:srgbClr val="009900"/>
              </a:solidFill>
            </a:endParaRPr>
          </a:p>
        </p:txBody>
      </p:sp>
      <p:pic>
        <p:nvPicPr>
          <p:cNvPr id="4" name="Picture 21" descr="Toxic3"/>
          <p:cNvPicPr>
            <a:picLocks noChangeAspect="1" noChangeArrowheads="1"/>
          </p:cNvPicPr>
          <p:nvPr/>
        </p:nvPicPr>
        <p:blipFill>
          <a:blip r:embed="rId4" cstate="print"/>
          <a:srcRect/>
          <a:stretch>
            <a:fillRect/>
          </a:stretch>
        </p:blipFill>
        <p:spPr bwMode="auto">
          <a:xfrm>
            <a:off x="7175566" y="4445271"/>
            <a:ext cx="1028700" cy="1841500"/>
          </a:xfrm>
          <a:prstGeom prst="rect">
            <a:avLst/>
          </a:prstGeom>
          <a:noFill/>
          <a:ln w="9525">
            <a:noFill/>
            <a:miter lim="800000"/>
            <a:headEnd/>
            <a:tailEnd/>
          </a:ln>
        </p:spPr>
      </p:pic>
      <p:pic>
        <p:nvPicPr>
          <p:cNvPr id="5" name="Picture 1"/>
          <p:cNvPicPr>
            <a:picLocks noChangeAspect="1" noChangeArrowheads="1"/>
          </p:cNvPicPr>
          <p:nvPr/>
        </p:nvPicPr>
        <p:blipFill>
          <a:blip r:embed="rId5" cstate="print"/>
          <a:srcRect/>
          <a:stretch>
            <a:fillRect/>
          </a:stretch>
        </p:blipFill>
        <p:spPr bwMode="auto">
          <a:xfrm>
            <a:off x="7930228" y="4319230"/>
            <a:ext cx="1027112" cy="1358900"/>
          </a:xfrm>
          <a:prstGeom prst="rect">
            <a:avLst/>
          </a:prstGeom>
          <a:noFill/>
          <a:ln w="9525">
            <a:noFill/>
            <a:miter lim="800000"/>
            <a:headEnd/>
            <a:tailEnd/>
          </a:ln>
        </p:spPr>
      </p:pic>
      <p:grpSp>
        <p:nvGrpSpPr>
          <p:cNvPr id="9" name="Group 8"/>
          <p:cNvGrpSpPr/>
          <p:nvPr/>
        </p:nvGrpSpPr>
        <p:grpSpPr>
          <a:xfrm>
            <a:off x="4980326" y="4805735"/>
            <a:ext cx="2490692" cy="1987943"/>
            <a:chOff x="4453836" y="4514780"/>
            <a:chExt cx="2490692" cy="1987943"/>
          </a:xfrm>
        </p:grpSpPr>
        <p:pic>
          <p:nvPicPr>
            <p:cNvPr id="6" name="Picture 2"/>
            <p:cNvPicPr>
              <a:picLocks noChangeAspect="1" noChangeArrowheads="1"/>
            </p:cNvPicPr>
            <p:nvPr/>
          </p:nvPicPr>
          <p:blipFill>
            <a:blip r:embed="rId6" cstate="print"/>
            <a:srcRect/>
            <a:stretch>
              <a:fillRect/>
            </a:stretch>
          </p:blipFill>
          <p:spPr bwMode="auto">
            <a:xfrm>
              <a:off x="4830792" y="4514780"/>
              <a:ext cx="2113736" cy="1730743"/>
            </a:xfrm>
            <a:prstGeom prst="rect">
              <a:avLst/>
            </a:prstGeom>
            <a:noFill/>
            <a:ln w="9525">
              <a:noFill/>
              <a:miter lim="800000"/>
              <a:headEnd/>
              <a:tailEnd/>
            </a:ln>
            <a:effectLst/>
          </p:spPr>
        </p:pic>
        <p:sp>
          <p:nvSpPr>
            <p:cNvPr id="7" name="TextBox 6"/>
            <p:cNvSpPr txBox="1"/>
            <p:nvPr/>
          </p:nvSpPr>
          <p:spPr>
            <a:xfrm>
              <a:off x="5486396" y="6133391"/>
              <a:ext cx="684803" cy="369332"/>
            </a:xfrm>
            <a:prstGeom prst="rect">
              <a:avLst/>
            </a:prstGeom>
            <a:noFill/>
          </p:spPr>
          <p:txBody>
            <a:bodyPr wrap="none" rtlCol="0">
              <a:spAutoFit/>
            </a:bodyPr>
            <a:lstStyle/>
            <a:p>
              <a:r>
                <a:rPr lang="nl-NL" dirty="0" smtClean="0"/>
                <a:t>dose</a:t>
              </a:r>
              <a:endParaRPr lang="en-GB" dirty="0"/>
            </a:p>
          </p:txBody>
        </p:sp>
        <p:sp>
          <p:nvSpPr>
            <p:cNvPr id="8" name="TextBox 7"/>
            <p:cNvSpPr txBox="1"/>
            <p:nvPr/>
          </p:nvSpPr>
          <p:spPr>
            <a:xfrm rot="16200000">
              <a:off x="4071680" y="5218991"/>
              <a:ext cx="1133644" cy="369332"/>
            </a:xfrm>
            <a:prstGeom prst="rect">
              <a:avLst/>
            </a:prstGeom>
            <a:noFill/>
          </p:spPr>
          <p:txBody>
            <a:bodyPr wrap="none" rtlCol="0">
              <a:spAutoFit/>
            </a:bodyPr>
            <a:lstStyle/>
            <a:p>
              <a:r>
                <a:rPr lang="nl-NL" dirty="0" smtClean="0"/>
                <a:t>response</a:t>
              </a:r>
              <a:endParaRPr lang="en-GB" dirty="0"/>
            </a:p>
          </p:txBody>
        </p:sp>
      </p:grpSp>
      <p:pic>
        <p:nvPicPr>
          <p:cNvPr id="14" name="Picture 9"/>
          <p:cNvPicPr>
            <a:picLocks noChangeAspect="1" noChangeArrowheads="1"/>
          </p:cNvPicPr>
          <p:nvPr/>
        </p:nvPicPr>
        <p:blipFill>
          <a:blip r:embed="rId7" cstate="print"/>
          <a:srcRect/>
          <a:stretch>
            <a:fillRect/>
          </a:stretch>
        </p:blipFill>
        <p:spPr bwMode="auto">
          <a:xfrm>
            <a:off x="3303917" y="3552990"/>
            <a:ext cx="2683609" cy="2043492"/>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Classic mixture models</a:t>
            </a:r>
            <a:endParaRPr lang="en-GB" dirty="0"/>
          </a:p>
        </p:txBody>
      </p:sp>
      <p:sp>
        <p:nvSpPr>
          <p:cNvPr id="3" name="Content Placeholder 2"/>
          <p:cNvSpPr>
            <a:spLocks noGrp="1"/>
          </p:cNvSpPr>
          <p:nvPr>
            <p:ph idx="1"/>
          </p:nvPr>
        </p:nvSpPr>
        <p:spPr>
          <a:xfrm>
            <a:off x="457200" y="1700011"/>
            <a:ext cx="8229600" cy="646374"/>
          </a:xfrm>
        </p:spPr>
        <p:txBody>
          <a:bodyPr/>
          <a:lstStyle/>
          <a:p>
            <a:pPr>
              <a:buNone/>
            </a:pPr>
            <a:r>
              <a:rPr lang="nl-NL" dirty="0" smtClean="0"/>
              <a:t>Dose-response curve for compound A and B</a:t>
            </a:r>
            <a:endParaRPr lang="en-GB" dirty="0"/>
          </a:p>
        </p:txBody>
      </p:sp>
      <p:grpSp>
        <p:nvGrpSpPr>
          <p:cNvPr id="14" name="Group 13"/>
          <p:cNvGrpSpPr/>
          <p:nvPr/>
        </p:nvGrpSpPr>
        <p:grpSpPr>
          <a:xfrm>
            <a:off x="38310" y="2724058"/>
            <a:ext cx="4530126" cy="3627592"/>
            <a:chOff x="38310" y="2724058"/>
            <a:chExt cx="4530126" cy="3627592"/>
          </a:xfrm>
        </p:grpSpPr>
        <p:sp>
          <p:nvSpPr>
            <p:cNvPr id="4" name="Line 8"/>
            <p:cNvSpPr>
              <a:spLocks noChangeShapeType="1"/>
            </p:cNvSpPr>
            <p:nvPr/>
          </p:nvSpPr>
          <p:spPr bwMode="auto">
            <a:xfrm>
              <a:off x="434586" y="5981608"/>
              <a:ext cx="4133850"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Line 9"/>
            <p:cNvSpPr>
              <a:spLocks noChangeShapeType="1"/>
            </p:cNvSpPr>
            <p:nvPr/>
          </p:nvSpPr>
          <p:spPr bwMode="auto">
            <a:xfrm flipV="1">
              <a:off x="434586" y="2724058"/>
              <a:ext cx="1588" cy="3257550"/>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54"/>
            <p:cNvSpPr>
              <a:spLocks/>
            </p:cNvSpPr>
            <p:nvPr/>
          </p:nvSpPr>
          <p:spPr bwMode="auto">
            <a:xfrm>
              <a:off x="434586" y="3122762"/>
              <a:ext cx="4133850" cy="2754071"/>
            </a:xfrm>
            <a:custGeom>
              <a:avLst/>
              <a:gdLst/>
              <a:ahLst/>
              <a:cxnLst>
                <a:cxn ang="0">
                  <a:pos x="24" y="0"/>
                </a:cxn>
                <a:cxn ang="0">
                  <a:pos x="78" y="0"/>
                </a:cxn>
                <a:cxn ang="0">
                  <a:pos x="126" y="0"/>
                </a:cxn>
                <a:cxn ang="0">
                  <a:pos x="180" y="0"/>
                </a:cxn>
                <a:cxn ang="0">
                  <a:pos x="234" y="0"/>
                </a:cxn>
                <a:cxn ang="0">
                  <a:pos x="288" y="0"/>
                </a:cxn>
                <a:cxn ang="0">
                  <a:pos x="342" y="0"/>
                </a:cxn>
                <a:cxn ang="0">
                  <a:pos x="390" y="0"/>
                </a:cxn>
                <a:cxn ang="0">
                  <a:pos x="444" y="6"/>
                </a:cxn>
                <a:cxn ang="0">
                  <a:pos x="498" y="12"/>
                </a:cxn>
                <a:cxn ang="0">
                  <a:pos x="552" y="24"/>
                </a:cxn>
                <a:cxn ang="0">
                  <a:pos x="600" y="42"/>
                </a:cxn>
                <a:cxn ang="0">
                  <a:pos x="654" y="60"/>
                </a:cxn>
                <a:cxn ang="0">
                  <a:pos x="708" y="90"/>
                </a:cxn>
                <a:cxn ang="0">
                  <a:pos x="762" y="132"/>
                </a:cxn>
                <a:cxn ang="0">
                  <a:pos x="810" y="180"/>
                </a:cxn>
                <a:cxn ang="0">
                  <a:pos x="864" y="234"/>
                </a:cxn>
                <a:cxn ang="0">
                  <a:pos x="918" y="306"/>
                </a:cxn>
                <a:cxn ang="0">
                  <a:pos x="972" y="384"/>
                </a:cxn>
                <a:cxn ang="0">
                  <a:pos x="1020" y="474"/>
                </a:cxn>
                <a:cxn ang="0">
                  <a:pos x="1074" y="570"/>
                </a:cxn>
                <a:cxn ang="0">
                  <a:pos x="1128" y="678"/>
                </a:cxn>
                <a:cxn ang="0">
                  <a:pos x="1182" y="786"/>
                </a:cxn>
                <a:cxn ang="0">
                  <a:pos x="1236" y="894"/>
                </a:cxn>
                <a:cxn ang="0">
                  <a:pos x="1284" y="996"/>
                </a:cxn>
                <a:cxn ang="0">
                  <a:pos x="1338" y="1098"/>
                </a:cxn>
                <a:cxn ang="0">
                  <a:pos x="1392" y="1194"/>
                </a:cxn>
                <a:cxn ang="0">
                  <a:pos x="1446" y="1290"/>
                </a:cxn>
                <a:cxn ang="0">
                  <a:pos x="1494" y="1368"/>
                </a:cxn>
                <a:cxn ang="0">
                  <a:pos x="1548" y="1446"/>
                </a:cxn>
                <a:cxn ang="0">
                  <a:pos x="1602" y="1518"/>
                </a:cxn>
                <a:cxn ang="0">
                  <a:pos x="1656" y="1578"/>
                </a:cxn>
                <a:cxn ang="0">
                  <a:pos x="1704" y="1632"/>
                </a:cxn>
                <a:cxn ang="0">
                  <a:pos x="1758" y="1680"/>
                </a:cxn>
                <a:cxn ang="0">
                  <a:pos x="1812" y="1722"/>
                </a:cxn>
                <a:cxn ang="0">
                  <a:pos x="1866" y="1758"/>
                </a:cxn>
                <a:cxn ang="0">
                  <a:pos x="1920" y="1794"/>
                </a:cxn>
                <a:cxn ang="0">
                  <a:pos x="1968" y="1818"/>
                </a:cxn>
                <a:cxn ang="0">
                  <a:pos x="2022" y="1848"/>
                </a:cxn>
                <a:cxn ang="0">
                  <a:pos x="2076" y="1866"/>
                </a:cxn>
                <a:cxn ang="0">
                  <a:pos x="2130" y="1890"/>
                </a:cxn>
                <a:cxn ang="0">
                  <a:pos x="2178" y="1908"/>
                </a:cxn>
                <a:cxn ang="0">
                  <a:pos x="2232" y="1920"/>
                </a:cxn>
                <a:cxn ang="0">
                  <a:pos x="2286" y="1932"/>
                </a:cxn>
                <a:cxn ang="0">
                  <a:pos x="2340" y="1944"/>
                </a:cxn>
                <a:cxn ang="0">
                  <a:pos x="2388" y="1956"/>
                </a:cxn>
                <a:cxn ang="0">
                  <a:pos x="2442" y="1962"/>
                </a:cxn>
                <a:cxn ang="0">
                  <a:pos x="2496" y="1974"/>
                </a:cxn>
                <a:cxn ang="0">
                  <a:pos x="2550" y="1980"/>
                </a:cxn>
                <a:cxn ang="0">
                  <a:pos x="2604" y="1986"/>
                </a:cxn>
              </a:cxnLst>
              <a:rect l="0" t="0" r="r" b="b"/>
              <a:pathLst>
                <a:path w="2604" h="1986">
                  <a:moveTo>
                    <a:pt x="0" y="0"/>
                  </a:moveTo>
                  <a:lnTo>
                    <a:pt x="24" y="0"/>
                  </a:lnTo>
                  <a:lnTo>
                    <a:pt x="48" y="0"/>
                  </a:lnTo>
                  <a:lnTo>
                    <a:pt x="78" y="0"/>
                  </a:lnTo>
                  <a:lnTo>
                    <a:pt x="102" y="0"/>
                  </a:lnTo>
                  <a:lnTo>
                    <a:pt x="126" y="0"/>
                  </a:lnTo>
                  <a:lnTo>
                    <a:pt x="156" y="0"/>
                  </a:lnTo>
                  <a:lnTo>
                    <a:pt x="180" y="0"/>
                  </a:lnTo>
                  <a:lnTo>
                    <a:pt x="210" y="0"/>
                  </a:lnTo>
                  <a:lnTo>
                    <a:pt x="234" y="0"/>
                  </a:lnTo>
                  <a:lnTo>
                    <a:pt x="258" y="0"/>
                  </a:lnTo>
                  <a:lnTo>
                    <a:pt x="288" y="0"/>
                  </a:lnTo>
                  <a:lnTo>
                    <a:pt x="312" y="0"/>
                  </a:lnTo>
                  <a:lnTo>
                    <a:pt x="342" y="0"/>
                  </a:lnTo>
                  <a:lnTo>
                    <a:pt x="366" y="0"/>
                  </a:lnTo>
                  <a:lnTo>
                    <a:pt x="390" y="0"/>
                  </a:lnTo>
                  <a:lnTo>
                    <a:pt x="420" y="6"/>
                  </a:lnTo>
                  <a:lnTo>
                    <a:pt x="444" y="6"/>
                  </a:lnTo>
                  <a:lnTo>
                    <a:pt x="468" y="12"/>
                  </a:lnTo>
                  <a:lnTo>
                    <a:pt x="498" y="12"/>
                  </a:lnTo>
                  <a:lnTo>
                    <a:pt x="522" y="18"/>
                  </a:lnTo>
                  <a:lnTo>
                    <a:pt x="552" y="24"/>
                  </a:lnTo>
                  <a:lnTo>
                    <a:pt x="576" y="30"/>
                  </a:lnTo>
                  <a:lnTo>
                    <a:pt x="600" y="42"/>
                  </a:lnTo>
                  <a:lnTo>
                    <a:pt x="630" y="48"/>
                  </a:lnTo>
                  <a:lnTo>
                    <a:pt x="654" y="60"/>
                  </a:lnTo>
                  <a:lnTo>
                    <a:pt x="684" y="78"/>
                  </a:lnTo>
                  <a:lnTo>
                    <a:pt x="708" y="90"/>
                  </a:lnTo>
                  <a:lnTo>
                    <a:pt x="732" y="108"/>
                  </a:lnTo>
                  <a:lnTo>
                    <a:pt x="762" y="132"/>
                  </a:lnTo>
                  <a:lnTo>
                    <a:pt x="786" y="150"/>
                  </a:lnTo>
                  <a:lnTo>
                    <a:pt x="810" y="180"/>
                  </a:lnTo>
                  <a:lnTo>
                    <a:pt x="840" y="204"/>
                  </a:lnTo>
                  <a:lnTo>
                    <a:pt x="864" y="234"/>
                  </a:lnTo>
                  <a:lnTo>
                    <a:pt x="894" y="270"/>
                  </a:lnTo>
                  <a:lnTo>
                    <a:pt x="918" y="306"/>
                  </a:lnTo>
                  <a:lnTo>
                    <a:pt x="942" y="342"/>
                  </a:lnTo>
                  <a:lnTo>
                    <a:pt x="972" y="384"/>
                  </a:lnTo>
                  <a:lnTo>
                    <a:pt x="996" y="432"/>
                  </a:lnTo>
                  <a:lnTo>
                    <a:pt x="1020" y="474"/>
                  </a:lnTo>
                  <a:lnTo>
                    <a:pt x="1050" y="522"/>
                  </a:lnTo>
                  <a:lnTo>
                    <a:pt x="1074" y="570"/>
                  </a:lnTo>
                  <a:lnTo>
                    <a:pt x="1104" y="624"/>
                  </a:lnTo>
                  <a:lnTo>
                    <a:pt x="1128" y="678"/>
                  </a:lnTo>
                  <a:lnTo>
                    <a:pt x="1152" y="732"/>
                  </a:lnTo>
                  <a:lnTo>
                    <a:pt x="1182" y="786"/>
                  </a:lnTo>
                  <a:lnTo>
                    <a:pt x="1206" y="840"/>
                  </a:lnTo>
                  <a:lnTo>
                    <a:pt x="1236" y="894"/>
                  </a:lnTo>
                  <a:lnTo>
                    <a:pt x="1260" y="942"/>
                  </a:lnTo>
                  <a:lnTo>
                    <a:pt x="1284" y="996"/>
                  </a:lnTo>
                  <a:lnTo>
                    <a:pt x="1314" y="1050"/>
                  </a:lnTo>
                  <a:lnTo>
                    <a:pt x="1338" y="1098"/>
                  </a:lnTo>
                  <a:lnTo>
                    <a:pt x="1362" y="1146"/>
                  </a:lnTo>
                  <a:lnTo>
                    <a:pt x="1392" y="1194"/>
                  </a:lnTo>
                  <a:lnTo>
                    <a:pt x="1416" y="1242"/>
                  </a:lnTo>
                  <a:lnTo>
                    <a:pt x="1446" y="1290"/>
                  </a:lnTo>
                  <a:lnTo>
                    <a:pt x="1470" y="1332"/>
                  </a:lnTo>
                  <a:lnTo>
                    <a:pt x="1494" y="1368"/>
                  </a:lnTo>
                  <a:lnTo>
                    <a:pt x="1524" y="1410"/>
                  </a:lnTo>
                  <a:lnTo>
                    <a:pt x="1548" y="1446"/>
                  </a:lnTo>
                  <a:lnTo>
                    <a:pt x="1578" y="1482"/>
                  </a:lnTo>
                  <a:lnTo>
                    <a:pt x="1602" y="1518"/>
                  </a:lnTo>
                  <a:lnTo>
                    <a:pt x="1626" y="1548"/>
                  </a:lnTo>
                  <a:lnTo>
                    <a:pt x="1656" y="1578"/>
                  </a:lnTo>
                  <a:lnTo>
                    <a:pt x="1680" y="1602"/>
                  </a:lnTo>
                  <a:lnTo>
                    <a:pt x="1704" y="1632"/>
                  </a:lnTo>
                  <a:lnTo>
                    <a:pt x="1734" y="1656"/>
                  </a:lnTo>
                  <a:lnTo>
                    <a:pt x="1758" y="1680"/>
                  </a:lnTo>
                  <a:lnTo>
                    <a:pt x="1788" y="1698"/>
                  </a:lnTo>
                  <a:lnTo>
                    <a:pt x="1812" y="1722"/>
                  </a:lnTo>
                  <a:lnTo>
                    <a:pt x="1836" y="1740"/>
                  </a:lnTo>
                  <a:lnTo>
                    <a:pt x="1866" y="1758"/>
                  </a:lnTo>
                  <a:lnTo>
                    <a:pt x="1890" y="1776"/>
                  </a:lnTo>
                  <a:lnTo>
                    <a:pt x="1920" y="1794"/>
                  </a:lnTo>
                  <a:lnTo>
                    <a:pt x="1944" y="1806"/>
                  </a:lnTo>
                  <a:lnTo>
                    <a:pt x="1968" y="1818"/>
                  </a:lnTo>
                  <a:lnTo>
                    <a:pt x="1998" y="1836"/>
                  </a:lnTo>
                  <a:lnTo>
                    <a:pt x="2022" y="1848"/>
                  </a:lnTo>
                  <a:lnTo>
                    <a:pt x="2046" y="1860"/>
                  </a:lnTo>
                  <a:lnTo>
                    <a:pt x="2076" y="1866"/>
                  </a:lnTo>
                  <a:lnTo>
                    <a:pt x="2100" y="1878"/>
                  </a:lnTo>
                  <a:lnTo>
                    <a:pt x="2130" y="1890"/>
                  </a:lnTo>
                  <a:lnTo>
                    <a:pt x="2154" y="1896"/>
                  </a:lnTo>
                  <a:lnTo>
                    <a:pt x="2178" y="1908"/>
                  </a:lnTo>
                  <a:lnTo>
                    <a:pt x="2208" y="1914"/>
                  </a:lnTo>
                  <a:lnTo>
                    <a:pt x="2232" y="1920"/>
                  </a:lnTo>
                  <a:lnTo>
                    <a:pt x="2262" y="1926"/>
                  </a:lnTo>
                  <a:lnTo>
                    <a:pt x="2286" y="1932"/>
                  </a:lnTo>
                  <a:lnTo>
                    <a:pt x="2310" y="1938"/>
                  </a:lnTo>
                  <a:lnTo>
                    <a:pt x="2340" y="1944"/>
                  </a:lnTo>
                  <a:lnTo>
                    <a:pt x="2364" y="1950"/>
                  </a:lnTo>
                  <a:lnTo>
                    <a:pt x="2388" y="1956"/>
                  </a:lnTo>
                  <a:lnTo>
                    <a:pt x="2418" y="1962"/>
                  </a:lnTo>
                  <a:lnTo>
                    <a:pt x="2442" y="1962"/>
                  </a:lnTo>
                  <a:lnTo>
                    <a:pt x="2472" y="1968"/>
                  </a:lnTo>
                  <a:lnTo>
                    <a:pt x="2496" y="1974"/>
                  </a:lnTo>
                  <a:lnTo>
                    <a:pt x="2520" y="1974"/>
                  </a:lnTo>
                  <a:lnTo>
                    <a:pt x="2550" y="1980"/>
                  </a:lnTo>
                  <a:lnTo>
                    <a:pt x="2574" y="1986"/>
                  </a:lnTo>
                  <a:lnTo>
                    <a:pt x="2604" y="1986"/>
                  </a:lnTo>
                </a:path>
              </a:pathLst>
            </a:custGeom>
            <a:noFill/>
            <a:ln w="571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Rectangle 55"/>
            <p:cNvSpPr>
              <a:spLocks noChangeArrowheads="1"/>
            </p:cNvSpPr>
            <p:nvPr/>
          </p:nvSpPr>
          <p:spPr bwMode="auto">
            <a:xfrm>
              <a:off x="2148324" y="6043873"/>
              <a:ext cx="78412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A</a:t>
              </a:r>
              <a:endParaRPr kumimoji="0" lang="en-US" sz="4400" b="0" i="0" u="none" strike="noStrike" cap="none" normalizeH="0" baseline="0" dirty="0" smtClean="0">
                <a:ln>
                  <a:noFill/>
                </a:ln>
                <a:solidFill>
                  <a:schemeClr val="tx1"/>
                </a:solidFill>
                <a:effectLst/>
                <a:latin typeface="Arial" pitchFamily="34" charset="0"/>
              </a:endParaRPr>
            </a:p>
          </p:txBody>
        </p:sp>
        <p:sp>
          <p:nvSpPr>
            <p:cNvPr id="8" name="Rectangle 56"/>
            <p:cNvSpPr>
              <a:spLocks noChangeArrowheads="1"/>
            </p:cNvSpPr>
            <p:nvPr/>
          </p:nvSpPr>
          <p:spPr bwMode="auto">
            <a:xfrm rot="16200000">
              <a:off x="-335189" y="4183071"/>
              <a:ext cx="1054776"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response</a:t>
              </a:r>
              <a:endParaRPr kumimoji="0" lang="en-US" sz="4400" b="0" i="0" u="none" strike="noStrike" cap="none" normalizeH="0" baseline="0" dirty="0" smtClean="0">
                <a:ln>
                  <a:noFill/>
                </a:ln>
                <a:solidFill>
                  <a:schemeClr val="tx1"/>
                </a:solidFill>
                <a:effectLst/>
                <a:latin typeface="Arial" pitchFamily="34" charset="0"/>
              </a:endParaRPr>
            </a:p>
          </p:txBody>
        </p:sp>
      </p:grpSp>
      <p:grpSp>
        <p:nvGrpSpPr>
          <p:cNvPr id="15" name="Group 14"/>
          <p:cNvGrpSpPr/>
          <p:nvPr/>
        </p:nvGrpSpPr>
        <p:grpSpPr>
          <a:xfrm>
            <a:off x="4524046" y="2724058"/>
            <a:ext cx="4530126" cy="3627592"/>
            <a:chOff x="4524046" y="2724058"/>
            <a:chExt cx="4530126" cy="3627592"/>
          </a:xfrm>
        </p:grpSpPr>
        <p:sp>
          <p:nvSpPr>
            <p:cNvPr id="9" name="Line 8"/>
            <p:cNvSpPr>
              <a:spLocks noChangeShapeType="1"/>
            </p:cNvSpPr>
            <p:nvPr/>
          </p:nvSpPr>
          <p:spPr bwMode="auto">
            <a:xfrm>
              <a:off x="4920322" y="5981608"/>
              <a:ext cx="4133850"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9"/>
            <p:cNvSpPr>
              <a:spLocks noChangeShapeType="1"/>
            </p:cNvSpPr>
            <p:nvPr/>
          </p:nvSpPr>
          <p:spPr bwMode="auto">
            <a:xfrm flipV="1">
              <a:off x="4920322" y="2724058"/>
              <a:ext cx="1588" cy="3257550"/>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54"/>
            <p:cNvSpPr>
              <a:spLocks/>
            </p:cNvSpPr>
            <p:nvPr/>
          </p:nvSpPr>
          <p:spPr bwMode="auto">
            <a:xfrm>
              <a:off x="4920322" y="3122762"/>
              <a:ext cx="3473180" cy="2754071"/>
            </a:xfrm>
            <a:custGeom>
              <a:avLst/>
              <a:gdLst/>
              <a:ahLst/>
              <a:cxnLst>
                <a:cxn ang="0">
                  <a:pos x="24" y="0"/>
                </a:cxn>
                <a:cxn ang="0">
                  <a:pos x="78" y="0"/>
                </a:cxn>
                <a:cxn ang="0">
                  <a:pos x="126" y="0"/>
                </a:cxn>
                <a:cxn ang="0">
                  <a:pos x="180" y="0"/>
                </a:cxn>
                <a:cxn ang="0">
                  <a:pos x="234" y="0"/>
                </a:cxn>
                <a:cxn ang="0">
                  <a:pos x="288" y="0"/>
                </a:cxn>
                <a:cxn ang="0">
                  <a:pos x="342" y="0"/>
                </a:cxn>
                <a:cxn ang="0">
                  <a:pos x="390" y="0"/>
                </a:cxn>
                <a:cxn ang="0">
                  <a:pos x="444" y="6"/>
                </a:cxn>
                <a:cxn ang="0">
                  <a:pos x="498" y="12"/>
                </a:cxn>
                <a:cxn ang="0">
                  <a:pos x="552" y="24"/>
                </a:cxn>
                <a:cxn ang="0">
                  <a:pos x="600" y="42"/>
                </a:cxn>
                <a:cxn ang="0">
                  <a:pos x="654" y="60"/>
                </a:cxn>
                <a:cxn ang="0">
                  <a:pos x="708" y="90"/>
                </a:cxn>
                <a:cxn ang="0">
                  <a:pos x="762" y="132"/>
                </a:cxn>
                <a:cxn ang="0">
                  <a:pos x="810" y="180"/>
                </a:cxn>
                <a:cxn ang="0">
                  <a:pos x="864" y="234"/>
                </a:cxn>
                <a:cxn ang="0">
                  <a:pos x="918" y="306"/>
                </a:cxn>
                <a:cxn ang="0">
                  <a:pos x="972" y="384"/>
                </a:cxn>
                <a:cxn ang="0">
                  <a:pos x="1020" y="474"/>
                </a:cxn>
                <a:cxn ang="0">
                  <a:pos x="1074" y="570"/>
                </a:cxn>
                <a:cxn ang="0">
                  <a:pos x="1128" y="678"/>
                </a:cxn>
                <a:cxn ang="0">
                  <a:pos x="1182" y="786"/>
                </a:cxn>
                <a:cxn ang="0">
                  <a:pos x="1236" y="894"/>
                </a:cxn>
                <a:cxn ang="0">
                  <a:pos x="1284" y="996"/>
                </a:cxn>
                <a:cxn ang="0">
                  <a:pos x="1338" y="1098"/>
                </a:cxn>
                <a:cxn ang="0">
                  <a:pos x="1392" y="1194"/>
                </a:cxn>
                <a:cxn ang="0">
                  <a:pos x="1446" y="1290"/>
                </a:cxn>
                <a:cxn ang="0">
                  <a:pos x="1494" y="1368"/>
                </a:cxn>
                <a:cxn ang="0">
                  <a:pos x="1548" y="1446"/>
                </a:cxn>
                <a:cxn ang="0">
                  <a:pos x="1602" y="1518"/>
                </a:cxn>
                <a:cxn ang="0">
                  <a:pos x="1656" y="1578"/>
                </a:cxn>
                <a:cxn ang="0">
                  <a:pos x="1704" y="1632"/>
                </a:cxn>
                <a:cxn ang="0">
                  <a:pos x="1758" y="1680"/>
                </a:cxn>
                <a:cxn ang="0">
                  <a:pos x="1812" y="1722"/>
                </a:cxn>
                <a:cxn ang="0">
                  <a:pos x="1866" y="1758"/>
                </a:cxn>
                <a:cxn ang="0">
                  <a:pos x="1920" y="1794"/>
                </a:cxn>
                <a:cxn ang="0">
                  <a:pos x="1968" y="1818"/>
                </a:cxn>
                <a:cxn ang="0">
                  <a:pos x="2022" y="1848"/>
                </a:cxn>
                <a:cxn ang="0">
                  <a:pos x="2076" y="1866"/>
                </a:cxn>
                <a:cxn ang="0">
                  <a:pos x="2130" y="1890"/>
                </a:cxn>
                <a:cxn ang="0">
                  <a:pos x="2178" y="1908"/>
                </a:cxn>
                <a:cxn ang="0">
                  <a:pos x="2232" y="1920"/>
                </a:cxn>
                <a:cxn ang="0">
                  <a:pos x="2286" y="1932"/>
                </a:cxn>
                <a:cxn ang="0">
                  <a:pos x="2340" y="1944"/>
                </a:cxn>
                <a:cxn ang="0">
                  <a:pos x="2388" y="1956"/>
                </a:cxn>
                <a:cxn ang="0">
                  <a:pos x="2442" y="1962"/>
                </a:cxn>
                <a:cxn ang="0">
                  <a:pos x="2496" y="1974"/>
                </a:cxn>
                <a:cxn ang="0">
                  <a:pos x="2550" y="1980"/>
                </a:cxn>
                <a:cxn ang="0">
                  <a:pos x="2604" y="1986"/>
                </a:cxn>
              </a:cxnLst>
              <a:rect l="0" t="0" r="r" b="b"/>
              <a:pathLst>
                <a:path w="2604" h="1986">
                  <a:moveTo>
                    <a:pt x="0" y="0"/>
                  </a:moveTo>
                  <a:lnTo>
                    <a:pt x="24" y="0"/>
                  </a:lnTo>
                  <a:lnTo>
                    <a:pt x="48" y="0"/>
                  </a:lnTo>
                  <a:lnTo>
                    <a:pt x="78" y="0"/>
                  </a:lnTo>
                  <a:lnTo>
                    <a:pt x="102" y="0"/>
                  </a:lnTo>
                  <a:lnTo>
                    <a:pt x="126" y="0"/>
                  </a:lnTo>
                  <a:lnTo>
                    <a:pt x="156" y="0"/>
                  </a:lnTo>
                  <a:lnTo>
                    <a:pt x="180" y="0"/>
                  </a:lnTo>
                  <a:lnTo>
                    <a:pt x="210" y="0"/>
                  </a:lnTo>
                  <a:lnTo>
                    <a:pt x="234" y="0"/>
                  </a:lnTo>
                  <a:lnTo>
                    <a:pt x="258" y="0"/>
                  </a:lnTo>
                  <a:lnTo>
                    <a:pt x="288" y="0"/>
                  </a:lnTo>
                  <a:lnTo>
                    <a:pt x="312" y="0"/>
                  </a:lnTo>
                  <a:lnTo>
                    <a:pt x="342" y="0"/>
                  </a:lnTo>
                  <a:lnTo>
                    <a:pt x="366" y="0"/>
                  </a:lnTo>
                  <a:lnTo>
                    <a:pt x="390" y="0"/>
                  </a:lnTo>
                  <a:lnTo>
                    <a:pt x="420" y="6"/>
                  </a:lnTo>
                  <a:lnTo>
                    <a:pt x="444" y="6"/>
                  </a:lnTo>
                  <a:lnTo>
                    <a:pt x="468" y="12"/>
                  </a:lnTo>
                  <a:lnTo>
                    <a:pt x="498" y="12"/>
                  </a:lnTo>
                  <a:lnTo>
                    <a:pt x="522" y="18"/>
                  </a:lnTo>
                  <a:lnTo>
                    <a:pt x="552" y="24"/>
                  </a:lnTo>
                  <a:lnTo>
                    <a:pt x="576" y="30"/>
                  </a:lnTo>
                  <a:lnTo>
                    <a:pt x="600" y="42"/>
                  </a:lnTo>
                  <a:lnTo>
                    <a:pt x="630" y="48"/>
                  </a:lnTo>
                  <a:lnTo>
                    <a:pt x="654" y="60"/>
                  </a:lnTo>
                  <a:lnTo>
                    <a:pt x="684" y="78"/>
                  </a:lnTo>
                  <a:lnTo>
                    <a:pt x="708" y="90"/>
                  </a:lnTo>
                  <a:lnTo>
                    <a:pt x="732" y="108"/>
                  </a:lnTo>
                  <a:lnTo>
                    <a:pt x="762" y="132"/>
                  </a:lnTo>
                  <a:lnTo>
                    <a:pt x="786" y="150"/>
                  </a:lnTo>
                  <a:lnTo>
                    <a:pt x="810" y="180"/>
                  </a:lnTo>
                  <a:lnTo>
                    <a:pt x="840" y="204"/>
                  </a:lnTo>
                  <a:lnTo>
                    <a:pt x="864" y="234"/>
                  </a:lnTo>
                  <a:lnTo>
                    <a:pt x="894" y="270"/>
                  </a:lnTo>
                  <a:lnTo>
                    <a:pt x="918" y="306"/>
                  </a:lnTo>
                  <a:lnTo>
                    <a:pt x="942" y="342"/>
                  </a:lnTo>
                  <a:lnTo>
                    <a:pt x="972" y="384"/>
                  </a:lnTo>
                  <a:lnTo>
                    <a:pt x="996" y="432"/>
                  </a:lnTo>
                  <a:lnTo>
                    <a:pt x="1020" y="474"/>
                  </a:lnTo>
                  <a:lnTo>
                    <a:pt x="1050" y="522"/>
                  </a:lnTo>
                  <a:lnTo>
                    <a:pt x="1074" y="570"/>
                  </a:lnTo>
                  <a:lnTo>
                    <a:pt x="1104" y="624"/>
                  </a:lnTo>
                  <a:lnTo>
                    <a:pt x="1128" y="678"/>
                  </a:lnTo>
                  <a:lnTo>
                    <a:pt x="1152" y="732"/>
                  </a:lnTo>
                  <a:lnTo>
                    <a:pt x="1182" y="786"/>
                  </a:lnTo>
                  <a:lnTo>
                    <a:pt x="1206" y="840"/>
                  </a:lnTo>
                  <a:lnTo>
                    <a:pt x="1236" y="894"/>
                  </a:lnTo>
                  <a:lnTo>
                    <a:pt x="1260" y="942"/>
                  </a:lnTo>
                  <a:lnTo>
                    <a:pt x="1284" y="996"/>
                  </a:lnTo>
                  <a:lnTo>
                    <a:pt x="1314" y="1050"/>
                  </a:lnTo>
                  <a:lnTo>
                    <a:pt x="1338" y="1098"/>
                  </a:lnTo>
                  <a:lnTo>
                    <a:pt x="1362" y="1146"/>
                  </a:lnTo>
                  <a:lnTo>
                    <a:pt x="1392" y="1194"/>
                  </a:lnTo>
                  <a:lnTo>
                    <a:pt x="1416" y="1242"/>
                  </a:lnTo>
                  <a:lnTo>
                    <a:pt x="1446" y="1290"/>
                  </a:lnTo>
                  <a:lnTo>
                    <a:pt x="1470" y="1332"/>
                  </a:lnTo>
                  <a:lnTo>
                    <a:pt x="1494" y="1368"/>
                  </a:lnTo>
                  <a:lnTo>
                    <a:pt x="1524" y="1410"/>
                  </a:lnTo>
                  <a:lnTo>
                    <a:pt x="1548" y="1446"/>
                  </a:lnTo>
                  <a:lnTo>
                    <a:pt x="1578" y="1482"/>
                  </a:lnTo>
                  <a:lnTo>
                    <a:pt x="1602" y="1518"/>
                  </a:lnTo>
                  <a:lnTo>
                    <a:pt x="1626" y="1548"/>
                  </a:lnTo>
                  <a:lnTo>
                    <a:pt x="1656" y="1578"/>
                  </a:lnTo>
                  <a:lnTo>
                    <a:pt x="1680" y="1602"/>
                  </a:lnTo>
                  <a:lnTo>
                    <a:pt x="1704" y="1632"/>
                  </a:lnTo>
                  <a:lnTo>
                    <a:pt x="1734" y="1656"/>
                  </a:lnTo>
                  <a:lnTo>
                    <a:pt x="1758" y="1680"/>
                  </a:lnTo>
                  <a:lnTo>
                    <a:pt x="1788" y="1698"/>
                  </a:lnTo>
                  <a:lnTo>
                    <a:pt x="1812" y="1722"/>
                  </a:lnTo>
                  <a:lnTo>
                    <a:pt x="1836" y="1740"/>
                  </a:lnTo>
                  <a:lnTo>
                    <a:pt x="1866" y="1758"/>
                  </a:lnTo>
                  <a:lnTo>
                    <a:pt x="1890" y="1776"/>
                  </a:lnTo>
                  <a:lnTo>
                    <a:pt x="1920" y="1794"/>
                  </a:lnTo>
                  <a:lnTo>
                    <a:pt x="1944" y="1806"/>
                  </a:lnTo>
                  <a:lnTo>
                    <a:pt x="1968" y="1818"/>
                  </a:lnTo>
                  <a:lnTo>
                    <a:pt x="1998" y="1836"/>
                  </a:lnTo>
                  <a:lnTo>
                    <a:pt x="2022" y="1848"/>
                  </a:lnTo>
                  <a:lnTo>
                    <a:pt x="2046" y="1860"/>
                  </a:lnTo>
                  <a:lnTo>
                    <a:pt x="2076" y="1866"/>
                  </a:lnTo>
                  <a:lnTo>
                    <a:pt x="2100" y="1878"/>
                  </a:lnTo>
                  <a:lnTo>
                    <a:pt x="2130" y="1890"/>
                  </a:lnTo>
                  <a:lnTo>
                    <a:pt x="2154" y="1896"/>
                  </a:lnTo>
                  <a:lnTo>
                    <a:pt x="2178" y="1908"/>
                  </a:lnTo>
                  <a:lnTo>
                    <a:pt x="2208" y="1914"/>
                  </a:lnTo>
                  <a:lnTo>
                    <a:pt x="2232" y="1920"/>
                  </a:lnTo>
                  <a:lnTo>
                    <a:pt x="2262" y="1926"/>
                  </a:lnTo>
                  <a:lnTo>
                    <a:pt x="2286" y="1932"/>
                  </a:lnTo>
                  <a:lnTo>
                    <a:pt x="2310" y="1938"/>
                  </a:lnTo>
                  <a:lnTo>
                    <a:pt x="2340" y="1944"/>
                  </a:lnTo>
                  <a:lnTo>
                    <a:pt x="2364" y="1950"/>
                  </a:lnTo>
                  <a:lnTo>
                    <a:pt x="2388" y="1956"/>
                  </a:lnTo>
                  <a:lnTo>
                    <a:pt x="2418" y="1962"/>
                  </a:lnTo>
                  <a:lnTo>
                    <a:pt x="2442" y="1962"/>
                  </a:lnTo>
                  <a:lnTo>
                    <a:pt x="2472" y="1968"/>
                  </a:lnTo>
                  <a:lnTo>
                    <a:pt x="2496" y="1974"/>
                  </a:lnTo>
                  <a:lnTo>
                    <a:pt x="2520" y="1974"/>
                  </a:lnTo>
                  <a:lnTo>
                    <a:pt x="2550" y="1980"/>
                  </a:lnTo>
                  <a:lnTo>
                    <a:pt x="2574" y="1986"/>
                  </a:lnTo>
                  <a:lnTo>
                    <a:pt x="2604" y="1986"/>
                  </a:lnTo>
                </a:path>
              </a:pathLst>
            </a:custGeom>
            <a:noFill/>
            <a:ln w="571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Rectangle 55"/>
            <p:cNvSpPr>
              <a:spLocks noChangeArrowheads="1"/>
            </p:cNvSpPr>
            <p:nvPr/>
          </p:nvSpPr>
          <p:spPr bwMode="auto">
            <a:xfrm>
              <a:off x="6634060" y="6043873"/>
              <a:ext cx="79829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B</a:t>
              </a:r>
              <a:endParaRPr kumimoji="0" lang="en-US" sz="4400" b="0" i="0" u="none" strike="noStrike" cap="none" normalizeH="0" baseline="0" dirty="0" smtClean="0">
                <a:ln>
                  <a:noFill/>
                </a:ln>
                <a:solidFill>
                  <a:schemeClr val="tx1"/>
                </a:solidFill>
                <a:effectLst/>
                <a:latin typeface="Arial" pitchFamily="34" charset="0"/>
              </a:endParaRPr>
            </a:p>
          </p:txBody>
        </p:sp>
        <p:sp>
          <p:nvSpPr>
            <p:cNvPr id="13" name="Rectangle 56"/>
            <p:cNvSpPr>
              <a:spLocks noChangeArrowheads="1"/>
            </p:cNvSpPr>
            <p:nvPr/>
          </p:nvSpPr>
          <p:spPr bwMode="auto">
            <a:xfrm rot="16200000">
              <a:off x="4150547" y="4183071"/>
              <a:ext cx="1054776"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response</a:t>
              </a:r>
              <a:endParaRPr kumimoji="0" lang="en-US" sz="44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Classic mixture models</a:t>
            </a:r>
            <a:endParaRPr lang="en-GB" dirty="0"/>
          </a:p>
        </p:txBody>
      </p:sp>
      <p:sp>
        <p:nvSpPr>
          <p:cNvPr id="3" name="Content Placeholder 2"/>
          <p:cNvSpPr>
            <a:spLocks noGrp="1"/>
          </p:cNvSpPr>
          <p:nvPr>
            <p:ph idx="1"/>
          </p:nvPr>
        </p:nvSpPr>
        <p:spPr>
          <a:xfrm>
            <a:off x="457200" y="1700010"/>
            <a:ext cx="8229600" cy="1327861"/>
          </a:xfrm>
        </p:spPr>
        <p:txBody>
          <a:bodyPr/>
          <a:lstStyle/>
          <a:p>
            <a:pPr>
              <a:buNone/>
            </a:pPr>
            <a:r>
              <a:rPr lang="nl-NL" b="1" dirty="0" smtClean="0">
                <a:solidFill>
                  <a:srgbClr val="009900"/>
                </a:solidFill>
              </a:rPr>
              <a:t>Combine using reference model:</a:t>
            </a:r>
          </a:p>
          <a:p>
            <a:pPr lvl="1"/>
            <a:r>
              <a:rPr lang="nl-NL" dirty="0" smtClean="0"/>
              <a:t>“response multiplication”: </a:t>
            </a:r>
            <a:r>
              <a:rPr lang="nl-NL" dirty="0" smtClean="0"/>
              <a:t>chemicals act </a:t>
            </a:r>
            <a:r>
              <a:rPr lang="nl-NL" dirty="0" smtClean="0"/>
              <a:t>independently</a:t>
            </a:r>
            <a:endParaRPr lang="en-GB" dirty="0" smtClean="0"/>
          </a:p>
          <a:p>
            <a:pPr lvl="1"/>
            <a:r>
              <a:rPr lang="nl-NL" dirty="0" smtClean="0"/>
              <a:t>“concentration addition”: </a:t>
            </a:r>
            <a:r>
              <a:rPr lang="nl-NL" dirty="0" smtClean="0"/>
              <a:t>chemicals act </a:t>
            </a:r>
            <a:r>
              <a:rPr lang="nl-NL" dirty="0" smtClean="0"/>
              <a:t>as dilutions</a:t>
            </a:r>
          </a:p>
        </p:txBody>
      </p:sp>
      <p:grpSp>
        <p:nvGrpSpPr>
          <p:cNvPr id="17" name="Group 16"/>
          <p:cNvGrpSpPr/>
          <p:nvPr/>
        </p:nvGrpSpPr>
        <p:grpSpPr>
          <a:xfrm>
            <a:off x="-279950" y="2919760"/>
            <a:ext cx="5276850" cy="3748459"/>
            <a:chOff x="-279950" y="2919760"/>
            <a:chExt cx="5276850" cy="3748459"/>
          </a:xfrm>
        </p:grpSpPr>
        <p:pic>
          <p:nvPicPr>
            <p:cNvPr id="14" name="Picture 10056"/>
            <p:cNvPicPr>
              <a:picLocks noChangeAspect="1" noChangeArrowheads="1"/>
            </p:cNvPicPr>
            <p:nvPr/>
          </p:nvPicPr>
          <p:blipFill>
            <a:blip r:embed="rId2" cstate="print"/>
            <a:srcRect/>
            <a:stretch>
              <a:fillRect/>
            </a:stretch>
          </p:blipFill>
          <p:spPr bwMode="auto">
            <a:xfrm>
              <a:off x="-279950" y="2919760"/>
              <a:ext cx="5276850" cy="3686175"/>
            </a:xfrm>
            <a:prstGeom prst="rect">
              <a:avLst/>
            </a:prstGeom>
            <a:noFill/>
            <a:ln w="9525">
              <a:noFill/>
              <a:miter lim="800000"/>
              <a:headEnd/>
              <a:tailEnd/>
            </a:ln>
            <a:effectLst/>
          </p:spPr>
        </p:pic>
        <p:sp>
          <p:nvSpPr>
            <p:cNvPr id="16" name="Rectangle 55"/>
            <p:cNvSpPr>
              <a:spLocks noChangeArrowheads="1"/>
            </p:cNvSpPr>
            <p:nvPr/>
          </p:nvSpPr>
          <p:spPr bwMode="auto">
            <a:xfrm rot="20085450">
              <a:off x="3580308" y="5836847"/>
              <a:ext cx="7841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A</a:t>
              </a:r>
              <a:endParaRPr kumimoji="0" lang="en-US" sz="4400" b="0" i="0" u="none" strike="noStrike" cap="none" normalizeH="0" baseline="0" dirty="0" smtClean="0">
                <a:ln>
                  <a:noFill/>
                </a:ln>
                <a:solidFill>
                  <a:schemeClr val="tx1"/>
                </a:solidFill>
                <a:effectLst/>
                <a:latin typeface="Arial" pitchFamily="34" charset="0"/>
              </a:endParaRPr>
            </a:p>
          </p:txBody>
        </p:sp>
        <p:sp>
          <p:nvSpPr>
            <p:cNvPr id="19" name="Rectangle 55"/>
            <p:cNvSpPr>
              <a:spLocks noChangeArrowheads="1"/>
            </p:cNvSpPr>
            <p:nvPr/>
          </p:nvSpPr>
          <p:spPr bwMode="auto">
            <a:xfrm rot="552702">
              <a:off x="1208575" y="6035256"/>
              <a:ext cx="94802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B</a:t>
              </a:r>
              <a:endParaRPr kumimoji="0" lang="en-US" sz="4400" b="0" i="0" u="none" strike="noStrike" cap="none" normalizeH="0" baseline="0" dirty="0" smtClean="0">
                <a:ln>
                  <a:noFill/>
                </a:ln>
                <a:solidFill>
                  <a:schemeClr val="tx1"/>
                </a:solidFill>
                <a:effectLst/>
                <a:latin typeface="Arial" pitchFamily="34" charset="0"/>
              </a:endParaRPr>
            </a:p>
          </p:txBody>
        </p:sp>
        <p:sp>
          <p:nvSpPr>
            <p:cNvPr id="20" name="Rectangle 55"/>
            <p:cNvSpPr>
              <a:spLocks noChangeArrowheads="1"/>
            </p:cNvSpPr>
            <p:nvPr/>
          </p:nvSpPr>
          <p:spPr bwMode="auto">
            <a:xfrm rot="16200000">
              <a:off x="-344172" y="4689534"/>
              <a:ext cx="1129181" cy="307777"/>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response</a:t>
              </a:r>
              <a:endParaRPr kumimoji="0" lang="en-US" sz="4400" b="0" i="0" u="none" strike="noStrike" cap="none" normalizeH="0" baseline="0" dirty="0" smtClean="0">
                <a:ln>
                  <a:noFill/>
                </a:ln>
                <a:solidFill>
                  <a:schemeClr val="tx1"/>
                </a:solidFill>
                <a:effectLst/>
                <a:latin typeface="Arial" pitchFamily="34" charset="0"/>
              </a:endParaRPr>
            </a:p>
          </p:txBody>
        </p:sp>
        <p:sp>
          <p:nvSpPr>
            <p:cNvPr id="22" name="Rectangle 21"/>
            <p:cNvSpPr/>
            <p:nvPr/>
          </p:nvSpPr>
          <p:spPr>
            <a:xfrm>
              <a:off x="1621766" y="6452558"/>
              <a:ext cx="603849" cy="2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605838" y="6305911"/>
              <a:ext cx="603849" cy="2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4256554" y="2948881"/>
            <a:ext cx="5276850" cy="3719338"/>
            <a:chOff x="4256554" y="2948881"/>
            <a:chExt cx="5276850" cy="3719338"/>
          </a:xfrm>
        </p:grpSpPr>
        <p:pic>
          <p:nvPicPr>
            <p:cNvPr id="15" name="Picture 10057"/>
            <p:cNvPicPr>
              <a:picLocks noChangeAspect="1" noChangeArrowheads="1"/>
            </p:cNvPicPr>
            <p:nvPr/>
          </p:nvPicPr>
          <p:blipFill>
            <a:blip r:embed="rId3" cstate="print"/>
            <a:srcRect/>
            <a:stretch>
              <a:fillRect/>
            </a:stretch>
          </p:blipFill>
          <p:spPr bwMode="auto">
            <a:xfrm>
              <a:off x="4256554" y="2948881"/>
              <a:ext cx="5276850" cy="3686175"/>
            </a:xfrm>
            <a:prstGeom prst="rect">
              <a:avLst/>
            </a:prstGeom>
            <a:noFill/>
            <a:ln w="9525">
              <a:noFill/>
              <a:miter lim="800000"/>
              <a:headEnd/>
              <a:tailEnd/>
            </a:ln>
            <a:effectLst/>
          </p:spPr>
        </p:pic>
        <p:sp>
          <p:nvSpPr>
            <p:cNvPr id="21" name="Rectangle 55"/>
            <p:cNvSpPr>
              <a:spLocks noChangeArrowheads="1"/>
            </p:cNvSpPr>
            <p:nvPr/>
          </p:nvSpPr>
          <p:spPr bwMode="auto">
            <a:xfrm rot="16200000">
              <a:off x="4158825" y="4689534"/>
              <a:ext cx="1129181" cy="307777"/>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response</a:t>
              </a:r>
              <a:endParaRPr kumimoji="0" lang="en-US" sz="4400" b="0" i="0" u="none" strike="noStrike" cap="none" normalizeH="0" baseline="0" dirty="0" smtClean="0">
                <a:ln>
                  <a:noFill/>
                </a:ln>
                <a:solidFill>
                  <a:schemeClr val="tx1"/>
                </a:solidFill>
                <a:effectLst/>
                <a:latin typeface="Arial" pitchFamily="34" charset="0"/>
              </a:endParaRPr>
            </a:p>
          </p:txBody>
        </p:sp>
        <p:sp>
          <p:nvSpPr>
            <p:cNvPr id="24" name="Rectangle 23"/>
            <p:cNvSpPr/>
            <p:nvPr/>
          </p:nvSpPr>
          <p:spPr>
            <a:xfrm>
              <a:off x="6159250" y="6452558"/>
              <a:ext cx="603849" cy="2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143322" y="6305911"/>
              <a:ext cx="603849" cy="2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55"/>
            <p:cNvSpPr>
              <a:spLocks noChangeArrowheads="1"/>
            </p:cNvSpPr>
            <p:nvPr/>
          </p:nvSpPr>
          <p:spPr bwMode="auto">
            <a:xfrm rot="20085450">
              <a:off x="8109176" y="5836848"/>
              <a:ext cx="7841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A</a:t>
              </a:r>
              <a:endParaRPr kumimoji="0" lang="en-US" sz="4400" b="0" i="0" u="none" strike="noStrike" cap="none" normalizeH="0" baseline="0" dirty="0" smtClean="0">
                <a:ln>
                  <a:noFill/>
                </a:ln>
                <a:solidFill>
                  <a:schemeClr val="tx1"/>
                </a:solidFill>
                <a:effectLst/>
                <a:latin typeface="Arial" pitchFamily="34" charset="0"/>
              </a:endParaRPr>
            </a:p>
          </p:txBody>
        </p:sp>
        <p:sp>
          <p:nvSpPr>
            <p:cNvPr id="27" name="Rectangle 55"/>
            <p:cNvSpPr>
              <a:spLocks noChangeArrowheads="1"/>
            </p:cNvSpPr>
            <p:nvPr/>
          </p:nvSpPr>
          <p:spPr bwMode="auto">
            <a:xfrm rot="552702">
              <a:off x="5737443" y="6035257"/>
              <a:ext cx="948027"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B</a:t>
              </a:r>
              <a:endParaRPr kumimoji="0" lang="en-US" sz="4400" b="0" i="0"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Classic mixture models</a:t>
            </a:r>
            <a:endParaRPr lang="en-GB" dirty="0"/>
          </a:p>
        </p:txBody>
      </p:sp>
      <p:sp>
        <p:nvSpPr>
          <p:cNvPr id="3" name="Content Placeholder 2"/>
          <p:cNvSpPr>
            <a:spLocks noGrp="1"/>
          </p:cNvSpPr>
          <p:nvPr>
            <p:ph idx="1"/>
          </p:nvPr>
        </p:nvSpPr>
        <p:spPr>
          <a:xfrm>
            <a:off x="457200" y="1700010"/>
            <a:ext cx="8229600" cy="1327861"/>
          </a:xfrm>
        </p:spPr>
        <p:txBody>
          <a:bodyPr/>
          <a:lstStyle/>
          <a:p>
            <a:pPr>
              <a:buNone/>
            </a:pPr>
            <a:r>
              <a:rPr lang="nl-NL" b="1" dirty="0" smtClean="0">
                <a:solidFill>
                  <a:srgbClr val="009900"/>
                </a:solidFill>
              </a:rPr>
              <a:t>Combine using reference model:</a:t>
            </a:r>
          </a:p>
          <a:p>
            <a:pPr lvl="1"/>
            <a:r>
              <a:rPr lang="nl-NL" dirty="0" smtClean="0"/>
              <a:t>“response multiplication”: </a:t>
            </a:r>
            <a:r>
              <a:rPr lang="nl-NL" dirty="0" smtClean="0"/>
              <a:t>chemicals act </a:t>
            </a:r>
            <a:r>
              <a:rPr lang="nl-NL" dirty="0" smtClean="0"/>
              <a:t>independently</a:t>
            </a:r>
            <a:endParaRPr lang="en-GB" dirty="0" smtClean="0"/>
          </a:p>
          <a:p>
            <a:pPr lvl="1"/>
            <a:r>
              <a:rPr lang="nl-NL" dirty="0" smtClean="0"/>
              <a:t>“concentration addition”: </a:t>
            </a:r>
            <a:r>
              <a:rPr lang="nl-NL" dirty="0" smtClean="0"/>
              <a:t>chemicals act </a:t>
            </a:r>
            <a:r>
              <a:rPr lang="nl-NL" dirty="0" smtClean="0"/>
              <a:t>as dilutions</a:t>
            </a:r>
          </a:p>
        </p:txBody>
      </p:sp>
      <p:sp>
        <p:nvSpPr>
          <p:cNvPr id="17" name="Line 70382"/>
          <p:cNvSpPr>
            <a:spLocks noChangeShapeType="1"/>
          </p:cNvSpPr>
          <p:nvPr/>
        </p:nvSpPr>
        <p:spPr bwMode="auto">
          <a:xfrm>
            <a:off x="509644" y="6318699"/>
            <a:ext cx="4133850"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70383"/>
          <p:cNvSpPr>
            <a:spLocks noChangeShapeType="1"/>
          </p:cNvSpPr>
          <p:nvPr/>
        </p:nvSpPr>
        <p:spPr bwMode="auto">
          <a:xfrm flipV="1">
            <a:off x="509644" y="3061149"/>
            <a:ext cx="1588" cy="3257550"/>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8" name="Group 27"/>
          <p:cNvGrpSpPr/>
          <p:nvPr/>
        </p:nvGrpSpPr>
        <p:grpSpPr>
          <a:xfrm>
            <a:off x="509644" y="4689924"/>
            <a:ext cx="2068513" cy="1628775"/>
            <a:chOff x="799082" y="3473599"/>
            <a:chExt cx="2068513" cy="1628775"/>
          </a:xfrm>
        </p:grpSpPr>
        <p:sp>
          <p:nvSpPr>
            <p:cNvPr id="29" name="Line 70392"/>
            <p:cNvSpPr>
              <a:spLocks noChangeShapeType="1"/>
            </p:cNvSpPr>
            <p:nvPr/>
          </p:nvSpPr>
          <p:spPr bwMode="auto">
            <a:xfrm flipV="1">
              <a:off x="2866007" y="5054749"/>
              <a:ext cx="1588" cy="476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Line 70412"/>
            <p:cNvSpPr>
              <a:spLocks noChangeShapeType="1"/>
            </p:cNvSpPr>
            <p:nvPr/>
          </p:nvSpPr>
          <p:spPr bwMode="auto">
            <a:xfrm>
              <a:off x="799082"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Line 70424"/>
            <p:cNvSpPr>
              <a:spLocks noChangeShapeType="1"/>
            </p:cNvSpPr>
            <p:nvPr/>
          </p:nvSpPr>
          <p:spPr bwMode="auto">
            <a:xfrm flipV="1">
              <a:off x="2866007" y="5064274"/>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ne 70425"/>
            <p:cNvSpPr>
              <a:spLocks noChangeShapeType="1"/>
            </p:cNvSpPr>
            <p:nvPr/>
          </p:nvSpPr>
          <p:spPr bwMode="auto">
            <a:xfrm flipV="1">
              <a:off x="2866007" y="5035699"/>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Line 70426"/>
            <p:cNvSpPr>
              <a:spLocks noChangeShapeType="1"/>
            </p:cNvSpPr>
            <p:nvPr/>
          </p:nvSpPr>
          <p:spPr bwMode="auto">
            <a:xfrm flipV="1">
              <a:off x="2866007" y="4997599"/>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Line 70427"/>
            <p:cNvSpPr>
              <a:spLocks noChangeShapeType="1"/>
            </p:cNvSpPr>
            <p:nvPr/>
          </p:nvSpPr>
          <p:spPr bwMode="auto">
            <a:xfrm flipV="1">
              <a:off x="2866007" y="4969024"/>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Line 70428"/>
            <p:cNvSpPr>
              <a:spLocks noChangeShapeType="1"/>
            </p:cNvSpPr>
            <p:nvPr/>
          </p:nvSpPr>
          <p:spPr bwMode="auto">
            <a:xfrm flipV="1">
              <a:off x="2866007" y="4930924"/>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Line 70429"/>
            <p:cNvSpPr>
              <a:spLocks noChangeShapeType="1"/>
            </p:cNvSpPr>
            <p:nvPr/>
          </p:nvSpPr>
          <p:spPr bwMode="auto">
            <a:xfrm flipV="1">
              <a:off x="2866007" y="4902349"/>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Line 70430"/>
            <p:cNvSpPr>
              <a:spLocks noChangeShapeType="1"/>
            </p:cNvSpPr>
            <p:nvPr/>
          </p:nvSpPr>
          <p:spPr bwMode="auto">
            <a:xfrm flipV="1">
              <a:off x="2866007" y="4864249"/>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Line 70431"/>
            <p:cNvSpPr>
              <a:spLocks noChangeShapeType="1"/>
            </p:cNvSpPr>
            <p:nvPr/>
          </p:nvSpPr>
          <p:spPr bwMode="auto">
            <a:xfrm flipV="1">
              <a:off x="2866007" y="4835674"/>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Line 70432"/>
            <p:cNvSpPr>
              <a:spLocks noChangeShapeType="1"/>
            </p:cNvSpPr>
            <p:nvPr/>
          </p:nvSpPr>
          <p:spPr bwMode="auto">
            <a:xfrm flipV="1">
              <a:off x="2866007" y="4797574"/>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Line 70433"/>
            <p:cNvSpPr>
              <a:spLocks noChangeShapeType="1"/>
            </p:cNvSpPr>
            <p:nvPr/>
          </p:nvSpPr>
          <p:spPr bwMode="auto">
            <a:xfrm flipV="1">
              <a:off x="2866007" y="4768999"/>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Line 70434"/>
            <p:cNvSpPr>
              <a:spLocks noChangeShapeType="1"/>
            </p:cNvSpPr>
            <p:nvPr/>
          </p:nvSpPr>
          <p:spPr bwMode="auto">
            <a:xfrm flipV="1">
              <a:off x="2866007" y="4740424"/>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Line 70435"/>
            <p:cNvSpPr>
              <a:spLocks noChangeShapeType="1"/>
            </p:cNvSpPr>
            <p:nvPr/>
          </p:nvSpPr>
          <p:spPr bwMode="auto">
            <a:xfrm flipV="1">
              <a:off x="2866007" y="4702324"/>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Line 70436"/>
            <p:cNvSpPr>
              <a:spLocks noChangeShapeType="1"/>
            </p:cNvSpPr>
            <p:nvPr/>
          </p:nvSpPr>
          <p:spPr bwMode="auto">
            <a:xfrm flipV="1">
              <a:off x="2866007" y="4673749"/>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Line 70437"/>
            <p:cNvSpPr>
              <a:spLocks noChangeShapeType="1"/>
            </p:cNvSpPr>
            <p:nvPr/>
          </p:nvSpPr>
          <p:spPr bwMode="auto">
            <a:xfrm flipV="1">
              <a:off x="2866007" y="4635649"/>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Line 70438"/>
            <p:cNvSpPr>
              <a:spLocks noChangeShapeType="1"/>
            </p:cNvSpPr>
            <p:nvPr/>
          </p:nvSpPr>
          <p:spPr bwMode="auto">
            <a:xfrm flipV="1">
              <a:off x="2866007" y="4607074"/>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Line 70439"/>
            <p:cNvSpPr>
              <a:spLocks noChangeShapeType="1"/>
            </p:cNvSpPr>
            <p:nvPr/>
          </p:nvSpPr>
          <p:spPr bwMode="auto">
            <a:xfrm flipV="1">
              <a:off x="2866007" y="4568974"/>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Line 70440"/>
            <p:cNvSpPr>
              <a:spLocks noChangeShapeType="1"/>
            </p:cNvSpPr>
            <p:nvPr/>
          </p:nvSpPr>
          <p:spPr bwMode="auto">
            <a:xfrm flipV="1">
              <a:off x="2866007" y="4540399"/>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Line 70441"/>
            <p:cNvSpPr>
              <a:spLocks noChangeShapeType="1"/>
            </p:cNvSpPr>
            <p:nvPr/>
          </p:nvSpPr>
          <p:spPr bwMode="auto">
            <a:xfrm flipV="1">
              <a:off x="2866007" y="4502299"/>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Line 70442"/>
            <p:cNvSpPr>
              <a:spLocks noChangeShapeType="1"/>
            </p:cNvSpPr>
            <p:nvPr/>
          </p:nvSpPr>
          <p:spPr bwMode="auto">
            <a:xfrm flipV="1">
              <a:off x="2866007" y="4473724"/>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Line 70443"/>
            <p:cNvSpPr>
              <a:spLocks noChangeShapeType="1"/>
            </p:cNvSpPr>
            <p:nvPr/>
          </p:nvSpPr>
          <p:spPr bwMode="auto">
            <a:xfrm flipV="1">
              <a:off x="2866007" y="4435624"/>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Line 70444"/>
            <p:cNvSpPr>
              <a:spLocks noChangeShapeType="1"/>
            </p:cNvSpPr>
            <p:nvPr/>
          </p:nvSpPr>
          <p:spPr bwMode="auto">
            <a:xfrm flipH="1" flipV="1">
              <a:off x="2856482" y="4407049"/>
              <a:ext cx="9525"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Line 70445"/>
            <p:cNvSpPr>
              <a:spLocks noChangeShapeType="1"/>
            </p:cNvSpPr>
            <p:nvPr/>
          </p:nvSpPr>
          <p:spPr bwMode="auto">
            <a:xfrm flipV="1">
              <a:off x="2856482" y="4378474"/>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Line 70446"/>
            <p:cNvSpPr>
              <a:spLocks noChangeShapeType="1"/>
            </p:cNvSpPr>
            <p:nvPr/>
          </p:nvSpPr>
          <p:spPr bwMode="auto">
            <a:xfrm flipV="1">
              <a:off x="2856482" y="4340374"/>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Line 70447"/>
            <p:cNvSpPr>
              <a:spLocks noChangeShapeType="1"/>
            </p:cNvSpPr>
            <p:nvPr/>
          </p:nvSpPr>
          <p:spPr bwMode="auto">
            <a:xfrm flipH="1" flipV="1">
              <a:off x="2846957" y="4321324"/>
              <a:ext cx="9525"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Line 70448"/>
            <p:cNvSpPr>
              <a:spLocks noChangeShapeType="1"/>
            </p:cNvSpPr>
            <p:nvPr/>
          </p:nvSpPr>
          <p:spPr bwMode="auto">
            <a:xfrm flipV="1">
              <a:off x="2846957" y="4311799"/>
              <a:ext cx="1588"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Line 70449"/>
            <p:cNvSpPr>
              <a:spLocks noChangeShapeType="1"/>
            </p:cNvSpPr>
            <p:nvPr/>
          </p:nvSpPr>
          <p:spPr bwMode="auto">
            <a:xfrm flipV="1">
              <a:off x="2846957" y="4273699"/>
              <a:ext cx="1588"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Line 70450"/>
            <p:cNvSpPr>
              <a:spLocks noChangeShapeType="1"/>
            </p:cNvSpPr>
            <p:nvPr/>
          </p:nvSpPr>
          <p:spPr bwMode="auto">
            <a:xfrm flipH="1" flipV="1">
              <a:off x="2837432" y="4245124"/>
              <a:ext cx="9525"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Line 70451"/>
            <p:cNvSpPr>
              <a:spLocks noChangeShapeType="1"/>
            </p:cNvSpPr>
            <p:nvPr/>
          </p:nvSpPr>
          <p:spPr bwMode="auto">
            <a:xfrm flipH="1" flipV="1">
              <a:off x="2827907" y="4207024"/>
              <a:ext cx="9525"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Line 70452"/>
            <p:cNvSpPr>
              <a:spLocks noChangeShapeType="1"/>
            </p:cNvSpPr>
            <p:nvPr/>
          </p:nvSpPr>
          <p:spPr bwMode="auto">
            <a:xfrm flipV="1">
              <a:off x="2827907" y="4178449"/>
              <a:ext cx="1588"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Line 70453"/>
            <p:cNvSpPr>
              <a:spLocks noChangeShapeType="1"/>
            </p:cNvSpPr>
            <p:nvPr/>
          </p:nvSpPr>
          <p:spPr bwMode="auto">
            <a:xfrm flipH="1" flipV="1">
              <a:off x="2818382" y="4140349"/>
              <a:ext cx="9525"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Line 70454"/>
            <p:cNvSpPr>
              <a:spLocks noChangeShapeType="1"/>
            </p:cNvSpPr>
            <p:nvPr/>
          </p:nvSpPr>
          <p:spPr bwMode="auto">
            <a:xfrm flipH="1" flipV="1">
              <a:off x="2808857" y="4121299"/>
              <a:ext cx="9525"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Line 70455"/>
            <p:cNvSpPr>
              <a:spLocks noChangeShapeType="1"/>
            </p:cNvSpPr>
            <p:nvPr/>
          </p:nvSpPr>
          <p:spPr bwMode="auto">
            <a:xfrm flipH="1" flipV="1">
              <a:off x="2799332" y="4111774"/>
              <a:ext cx="95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Line 70456"/>
            <p:cNvSpPr>
              <a:spLocks noChangeShapeType="1"/>
            </p:cNvSpPr>
            <p:nvPr/>
          </p:nvSpPr>
          <p:spPr bwMode="auto">
            <a:xfrm flipH="1" flipV="1">
              <a:off x="2789807" y="4073674"/>
              <a:ext cx="9525"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Line 70457"/>
            <p:cNvSpPr>
              <a:spLocks noChangeShapeType="1"/>
            </p:cNvSpPr>
            <p:nvPr/>
          </p:nvSpPr>
          <p:spPr bwMode="auto">
            <a:xfrm flipH="1" flipV="1">
              <a:off x="2780282" y="4045099"/>
              <a:ext cx="9525"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Line 70458"/>
            <p:cNvSpPr>
              <a:spLocks noChangeShapeType="1"/>
            </p:cNvSpPr>
            <p:nvPr/>
          </p:nvSpPr>
          <p:spPr bwMode="auto">
            <a:xfrm flipH="1" flipV="1">
              <a:off x="2770757" y="4016524"/>
              <a:ext cx="9525"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Line 70459"/>
            <p:cNvSpPr>
              <a:spLocks noChangeShapeType="1"/>
            </p:cNvSpPr>
            <p:nvPr/>
          </p:nvSpPr>
          <p:spPr bwMode="auto">
            <a:xfrm flipH="1">
              <a:off x="2761232" y="4016524"/>
              <a:ext cx="95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Line 70460"/>
            <p:cNvSpPr>
              <a:spLocks noChangeShapeType="1"/>
            </p:cNvSpPr>
            <p:nvPr/>
          </p:nvSpPr>
          <p:spPr bwMode="auto">
            <a:xfrm flipH="1" flipV="1">
              <a:off x="2742182" y="3978424"/>
              <a:ext cx="19050"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Line 70461"/>
            <p:cNvSpPr>
              <a:spLocks noChangeShapeType="1"/>
            </p:cNvSpPr>
            <p:nvPr/>
          </p:nvSpPr>
          <p:spPr bwMode="auto">
            <a:xfrm flipH="1" flipV="1">
              <a:off x="2732657" y="3949849"/>
              <a:ext cx="9525"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Line 70462"/>
            <p:cNvSpPr>
              <a:spLocks noChangeShapeType="1"/>
            </p:cNvSpPr>
            <p:nvPr/>
          </p:nvSpPr>
          <p:spPr bwMode="auto">
            <a:xfrm flipH="1" flipV="1">
              <a:off x="2723132" y="3940324"/>
              <a:ext cx="95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Line 70463"/>
            <p:cNvSpPr>
              <a:spLocks noChangeShapeType="1"/>
            </p:cNvSpPr>
            <p:nvPr/>
          </p:nvSpPr>
          <p:spPr bwMode="auto">
            <a:xfrm flipH="1" flipV="1">
              <a:off x="2704082" y="3911749"/>
              <a:ext cx="19050"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Line 70464"/>
            <p:cNvSpPr>
              <a:spLocks noChangeShapeType="1"/>
            </p:cNvSpPr>
            <p:nvPr/>
          </p:nvSpPr>
          <p:spPr bwMode="auto">
            <a:xfrm flipH="1" flipV="1">
              <a:off x="2685032" y="3883174"/>
              <a:ext cx="19050"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Line 70465"/>
            <p:cNvSpPr>
              <a:spLocks noChangeShapeType="1"/>
            </p:cNvSpPr>
            <p:nvPr/>
          </p:nvSpPr>
          <p:spPr bwMode="auto">
            <a:xfrm>
              <a:off x="2685032" y="3883174"/>
              <a:ext cx="1588"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Line 70466"/>
            <p:cNvSpPr>
              <a:spLocks noChangeShapeType="1"/>
            </p:cNvSpPr>
            <p:nvPr/>
          </p:nvSpPr>
          <p:spPr bwMode="auto">
            <a:xfrm flipH="1" flipV="1">
              <a:off x="2656457" y="3845074"/>
              <a:ext cx="28575"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Line 70467"/>
            <p:cNvSpPr>
              <a:spLocks noChangeShapeType="1"/>
            </p:cNvSpPr>
            <p:nvPr/>
          </p:nvSpPr>
          <p:spPr bwMode="auto">
            <a:xfrm flipH="1" flipV="1">
              <a:off x="2637407" y="3826024"/>
              <a:ext cx="19050"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Line 70468"/>
            <p:cNvSpPr>
              <a:spLocks noChangeShapeType="1"/>
            </p:cNvSpPr>
            <p:nvPr/>
          </p:nvSpPr>
          <p:spPr bwMode="auto">
            <a:xfrm flipH="1" flipV="1">
              <a:off x="2627882" y="3816499"/>
              <a:ext cx="95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Line 70469"/>
            <p:cNvSpPr>
              <a:spLocks noChangeShapeType="1"/>
            </p:cNvSpPr>
            <p:nvPr/>
          </p:nvSpPr>
          <p:spPr bwMode="auto">
            <a:xfrm flipH="1" flipV="1">
              <a:off x="2599307" y="3787924"/>
              <a:ext cx="28575"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Line 70470"/>
            <p:cNvSpPr>
              <a:spLocks noChangeShapeType="1"/>
            </p:cNvSpPr>
            <p:nvPr/>
          </p:nvSpPr>
          <p:spPr bwMode="auto">
            <a:xfrm flipH="1" flipV="1">
              <a:off x="2589782" y="3778399"/>
              <a:ext cx="95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Line 70471"/>
            <p:cNvSpPr>
              <a:spLocks noChangeShapeType="1"/>
            </p:cNvSpPr>
            <p:nvPr/>
          </p:nvSpPr>
          <p:spPr bwMode="auto">
            <a:xfrm flipH="1" flipV="1">
              <a:off x="2561207" y="3749824"/>
              <a:ext cx="28575"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Line 70472"/>
            <p:cNvSpPr>
              <a:spLocks noChangeShapeType="1"/>
            </p:cNvSpPr>
            <p:nvPr/>
          </p:nvSpPr>
          <p:spPr bwMode="auto">
            <a:xfrm>
              <a:off x="2561207" y="3749824"/>
              <a:ext cx="1588"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Line 70473"/>
            <p:cNvSpPr>
              <a:spLocks noChangeShapeType="1"/>
            </p:cNvSpPr>
            <p:nvPr/>
          </p:nvSpPr>
          <p:spPr bwMode="auto">
            <a:xfrm flipH="1" flipV="1">
              <a:off x="2513582" y="3711724"/>
              <a:ext cx="47625" cy="3810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Line 70474"/>
            <p:cNvSpPr>
              <a:spLocks noChangeShapeType="1"/>
            </p:cNvSpPr>
            <p:nvPr/>
          </p:nvSpPr>
          <p:spPr bwMode="auto">
            <a:xfrm>
              <a:off x="2513582" y="3711724"/>
              <a:ext cx="1588"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Line 70475"/>
            <p:cNvSpPr>
              <a:spLocks noChangeShapeType="1"/>
            </p:cNvSpPr>
            <p:nvPr/>
          </p:nvSpPr>
          <p:spPr bwMode="auto">
            <a:xfrm flipH="1" flipV="1">
              <a:off x="2475482" y="3683149"/>
              <a:ext cx="38100" cy="2857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Line 70476"/>
            <p:cNvSpPr>
              <a:spLocks noChangeShapeType="1"/>
            </p:cNvSpPr>
            <p:nvPr/>
          </p:nvSpPr>
          <p:spPr bwMode="auto">
            <a:xfrm flipH="1">
              <a:off x="2465957" y="3683149"/>
              <a:ext cx="95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Line 70477"/>
            <p:cNvSpPr>
              <a:spLocks noChangeShapeType="1"/>
            </p:cNvSpPr>
            <p:nvPr/>
          </p:nvSpPr>
          <p:spPr bwMode="auto">
            <a:xfrm flipH="1" flipV="1">
              <a:off x="2427857" y="3664099"/>
              <a:ext cx="38100"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Line 70478"/>
            <p:cNvSpPr>
              <a:spLocks noChangeShapeType="1"/>
            </p:cNvSpPr>
            <p:nvPr/>
          </p:nvSpPr>
          <p:spPr bwMode="auto">
            <a:xfrm flipH="1" flipV="1">
              <a:off x="2408807" y="3654574"/>
              <a:ext cx="19050"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Line 70479"/>
            <p:cNvSpPr>
              <a:spLocks noChangeShapeType="1"/>
            </p:cNvSpPr>
            <p:nvPr/>
          </p:nvSpPr>
          <p:spPr bwMode="auto">
            <a:xfrm flipH="1" flipV="1">
              <a:off x="2389757" y="3635524"/>
              <a:ext cx="19050"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Line 70480"/>
            <p:cNvSpPr>
              <a:spLocks noChangeShapeType="1"/>
            </p:cNvSpPr>
            <p:nvPr/>
          </p:nvSpPr>
          <p:spPr bwMode="auto">
            <a:xfrm flipH="1" flipV="1">
              <a:off x="2351657" y="3616474"/>
              <a:ext cx="38100"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Line 70481"/>
            <p:cNvSpPr>
              <a:spLocks noChangeShapeType="1"/>
            </p:cNvSpPr>
            <p:nvPr/>
          </p:nvSpPr>
          <p:spPr bwMode="auto">
            <a:xfrm>
              <a:off x="2351657" y="3616474"/>
              <a:ext cx="1588"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Line 70482"/>
            <p:cNvSpPr>
              <a:spLocks noChangeShapeType="1"/>
            </p:cNvSpPr>
            <p:nvPr/>
          </p:nvSpPr>
          <p:spPr bwMode="auto">
            <a:xfrm flipH="1" flipV="1">
              <a:off x="2304032" y="3597424"/>
              <a:ext cx="47625"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Line 70483"/>
            <p:cNvSpPr>
              <a:spLocks noChangeShapeType="1"/>
            </p:cNvSpPr>
            <p:nvPr/>
          </p:nvSpPr>
          <p:spPr bwMode="auto">
            <a:xfrm flipH="1" flipV="1">
              <a:off x="2275457" y="3587899"/>
              <a:ext cx="2857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Line 70484"/>
            <p:cNvSpPr>
              <a:spLocks noChangeShapeType="1"/>
            </p:cNvSpPr>
            <p:nvPr/>
          </p:nvSpPr>
          <p:spPr bwMode="auto">
            <a:xfrm flipH="1" flipV="1">
              <a:off x="2265932" y="3578374"/>
              <a:ext cx="95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Line 70485"/>
            <p:cNvSpPr>
              <a:spLocks noChangeShapeType="1"/>
            </p:cNvSpPr>
            <p:nvPr/>
          </p:nvSpPr>
          <p:spPr bwMode="auto">
            <a:xfrm flipH="1" flipV="1">
              <a:off x="2227832" y="3568849"/>
              <a:ext cx="38100"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Line 70486"/>
            <p:cNvSpPr>
              <a:spLocks noChangeShapeType="1"/>
            </p:cNvSpPr>
            <p:nvPr/>
          </p:nvSpPr>
          <p:spPr bwMode="auto">
            <a:xfrm flipH="1" flipV="1">
              <a:off x="2180207" y="3549799"/>
              <a:ext cx="47625" cy="19050"/>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Line 70487"/>
            <p:cNvSpPr>
              <a:spLocks noChangeShapeType="1"/>
            </p:cNvSpPr>
            <p:nvPr/>
          </p:nvSpPr>
          <p:spPr bwMode="auto">
            <a:xfrm flipH="1">
              <a:off x="2170682" y="3549799"/>
              <a:ext cx="95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Line 70488"/>
            <p:cNvSpPr>
              <a:spLocks noChangeShapeType="1"/>
            </p:cNvSpPr>
            <p:nvPr/>
          </p:nvSpPr>
          <p:spPr bwMode="auto">
            <a:xfrm flipH="1" flipV="1">
              <a:off x="2142107" y="3540274"/>
              <a:ext cx="2857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Line 70489"/>
            <p:cNvSpPr>
              <a:spLocks noChangeShapeType="1"/>
            </p:cNvSpPr>
            <p:nvPr/>
          </p:nvSpPr>
          <p:spPr bwMode="auto">
            <a:xfrm flipH="1" flipV="1">
              <a:off x="2094482" y="3530749"/>
              <a:ext cx="476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Line 70490"/>
            <p:cNvSpPr>
              <a:spLocks noChangeShapeType="1"/>
            </p:cNvSpPr>
            <p:nvPr/>
          </p:nvSpPr>
          <p:spPr bwMode="auto">
            <a:xfrm flipH="1" flipV="1">
              <a:off x="2056382" y="3521224"/>
              <a:ext cx="38100"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Line 70491"/>
            <p:cNvSpPr>
              <a:spLocks noChangeShapeType="1"/>
            </p:cNvSpPr>
            <p:nvPr/>
          </p:nvSpPr>
          <p:spPr bwMode="auto">
            <a:xfrm flipH="1">
              <a:off x="2037332" y="3521224"/>
              <a:ext cx="1905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Line 70492"/>
            <p:cNvSpPr>
              <a:spLocks noChangeShapeType="1"/>
            </p:cNvSpPr>
            <p:nvPr/>
          </p:nvSpPr>
          <p:spPr bwMode="auto">
            <a:xfrm flipH="1" flipV="1">
              <a:off x="2018282" y="3511699"/>
              <a:ext cx="19050"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Line 70493"/>
            <p:cNvSpPr>
              <a:spLocks noChangeShapeType="1"/>
            </p:cNvSpPr>
            <p:nvPr/>
          </p:nvSpPr>
          <p:spPr bwMode="auto">
            <a:xfrm flipH="1" flipV="1">
              <a:off x="1970657" y="3502174"/>
              <a:ext cx="476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Line 70494"/>
            <p:cNvSpPr>
              <a:spLocks noChangeShapeType="1"/>
            </p:cNvSpPr>
            <p:nvPr/>
          </p:nvSpPr>
          <p:spPr bwMode="auto">
            <a:xfrm flipH="1">
              <a:off x="1932557" y="3502174"/>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Line 70495"/>
            <p:cNvSpPr>
              <a:spLocks noChangeShapeType="1"/>
            </p:cNvSpPr>
            <p:nvPr/>
          </p:nvSpPr>
          <p:spPr bwMode="auto">
            <a:xfrm flipH="1" flipV="1">
              <a:off x="1884932" y="3492649"/>
              <a:ext cx="47625"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Line 70496"/>
            <p:cNvSpPr>
              <a:spLocks noChangeShapeType="1"/>
            </p:cNvSpPr>
            <p:nvPr/>
          </p:nvSpPr>
          <p:spPr bwMode="auto">
            <a:xfrm flipH="1">
              <a:off x="1846832" y="349264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Line 70497"/>
            <p:cNvSpPr>
              <a:spLocks noChangeShapeType="1"/>
            </p:cNvSpPr>
            <p:nvPr/>
          </p:nvSpPr>
          <p:spPr bwMode="auto">
            <a:xfrm flipH="1" flipV="1">
              <a:off x="1808732" y="3483124"/>
              <a:ext cx="38100"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Line 70498"/>
            <p:cNvSpPr>
              <a:spLocks noChangeShapeType="1"/>
            </p:cNvSpPr>
            <p:nvPr/>
          </p:nvSpPr>
          <p:spPr bwMode="auto">
            <a:xfrm flipH="1">
              <a:off x="1789682" y="3483124"/>
              <a:ext cx="1905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Line 70499"/>
            <p:cNvSpPr>
              <a:spLocks noChangeShapeType="1"/>
            </p:cNvSpPr>
            <p:nvPr/>
          </p:nvSpPr>
          <p:spPr bwMode="auto">
            <a:xfrm flipH="1">
              <a:off x="1761107" y="3483124"/>
              <a:ext cx="2857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Line 70500"/>
            <p:cNvSpPr>
              <a:spLocks noChangeShapeType="1"/>
            </p:cNvSpPr>
            <p:nvPr/>
          </p:nvSpPr>
          <p:spPr bwMode="auto">
            <a:xfrm flipH="1">
              <a:off x="1723007" y="3483124"/>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Line 70501"/>
            <p:cNvSpPr>
              <a:spLocks noChangeShapeType="1"/>
            </p:cNvSpPr>
            <p:nvPr/>
          </p:nvSpPr>
          <p:spPr bwMode="auto">
            <a:xfrm flipH="1" flipV="1">
              <a:off x="1684907" y="3473599"/>
              <a:ext cx="38100" cy="9525"/>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Line 70502"/>
            <p:cNvSpPr>
              <a:spLocks noChangeShapeType="1"/>
            </p:cNvSpPr>
            <p:nvPr/>
          </p:nvSpPr>
          <p:spPr bwMode="auto">
            <a:xfrm flipH="1">
              <a:off x="1637282"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Line 70503"/>
            <p:cNvSpPr>
              <a:spLocks noChangeShapeType="1"/>
            </p:cNvSpPr>
            <p:nvPr/>
          </p:nvSpPr>
          <p:spPr bwMode="auto">
            <a:xfrm flipH="1">
              <a:off x="1599182"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Line 70504"/>
            <p:cNvSpPr>
              <a:spLocks noChangeShapeType="1"/>
            </p:cNvSpPr>
            <p:nvPr/>
          </p:nvSpPr>
          <p:spPr bwMode="auto">
            <a:xfrm flipH="1">
              <a:off x="1551557"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Line 70505"/>
            <p:cNvSpPr>
              <a:spLocks noChangeShapeType="1"/>
            </p:cNvSpPr>
            <p:nvPr/>
          </p:nvSpPr>
          <p:spPr bwMode="auto">
            <a:xfrm flipH="1">
              <a:off x="1513457"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Line 70506"/>
            <p:cNvSpPr>
              <a:spLocks noChangeShapeType="1"/>
            </p:cNvSpPr>
            <p:nvPr/>
          </p:nvSpPr>
          <p:spPr bwMode="auto">
            <a:xfrm flipH="1">
              <a:off x="1475357"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Line 70507"/>
            <p:cNvSpPr>
              <a:spLocks noChangeShapeType="1"/>
            </p:cNvSpPr>
            <p:nvPr/>
          </p:nvSpPr>
          <p:spPr bwMode="auto">
            <a:xfrm flipH="1">
              <a:off x="1427732"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Line 70508"/>
            <p:cNvSpPr>
              <a:spLocks noChangeShapeType="1"/>
            </p:cNvSpPr>
            <p:nvPr/>
          </p:nvSpPr>
          <p:spPr bwMode="auto">
            <a:xfrm flipH="1">
              <a:off x="1389632"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Line 70509"/>
            <p:cNvSpPr>
              <a:spLocks noChangeShapeType="1"/>
            </p:cNvSpPr>
            <p:nvPr/>
          </p:nvSpPr>
          <p:spPr bwMode="auto">
            <a:xfrm flipH="1">
              <a:off x="1342007"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 name="Line 70510"/>
            <p:cNvSpPr>
              <a:spLocks noChangeShapeType="1"/>
            </p:cNvSpPr>
            <p:nvPr/>
          </p:nvSpPr>
          <p:spPr bwMode="auto">
            <a:xfrm flipH="1">
              <a:off x="1303907"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Line 70511"/>
            <p:cNvSpPr>
              <a:spLocks noChangeShapeType="1"/>
            </p:cNvSpPr>
            <p:nvPr/>
          </p:nvSpPr>
          <p:spPr bwMode="auto">
            <a:xfrm flipH="1">
              <a:off x="1265807"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 name="Line 70512"/>
            <p:cNvSpPr>
              <a:spLocks noChangeShapeType="1"/>
            </p:cNvSpPr>
            <p:nvPr/>
          </p:nvSpPr>
          <p:spPr bwMode="auto">
            <a:xfrm flipH="1">
              <a:off x="1218182"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Line 70513"/>
            <p:cNvSpPr>
              <a:spLocks noChangeShapeType="1"/>
            </p:cNvSpPr>
            <p:nvPr/>
          </p:nvSpPr>
          <p:spPr bwMode="auto">
            <a:xfrm flipH="1">
              <a:off x="1180082"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Line 70514"/>
            <p:cNvSpPr>
              <a:spLocks noChangeShapeType="1"/>
            </p:cNvSpPr>
            <p:nvPr/>
          </p:nvSpPr>
          <p:spPr bwMode="auto">
            <a:xfrm flipH="1">
              <a:off x="1141982"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Line 70515"/>
            <p:cNvSpPr>
              <a:spLocks noChangeShapeType="1"/>
            </p:cNvSpPr>
            <p:nvPr/>
          </p:nvSpPr>
          <p:spPr bwMode="auto">
            <a:xfrm flipH="1">
              <a:off x="1094357"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Line 70516"/>
            <p:cNvSpPr>
              <a:spLocks noChangeShapeType="1"/>
            </p:cNvSpPr>
            <p:nvPr/>
          </p:nvSpPr>
          <p:spPr bwMode="auto">
            <a:xfrm flipH="1">
              <a:off x="1056257"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Line 70517"/>
            <p:cNvSpPr>
              <a:spLocks noChangeShapeType="1"/>
            </p:cNvSpPr>
            <p:nvPr/>
          </p:nvSpPr>
          <p:spPr bwMode="auto">
            <a:xfrm flipH="1">
              <a:off x="1008632"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Line 70518"/>
            <p:cNvSpPr>
              <a:spLocks noChangeShapeType="1"/>
            </p:cNvSpPr>
            <p:nvPr/>
          </p:nvSpPr>
          <p:spPr bwMode="auto">
            <a:xfrm flipH="1">
              <a:off x="970532"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Line 70519"/>
            <p:cNvSpPr>
              <a:spLocks noChangeShapeType="1"/>
            </p:cNvSpPr>
            <p:nvPr/>
          </p:nvSpPr>
          <p:spPr bwMode="auto">
            <a:xfrm flipH="1">
              <a:off x="932432"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Line 70520"/>
            <p:cNvSpPr>
              <a:spLocks noChangeShapeType="1"/>
            </p:cNvSpPr>
            <p:nvPr/>
          </p:nvSpPr>
          <p:spPr bwMode="auto">
            <a:xfrm flipH="1">
              <a:off x="884807"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Line 70521"/>
            <p:cNvSpPr>
              <a:spLocks noChangeShapeType="1"/>
            </p:cNvSpPr>
            <p:nvPr/>
          </p:nvSpPr>
          <p:spPr bwMode="auto">
            <a:xfrm flipH="1">
              <a:off x="846707" y="3473599"/>
              <a:ext cx="38100"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Line 70522"/>
            <p:cNvSpPr>
              <a:spLocks noChangeShapeType="1"/>
            </p:cNvSpPr>
            <p:nvPr/>
          </p:nvSpPr>
          <p:spPr bwMode="auto">
            <a:xfrm flipH="1">
              <a:off x="799082" y="3473599"/>
              <a:ext cx="47625" cy="1588"/>
            </a:xfrm>
            <a:prstGeom prst="line">
              <a:avLst/>
            </a:prstGeom>
            <a:noFill/>
            <a:ln w="5715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0" name="Rectangle 70523"/>
          <p:cNvSpPr>
            <a:spLocks noChangeArrowheads="1"/>
          </p:cNvSpPr>
          <p:nvPr/>
        </p:nvSpPr>
        <p:spPr bwMode="auto">
          <a:xfrm>
            <a:off x="2324788" y="6371183"/>
            <a:ext cx="78412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A</a:t>
            </a:r>
            <a:endParaRPr kumimoji="0" lang="en-US" sz="4400" b="0" i="0" u="none" strike="noStrike" cap="none" normalizeH="0" baseline="0" dirty="0" smtClean="0">
              <a:ln>
                <a:noFill/>
              </a:ln>
              <a:solidFill>
                <a:schemeClr val="tx1"/>
              </a:solidFill>
              <a:effectLst/>
              <a:latin typeface="Arial" pitchFamily="34" charset="0"/>
            </a:endParaRPr>
          </a:p>
        </p:txBody>
      </p:sp>
      <p:sp>
        <p:nvSpPr>
          <p:cNvPr id="131" name="Rectangle 70524"/>
          <p:cNvSpPr>
            <a:spLocks noChangeArrowheads="1"/>
          </p:cNvSpPr>
          <p:nvPr/>
        </p:nvSpPr>
        <p:spPr bwMode="auto">
          <a:xfrm rot="16200000">
            <a:off x="-159053" y="4521751"/>
            <a:ext cx="79829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B</a:t>
            </a:r>
            <a:endParaRPr kumimoji="0" lang="en-US" sz="4400" b="0" i="0" u="none" strike="noStrike" cap="none" normalizeH="0" baseline="0" dirty="0" smtClean="0">
              <a:ln>
                <a:noFill/>
              </a:ln>
              <a:solidFill>
                <a:schemeClr val="tx1"/>
              </a:solidFill>
              <a:effectLst/>
              <a:latin typeface="Arial" pitchFamily="34" charset="0"/>
            </a:endParaRPr>
          </a:p>
        </p:txBody>
      </p:sp>
      <p:sp>
        <p:nvSpPr>
          <p:cNvPr id="132" name="Line 70530"/>
          <p:cNvSpPr>
            <a:spLocks noChangeShapeType="1"/>
          </p:cNvSpPr>
          <p:nvPr/>
        </p:nvSpPr>
        <p:spPr bwMode="auto">
          <a:xfrm>
            <a:off x="4829232" y="6318699"/>
            <a:ext cx="4133850" cy="1588"/>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Line 70531"/>
          <p:cNvSpPr>
            <a:spLocks noChangeShapeType="1"/>
          </p:cNvSpPr>
          <p:nvPr/>
        </p:nvSpPr>
        <p:spPr bwMode="auto">
          <a:xfrm flipV="1">
            <a:off x="4829232" y="3061149"/>
            <a:ext cx="1588" cy="3257550"/>
          </a:xfrm>
          <a:prstGeom prst="line">
            <a:avLst/>
          </a:prstGeom>
          <a:no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34" name="Group 133"/>
          <p:cNvGrpSpPr/>
          <p:nvPr/>
        </p:nvGrpSpPr>
        <p:grpSpPr>
          <a:xfrm>
            <a:off x="4829232" y="4689924"/>
            <a:ext cx="2066925" cy="1628775"/>
            <a:chOff x="5118670" y="3473599"/>
            <a:chExt cx="2066925" cy="1628775"/>
          </a:xfrm>
        </p:grpSpPr>
        <p:sp>
          <p:nvSpPr>
            <p:cNvPr id="135" name="Line 70572"/>
            <p:cNvSpPr>
              <a:spLocks noChangeShapeType="1"/>
            </p:cNvSpPr>
            <p:nvPr/>
          </p:nvSpPr>
          <p:spPr bwMode="auto">
            <a:xfrm flipH="1" flipV="1">
              <a:off x="7166545" y="50833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Line 70573"/>
            <p:cNvSpPr>
              <a:spLocks noChangeShapeType="1"/>
            </p:cNvSpPr>
            <p:nvPr/>
          </p:nvSpPr>
          <p:spPr bwMode="auto">
            <a:xfrm flipH="1" flipV="1">
              <a:off x="7147495" y="50642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Line 70574"/>
            <p:cNvSpPr>
              <a:spLocks noChangeShapeType="1"/>
            </p:cNvSpPr>
            <p:nvPr/>
          </p:nvSpPr>
          <p:spPr bwMode="auto">
            <a:xfrm flipH="1" flipV="1">
              <a:off x="7128445" y="50452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Line 70575"/>
            <p:cNvSpPr>
              <a:spLocks noChangeShapeType="1"/>
            </p:cNvSpPr>
            <p:nvPr/>
          </p:nvSpPr>
          <p:spPr bwMode="auto">
            <a:xfrm flipH="1" flipV="1">
              <a:off x="7109395" y="503569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Line 70576"/>
            <p:cNvSpPr>
              <a:spLocks noChangeShapeType="1"/>
            </p:cNvSpPr>
            <p:nvPr/>
          </p:nvSpPr>
          <p:spPr bwMode="auto">
            <a:xfrm flipH="1" flipV="1">
              <a:off x="7090345" y="50166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Line 70577"/>
            <p:cNvSpPr>
              <a:spLocks noChangeShapeType="1"/>
            </p:cNvSpPr>
            <p:nvPr/>
          </p:nvSpPr>
          <p:spPr bwMode="auto">
            <a:xfrm flipH="1" flipV="1">
              <a:off x="7061770" y="4997599"/>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Line 70578"/>
            <p:cNvSpPr>
              <a:spLocks noChangeShapeType="1"/>
            </p:cNvSpPr>
            <p:nvPr/>
          </p:nvSpPr>
          <p:spPr bwMode="auto">
            <a:xfrm flipH="1" flipV="1">
              <a:off x="7042720" y="49785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Line 70579"/>
            <p:cNvSpPr>
              <a:spLocks noChangeShapeType="1"/>
            </p:cNvSpPr>
            <p:nvPr/>
          </p:nvSpPr>
          <p:spPr bwMode="auto">
            <a:xfrm flipH="1" flipV="1">
              <a:off x="7023670" y="496902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Line 70580"/>
            <p:cNvSpPr>
              <a:spLocks noChangeShapeType="1"/>
            </p:cNvSpPr>
            <p:nvPr/>
          </p:nvSpPr>
          <p:spPr bwMode="auto">
            <a:xfrm flipH="1" flipV="1">
              <a:off x="7004620" y="49499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Line 70581"/>
            <p:cNvSpPr>
              <a:spLocks noChangeShapeType="1"/>
            </p:cNvSpPr>
            <p:nvPr/>
          </p:nvSpPr>
          <p:spPr bwMode="auto">
            <a:xfrm flipH="1" flipV="1">
              <a:off x="6985570" y="49309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Line 70582"/>
            <p:cNvSpPr>
              <a:spLocks noChangeShapeType="1"/>
            </p:cNvSpPr>
            <p:nvPr/>
          </p:nvSpPr>
          <p:spPr bwMode="auto">
            <a:xfrm flipH="1" flipV="1">
              <a:off x="6956995" y="4921399"/>
              <a:ext cx="28575"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Line 70583"/>
            <p:cNvSpPr>
              <a:spLocks noChangeShapeType="1"/>
            </p:cNvSpPr>
            <p:nvPr/>
          </p:nvSpPr>
          <p:spPr bwMode="auto">
            <a:xfrm flipH="1" flipV="1">
              <a:off x="6937945" y="49023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Line 70584"/>
            <p:cNvSpPr>
              <a:spLocks noChangeShapeType="1"/>
            </p:cNvSpPr>
            <p:nvPr/>
          </p:nvSpPr>
          <p:spPr bwMode="auto">
            <a:xfrm flipH="1" flipV="1">
              <a:off x="6918895" y="48832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Line 70585"/>
            <p:cNvSpPr>
              <a:spLocks noChangeShapeType="1"/>
            </p:cNvSpPr>
            <p:nvPr/>
          </p:nvSpPr>
          <p:spPr bwMode="auto">
            <a:xfrm flipH="1" flipV="1">
              <a:off x="6899845" y="48642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Line 70586"/>
            <p:cNvSpPr>
              <a:spLocks noChangeShapeType="1"/>
            </p:cNvSpPr>
            <p:nvPr/>
          </p:nvSpPr>
          <p:spPr bwMode="auto">
            <a:xfrm flipH="1" flipV="1">
              <a:off x="6880795" y="485472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Line 70587"/>
            <p:cNvSpPr>
              <a:spLocks noChangeShapeType="1"/>
            </p:cNvSpPr>
            <p:nvPr/>
          </p:nvSpPr>
          <p:spPr bwMode="auto">
            <a:xfrm flipH="1" flipV="1">
              <a:off x="6852220" y="4835674"/>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Line 70588"/>
            <p:cNvSpPr>
              <a:spLocks noChangeShapeType="1"/>
            </p:cNvSpPr>
            <p:nvPr/>
          </p:nvSpPr>
          <p:spPr bwMode="auto">
            <a:xfrm flipH="1" flipV="1">
              <a:off x="6833170" y="48166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Line 70589"/>
            <p:cNvSpPr>
              <a:spLocks noChangeShapeType="1"/>
            </p:cNvSpPr>
            <p:nvPr/>
          </p:nvSpPr>
          <p:spPr bwMode="auto">
            <a:xfrm flipH="1" flipV="1">
              <a:off x="6814120" y="47975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Line 70590"/>
            <p:cNvSpPr>
              <a:spLocks noChangeShapeType="1"/>
            </p:cNvSpPr>
            <p:nvPr/>
          </p:nvSpPr>
          <p:spPr bwMode="auto">
            <a:xfrm flipH="1" flipV="1">
              <a:off x="6795070" y="478804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Line 70591"/>
            <p:cNvSpPr>
              <a:spLocks noChangeShapeType="1"/>
            </p:cNvSpPr>
            <p:nvPr/>
          </p:nvSpPr>
          <p:spPr bwMode="auto">
            <a:xfrm flipH="1" flipV="1">
              <a:off x="6776020" y="47689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Line 70592"/>
            <p:cNvSpPr>
              <a:spLocks noChangeShapeType="1"/>
            </p:cNvSpPr>
            <p:nvPr/>
          </p:nvSpPr>
          <p:spPr bwMode="auto">
            <a:xfrm flipH="1" flipV="1">
              <a:off x="6747445" y="4749949"/>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Line 70593"/>
            <p:cNvSpPr>
              <a:spLocks noChangeShapeType="1"/>
            </p:cNvSpPr>
            <p:nvPr/>
          </p:nvSpPr>
          <p:spPr bwMode="auto">
            <a:xfrm flipH="1" flipV="1">
              <a:off x="6728395" y="474042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Line 70594"/>
            <p:cNvSpPr>
              <a:spLocks noChangeShapeType="1"/>
            </p:cNvSpPr>
            <p:nvPr/>
          </p:nvSpPr>
          <p:spPr bwMode="auto">
            <a:xfrm flipH="1" flipV="1">
              <a:off x="6709345" y="47213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Line 70595"/>
            <p:cNvSpPr>
              <a:spLocks noChangeShapeType="1"/>
            </p:cNvSpPr>
            <p:nvPr/>
          </p:nvSpPr>
          <p:spPr bwMode="auto">
            <a:xfrm flipH="1" flipV="1">
              <a:off x="6690295" y="47023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Line 70596"/>
            <p:cNvSpPr>
              <a:spLocks noChangeShapeType="1"/>
            </p:cNvSpPr>
            <p:nvPr/>
          </p:nvSpPr>
          <p:spPr bwMode="auto">
            <a:xfrm flipH="1" flipV="1">
              <a:off x="6671245" y="46832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Line 70597"/>
            <p:cNvSpPr>
              <a:spLocks noChangeShapeType="1"/>
            </p:cNvSpPr>
            <p:nvPr/>
          </p:nvSpPr>
          <p:spPr bwMode="auto">
            <a:xfrm flipH="1" flipV="1">
              <a:off x="6642670" y="4673749"/>
              <a:ext cx="28575"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Line 70598"/>
            <p:cNvSpPr>
              <a:spLocks noChangeShapeType="1"/>
            </p:cNvSpPr>
            <p:nvPr/>
          </p:nvSpPr>
          <p:spPr bwMode="auto">
            <a:xfrm flipH="1" flipV="1">
              <a:off x="6623620" y="46546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 name="Line 70599"/>
            <p:cNvSpPr>
              <a:spLocks noChangeShapeType="1"/>
            </p:cNvSpPr>
            <p:nvPr/>
          </p:nvSpPr>
          <p:spPr bwMode="auto">
            <a:xfrm flipH="1" flipV="1">
              <a:off x="6604570" y="46356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Line 70600"/>
            <p:cNvSpPr>
              <a:spLocks noChangeShapeType="1"/>
            </p:cNvSpPr>
            <p:nvPr/>
          </p:nvSpPr>
          <p:spPr bwMode="auto">
            <a:xfrm flipH="1" flipV="1">
              <a:off x="6585520" y="46165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Line 70601"/>
            <p:cNvSpPr>
              <a:spLocks noChangeShapeType="1"/>
            </p:cNvSpPr>
            <p:nvPr/>
          </p:nvSpPr>
          <p:spPr bwMode="auto">
            <a:xfrm flipH="1" flipV="1">
              <a:off x="6566470" y="460707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 name="Line 70602"/>
            <p:cNvSpPr>
              <a:spLocks noChangeShapeType="1"/>
            </p:cNvSpPr>
            <p:nvPr/>
          </p:nvSpPr>
          <p:spPr bwMode="auto">
            <a:xfrm flipH="1" flipV="1">
              <a:off x="6547420" y="45880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Line 70603"/>
            <p:cNvSpPr>
              <a:spLocks noChangeShapeType="1"/>
            </p:cNvSpPr>
            <p:nvPr/>
          </p:nvSpPr>
          <p:spPr bwMode="auto">
            <a:xfrm flipH="1" flipV="1">
              <a:off x="6518845" y="4568974"/>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Line 70604"/>
            <p:cNvSpPr>
              <a:spLocks noChangeShapeType="1"/>
            </p:cNvSpPr>
            <p:nvPr/>
          </p:nvSpPr>
          <p:spPr bwMode="auto">
            <a:xfrm flipH="1" flipV="1">
              <a:off x="6499795" y="455944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Line 70605"/>
            <p:cNvSpPr>
              <a:spLocks noChangeShapeType="1"/>
            </p:cNvSpPr>
            <p:nvPr/>
          </p:nvSpPr>
          <p:spPr bwMode="auto">
            <a:xfrm flipH="1" flipV="1">
              <a:off x="6480745" y="45403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Line 70606"/>
            <p:cNvSpPr>
              <a:spLocks noChangeShapeType="1"/>
            </p:cNvSpPr>
            <p:nvPr/>
          </p:nvSpPr>
          <p:spPr bwMode="auto">
            <a:xfrm flipH="1" flipV="1">
              <a:off x="6461695" y="45213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Line 70607"/>
            <p:cNvSpPr>
              <a:spLocks noChangeShapeType="1"/>
            </p:cNvSpPr>
            <p:nvPr/>
          </p:nvSpPr>
          <p:spPr bwMode="auto">
            <a:xfrm flipH="1" flipV="1">
              <a:off x="6442645" y="45022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 name="Line 70608"/>
            <p:cNvSpPr>
              <a:spLocks noChangeShapeType="1"/>
            </p:cNvSpPr>
            <p:nvPr/>
          </p:nvSpPr>
          <p:spPr bwMode="auto">
            <a:xfrm flipH="1" flipV="1">
              <a:off x="6414070" y="4492774"/>
              <a:ext cx="28575"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Line 70609"/>
            <p:cNvSpPr>
              <a:spLocks noChangeShapeType="1"/>
            </p:cNvSpPr>
            <p:nvPr/>
          </p:nvSpPr>
          <p:spPr bwMode="auto">
            <a:xfrm flipH="1" flipV="1">
              <a:off x="6395020" y="44737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Line 70610"/>
            <p:cNvSpPr>
              <a:spLocks noChangeShapeType="1"/>
            </p:cNvSpPr>
            <p:nvPr/>
          </p:nvSpPr>
          <p:spPr bwMode="auto">
            <a:xfrm flipH="1" flipV="1">
              <a:off x="6375970" y="44546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Line 70611"/>
            <p:cNvSpPr>
              <a:spLocks noChangeShapeType="1"/>
            </p:cNvSpPr>
            <p:nvPr/>
          </p:nvSpPr>
          <p:spPr bwMode="auto">
            <a:xfrm flipH="1" flipV="1">
              <a:off x="6356920" y="44356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Line 70612"/>
            <p:cNvSpPr>
              <a:spLocks noChangeShapeType="1"/>
            </p:cNvSpPr>
            <p:nvPr/>
          </p:nvSpPr>
          <p:spPr bwMode="auto">
            <a:xfrm flipH="1" flipV="1">
              <a:off x="6337870" y="442609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Line 70613"/>
            <p:cNvSpPr>
              <a:spLocks noChangeShapeType="1"/>
            </p:cNvSpPr>
            <p:nvPr/>
          </p:nvSpPr>
          <p:spPr bwMode="auto">
            <a:xfrm flipH="1" flipV="1">
              <a:off x="6309295" y="4407049"/>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Line 70614"/>
            <p:cNvSpPr>
              <a:spLocks noChangeShapeType="1"/>
            </p:cNvSpPr>
            <p:nvPr/>
          </p:nvSpPr>
          <p:spPr bwMode="auto">
            <a:xfrm flipH="1" flipV="1">
              <a:off x="6290245" y="43879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Line 70615"/>
            <p:cNvSpPr>
              <a:spLocks noChangeShapeType="1"/>
            </p:cNvSpPr>
            <p:nvPr/>
          </p:nvSpPr>
          <p:spPr bwMode="auto">
            <a:xfrm flipH="1" flipV="1">
              <a:off x="6271195" y="437847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Line 70616"/>
            <p:cNvSpPr>
              <a:spLocks noChangeShapeType="1"/>
            </p:cNvSpPr>
            <p:nvPr/>
          </p:nvSpPr>
          <p:spPr bwMode="auto">
            <a:xfrm flipH="1" flipV="1">
              <a:off x="6252145" y="43594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Line 70617"/>
            <p:cNvSpPr>
              <a:spLocks noChangeShapeType="1"/>
            </p:cNvSpPr>
            <p:nvPr/>
          </p:nvSpPr>
          <p:spPr bwMode="auto">
            <a:xfrm flipH="1" flipV="1">
              <a:off x="6233095" y="43403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Line 70618"/>
            <p:cNvSpPr>
              <a:spLocks noChangeShapeType="1"/>
            </p:cNvSpPr>
            <p:nvPr/>
          </p:nvSpPr>
          <p:spPr bwMode="auto">
            <a:xfrm flipH="1" flipV="1">
              <a:off x="6204520" y="4321324"/>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Line 70619"/>
            <p:cNvSpPr>
              <a:spLocks noChangeShapeType="1"/>
            </p:cNvSpPr>
            <p:nvPr/>
          </p:nvSpPr>
          <p:spPr bwMode="auto">
            <a:xfrm flipH="1" flipV="1">
              <a:off x="6185470" y="431179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Line 70620"/>
            <p:cNvSpPr>
              <a:spLocks noChangeShapeType="1"/>
            </p:cNvSpPr>
            <p:nvPr/>
          </p:nvSpPr>
          <p:spPr bwMode="auto">
            <a:xfrm flipH="1" flipV="1">
              <a:off x="6166420" y="42927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Line 70621"/>
            <p:cNvSpPr>
              <a:spLocks noChangeShapeType="1"/>
            </p:cNvSpPr>
            <p:nvPr/>
          </p:nvSpPr>
          <p:spPr bwMode="auto">
            <a:xfrm flipH="1" flipV="1">
              <a:off x="6147370" y="42736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Line 70622"/>
            <p:cNvSpPr>
              <a:spLocks noChangeShapeType="1"/>
            </p:cNvSpPr>
            <p:nvPr/>
          </p:nvSpPr>
          <p:spPr bwMode="auto">
            <a:xfrm flipH="1" flipV="1">
              <a:off x="6128320" y="42546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Line 70623"/>
            <p:cNvSpPr>
              <a:spLocks noChangeShapeType="1"/>
            </p:cNvSpPr>
            <p:nvPr/>
          </p:nvSpPr>
          <p:spPr bwMode="auto">
            <a:xfrm flipH="1" flipV="1">
              <a:off x="6099745" y="4245124"/>
              <a:ext cx="28575"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Line 70624"/>
            <p:cNvSpPr>
              <a:spLocks noChangeShapeType="1"/>
            </p:cNvSpPr>
            <p:nvPr/>
          </p:nvSpPr>
          <p:spPr bwMode="auto">
            <a:xfrm flipH="1" flipV="1">
              <a:off x="6080695" y="42260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Line 70625"/>
            <p:cNvSpPr>
              <a:spLocks noChangeShapeType="1"/>
            </p:cNvSpPr>
            <p:nvPr/>
          </p:nvSpPr>
          <p:spPr bwMode="auto">
            <a:xfrm flipH="1" flipV="1">
              <a:off x="6061645" y="42070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 name="Line 70626"/>
            <p:cNvSpPr>
              <a:spLocks noChangeShapeType="1"/>
            </p:cNvSpPr>
            <p:nvPr/>
          </p:nvSpPr>
          <p:spPr bwMode="auto">
            <a:xfrm flipH="1" flipV="1">
              <a:off x="6042595" y="419749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Line 70627"/>
            <p:cNvSpPr>
              <a:spLocks noChangeShapeType="1"/>
            </p:cNvSpPr>
            <p:nvPr/>
          </p:nvSpPr>
          <p:spPr bwMode="auto">
            <a:xfrm flipH="1" flipV="1">
              <a:off x="6023545" y="41784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Line 70628"/>
            <p:cNvSpPr>
              <a:spLocks noChangeShapeType="1"/>
            </p:cNvSpPr>
            <p:nvPr/>
          </p:nvSpPr>
          <p:spPr bwMode="auto">
            <a:xfrm flipH="1" flipV="1">
              <a:off x="6004495" y="41593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Line 70629"/>
            <p:cNvSpPr>
              <a:spLocks noChangeShapeType="1"/>
            </p:cNvSpPr>
            <p:nvPr/>
          </p:nvSpPr>
          <p:spPr bwMode="auto">
            <a:xfrm flipH="1" flipV="1">
              <a:off x="5975920" y="4140349"/>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Line 70630"/>
            <p:cNvSpPr>
              <a:spLocks noChangeShapeType="1"/>
            </p:cNvSpPr>
            <p:nvPr/>
          </p:nvSpPr>
          <p:spPr bwMode="auto">
            <a:xfrm flipH="1" flipV="1">
              <a:off x="5956870" y="413082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Line 70631"/>
            <p:cNvSpPr>
              <a:spLocks noChangeShapeType="1"/>
            </p:cNvSpPr>
            <p:nvPr/>
          </p:nvSpPr>
          <p:spPr bwMode="auto">
            <a:xfrm flipH="1" flipV="1">
              <a:off x="5937820" y="41117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Line 70632"/>
            <p:cNvSpPr>
              <a:spLocks noChangeShapeType="1"/>
            </p:cNvSpPr>
            <p:nvPr/>
          </p:nvSpPr>
          <p:spPr bwMode="auto">
            <a:xfrm flipH="1" flipV="1">
              <a:off x="5918770" y="40927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Line 70633"/>
            <p:cNvSpPr>
              <a:spLocks noChangeShapeType="1"/>
            </p:cNvSpPr>
            <p:nvPr/>
          </p:nvSpPr>
          <p:spPr bwMode="auto">
            <a:xfrm flipH="1" flipV="1">
              <a:off x="5899720" y="40736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Line 70634"/>
            <p:cNvSpPr>
              <a:spLocks noChangeShapeType="1"/>
            </p:cNvSpPr>
            <p:nvPr/>
          </p:nvSpPr>
          <p:spPr bwMode="auto">
            <a:xfrm flipH="1" flipV="1">
              <a:off x="5871145" y="4064149"/>
              <a:ext cx="28575"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Line 70635"/>
            <p:cNvSpPr>
              <a:spLocks noChangeShapeType="1"/>
            </p:cNvSpPr>
            <p:nvPr/>
          </p:nvSpPr>
          <p:spPr bwMode="auto">
            <a:xfrm flipH="1" flipV="1">
              <a:off x="5852095" y="40450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Line 70636"/>
            <p:cNvSpPr>
              <a:spLocks noChangeShapeType="1"/>
            </p:cNvSpPr>
            <p:nvPr/>
          </p:nvSpPr>
          <p:spPr bwMode="auto">
            <a:xfrm flipH="1" flipV="1">
              <a:off x="5833045" y="40260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Line 70637"/>
            <p:cNvSpPr>
              <a:spLocks noChangeShapeType="1"/>
            </p:cNvSpPr>
            <p:nvPr/>
          </p:nvSpPr>
          <p:spPr bwMode="auto">
            <a:xfrm flipH="1" flipV="1">
              <a:off x="5813995" y="401652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Line 70638"/>
            <p:cNvSpPr>
              <a:spLocks noChangeShapeType="1"/>
            </p:cNvSpPr>
            <p:nvPr/>
          </p:nvSpPr>
          <p:spPr bwMode="auto">
            <a:xfrm flipH="1" flipV="1">
              <a:off x="5794945" y="39974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Line 70639"/>
            <p:cNvSpPr>
              <a:spLocks noChangeShapeType="1"/>
            </p:cNvSpPr>
            <p:nvPr/>
          </p:nvSpPr>
          <p:spPr bwMode="auto">
            <a:xfrm flipH="1" flipV="1">
              <a:off x="5766370" y="3978424"/>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Line 70640"/>
            <p:cNvSpPr>
              <a:spLocks noChangeShapeType="1"/>
            </p:cNvSpPr>
            <p:nvPr/>
          </p:nvSpPr>
          <p:spPr bwMode="auto">
            <a:xfrm flipH="1" flipV="1">
              <a:off x="5747320" y="39593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Line 70641"/>
            <p:cNvSpPr>
              <a:spLocks noChangeShapeType="1"/>
            </p:cNvSpPr>
            <p:nvPr/>
          </p:nvSpPr>
          <p:spPr bwMode="auto">
            <a:xfrm flipH="1" flipV="1">
              <a:off x="5728270" y="394984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Line 70642"/>
            <p:cNvSpPr>
              <a:spLocks noChangeShapeType="1"/>
            </p:cNvSpPr>
            <p:nvPr/>
          </p:nvSpPr>
          <p:spPr bwMode="auto">
            <a:xfrm flipH="1" flipV="1">
              <a:off x="5709220" y="39307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Line 70643"/>
            <p:cNvSpPr>
              <a:spLocks noChangeShapeType="1"/>
            </p:cNvSpPr>
            <p:nvPr/>
          </p:nvSpPr>
          <p:spPr bwMode="auto">
            <a:xfrm flipH="1" flipV="1">
              <a:off x="5690170" y="39117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Line 70644"/>
            <p:cNvSpPr>
              <a:spLocks noChangeShapeType="1"/>
            </p:cNvSpPr>
            <p:nvPr/>
          </p:nvSpPr>
          <p:spPr bwMode="auto">
            <a:xfrm flipH="1" flipV="1">
              <a:off x="5661595" y="3892699"/>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Line 70645"/>
            <p:cNvSpPr>
              <a:spLocks noChangeShapeType="1"/>
            </p:cNvSpPr>
            <p:nvPr/>
          </p:nvSpPr>
          <p:spPr bwMode="auto">
            <a:xfrm flipH="1" flipV="1">
              <a:off x="5642545" y="388317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Line 70646"/>
            <p:cNvSpPr>
              <a:spLocks noChangeShapeType="1"/>
            </p:cNvSpPr>
            <p:nvPr/>
          </p:nvSpPr>
          <p:spPr bwMode="auto">
            <a:xfrm flipH="1" flipV="1">
              <a:off x="5623495" y="38641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Line 70647"/>
            <p:cNvSpPr>
              <a:spLocks noChangeShapeType="1"/>
            </p:cNvSpPr>
            <p:nvPr/>
          </p:nvSpPr>
          <p:spPr bwMode="auto">
            <a:xfrm flipH="1" flipV="1">
              <a:off x="5604445" y="38450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Line 70648"/>
            <p:cNvSpPr>
              <a:spLocks noChangeShapeType="1"/>
            </p:cNvSpPr>
            <p:nvPr/>
          </p:nvSpPr>
          <p:spPr bwMode="auto">
            <a:xfrm flipH="1" flipV="1">
              <a:off x="5585395" y="383554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Line 70649"/>
            <p:cNvSpPr>
              <a:spLocks noChangeShapeType="1"/>
            </p:cNvSpPr>
            <p:nvPr/>
          </p:nvSpPr>
          <p:spPr bwMode="auto">
            <a:xfrm flipH="1" flipV="1">
              <a:off x="5556820" y="3816499"/>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Line 70650"/>
            <p:cNvSpPr>
              <a:spLocks noChangeShapeType="1"/>
            </p:cNvSpPr>
            <p:nvPr/>
          </p:nvSpPr>
          <p:spPr bwMode="auto">
            <a:xfrm flipH="1" flipV="1">
              <a:off x="5537770" y="37974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Line 70651"/>
            <p:cNvSpPr>
              <a:spLocks noChangeShapeType="1"/>
            </p:cNvSpPr>
            <p:nvPr/>
          </p:nvSpPr>
          <p:spPr bwMode="auto">
            <a:xfrm flipH="1" flipV="1">
              <a:off x="5518720" y="37783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Line 70652"/>
            <p:cNvSpPr>
              <a:spLocks noChangeShapeType="1"/>
            </p:cNvSpPr>
            <p:nvPr/>
          </p:nvSpPr>
          <p:spPr bwMode="auto">
            <a:xfrm flipH="1" flipV="1">
              <a:off x="5499670" y="376887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Line 70653"/>
            <p:cNvSpPr>
              <a:spLocks noChangeShapeType="1"/>
            </p:cNvSpPr>
            <p:nvPr/>
          </p:nvSpPr>
          <p:spPr bwMode="auto">
            <a:xfrm flipH="1" flipV="1">
              <a:off x="5480620" y="37498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Line 70654"/>
            <p:cNvSpPr>
              <a:spLocks noChangeShapeType="1"/>
            </p:cNvSpPr>
            <p:nvPr/>
          </p:nvSpPr>
          <p:spPr bwMode="auto">
            <a:xfrm flipH="1" flipV="1">
              <a:off x="5461570" y="37307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Line 70655"/>
            <p:cNvSpPr>
              <a:spLocks noChangeShapeType="1"/>
            </p:cNvSpPr>
            <p:nvPr/>
          </p:nvSpPr>
          <p:spPr bwMode="auto">
            <a:xfrm flipH="1" flipV="1">
              <a:off x="5432995" y="3711724"/>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Line 70656"/>
            <p:cNvSpPr>
              <a:spLocks noChangeShapeType="1"/>
            </p:cNvSpPr>
            <p:nvPr/>
          </p:nvSpPr>
          <p:spPr bwMode="auto">
            <a:xfrm flipH="1" flipV="1">
              <a:off x="5413945" y="370219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Line 70657"/>
            <p:cNvSpPr>
              <a:spLocks noChangeShapeType="1"/>
            </p:cNvSpPr>
            <p:nvPr/>
          </p:nvSpPr>
          <p:spPr bwMode="auto">
            <a:xfrm flipH="1" flipV="1">
              <a:off x="5394895" y="36831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Line 70658"/>
            <p:cNvSpPr>
              <a:spLocks noChangeShapeType="1"/>
            </p:cNvSpPr>
            <p:nvPr/>
          </p:nvSpPr>
          <p:spPr bwMode="auto">
            <a:xfrm flipH="1" flipV="1">
              <a:off x="5375845" y="366409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Line 70659"/>
            <p:cNvSpPr>
              <a:spLocks noChangeShapeType="1"/>
            </p:cNvSpPr>
            <p:nvPr/>
          </p:nvSpPr>
          <p:spPr bwMode="auto">
            <a:xfrm flipH="1" flipV="1">
              <a:off x="5356795" y="365457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Line 70660"/>
            <p:cNvSpPr>
              <a:spLocks noChangeShapeType="1"/>
            </p:cNvSpPr>
            <p:nvPr/>
          </p:nvSpPr>
          <p:spPr bwMode="auto">
            <a:xfrm flipH="1" flipV="1">
              <a:off x="5328220" y="3635524"/>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Line 70661"/>
            <p:cNvSpPr>
              <a:spLocks noChangeShapeType="1"/>
            </p:cNvSpPr>
            <p:nvPr/>
          </p:nvSpPr>
          <p:spPr bwMode="auto">
            <a:xfrm flipH="1" flipV="1">
              <a:off x="5309170" y="36164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Line 70662"/>
            <p:cNvSpPr>
              <a:spLocks noChangeShapeType="1"/>
            </p:cNvSpPr>
            <p:nvPr/>
          </p:nvSpPr>
          <p:spPr bwMode="auto">
            <a:xfrm flipH="1" flipV="1">
              <a:off x="5290120" y="35974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Line 70663"/>
            <p:cNvSpPr>
              <a:spLocks noChangeShapeType="1"/>
            </p:cNvSpPr>
            <p:nvPr/>
          </p:nvSpPr>
          <p:spPr bwMode="auto">
            <a:xfrm flipH="1" flipV="1">
              <a:off x="5271070" y="3587899"/>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Line 70664"/>
            <p:cNvSpPr>
              <a:spLocks noChangeShapeType="1"/>
            </p:cNvSpPr>
            <p:nvPr/>
          </p:nvSpPr>
          <p:spPr bwMode="auto">
            <a:xfrm flipH="1" flipV="1">
              <a:off x="5252020" y="35688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Line 70665"/>
            <p:cNvSpPr>
              <a:spLocks noChangeShapeType="1"/>
            </p:cNvSpPr>
            <p:nvPr/>
          </p:nvSpPr>
          <p:spPr bwMode="auto">
            <a:xfrm flipH="1" flipV="1">
              <a:off x="5223445" y="3549799"/>
              <a:ext cx="28575"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Line 70666"/>
            <p:cNvSpPr>
              <a:spLocks noChangeShapeType="1"/>
            </p:cNvSpPr>
            <p:nvPr/>
          </p:nvSpPr>
          <p:spPr bwMode="auto">
            <a:xfrm flipH="1" flipV="1">
              <a:off x="5204395" y="3530749"/>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Line 70667"/>
            <p:cNvSpPr>
              <a:spLocks noChangeShapeType="1"/>
            </p:cNvSpPr>
            <p:nvPr/>
          </p:nvSpPr>
          <p:spPr bwMode="auto">
            <a:xfrm flipH="1" flipV="1">
              <a:off x="5185345" y="3521224"/>
              <a:ext cx="19050"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Line 70668"/>
            <p:cNvSpPr>
              <a:spLocks noChangeShapeType="1"/>
            </p:cNvSpPr>
            <p:nvPr/>
          </p:nvSpPr>
          <p:spPr bwMode="auto">
            <a:xfrm flipH="1" flipV="1">
              <a:off x="5166295" y="350217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Line 70669"/>
            <p:cNvSpPr>
              <a:spLocks noChangeShapeType="1"/>
            </p:cNvSpPr>
            <p:nvPr/>
          </p:nvSpPr>
          <p:spPr bwMode="auto">
            <a:xfrm flipH="1" flipV="1">
              <a:off x="5147245" y="3483124"/>
              <a:ext cx="19050" cy="19050"/>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3" name="Line 70670"/>
            <p:cNvSpPr>
              <a:spLocks noChangeShapeType="1"/>
            </p:cNvSpPr>
            <p:nvPr/>
          </p:nvSpPr>
          <p:spPr bwMode="auto">
            <a:xfrm flipH="1" flipV="1">
              <a:off x="5118670" y="3473599"/>
              <a:ext cx="28575" cy="9525"/>
            </a:xfrm>
            <a:prstGeom prst="line">
              <a:avLst/>
            </a:prstGeom>
            <a:noFill/>
            <a:ln w="76200">
              <a:solidFill>
                <a:srgbClr val="3333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34" name="Rectangle 70671"/>
          <p:cNvSpPr>
            <a:spLocks noChangeArrowheads="1"/>
          </p:cNvSpPr>
          <p:nvPr/>
        </p:nvSpPr>
        <p:spPr bwMode="auto">
          <a:xfrm>
            <a:off x="6644376" y="6371183"/>
            <a:ext cx="78412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dose A</a:t>
            </a:r>
            <a:endParaRPr kumimoji="0" lang="en-US" sz="4400" b="0" i="0" u="none" strike="noStrike" cap="none" normalizeH="0" baseline="0" dirty="0" smtClean="0">
              <a:ln>
                <a:noFill/>
              </a:ln>
              <a:solidFill>
                <a:schemeClr val="tx1"/>
              </a:solidFill>
              <a:effectLst/>
              <a:latin typeface="Arial" pitchFamily="34" charset="0"/>
            </a:endParaRPr>
          </a:p>
        </p:txBody>
      </p:sp>
      <p:sp>
        <p:nvSpPr>
          <p:cNvPr id="235" name="Rectangle 70672"/>
          <p:cNvSpPr>
            <a:spLocks noChangeArrowheads="1"/>
          </p:cNvSpPr>
          <p:nvPr/>
        </p:nvSpPr>
        <p:spPr bwMode="auto">
          <a:xfrm rot="16200000">
            <a:off x="4162123" y="4520163"/>
            <a:ext cx="79829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Helvetica" pitchFamily="34" charset="0"/>
              </a:rPr>
              <a:t>dose B</a:t>
            </a:r>
            <a:endParaRPr kumimoji="0" lang="en-US" sz="4400" i="0" u="none" strike="noStrike" cap="none" normalizeH="0" baseline="0" dirty="0" smtClean="0">
              <a:ln>
                <a:noFill/>
              </a:ln>
              <a:solidFill>
                <a:schemeClr val="tx1"/>
              </a:solidFill>
              <a:effectLst/>
              <a:latin typeface="Arial" pitchFamily="34" charset="0"/>
            </a:endParaRPr>
          </a:p>
        </p:txBody>
      </p:sp>
      <p:sp>
        <p:nvSpPr>
          <p:cNvPr id="236" name="Rectangle 70523"/>
          <p:cNvSpPr>
            <a:spLocks noChangeArrowheads="1"/>
          </p:cNvSpPr>
          <p:nvPr/>
        </p:nvSpPr>
        <p:spPr bwMode="auto">
          <a:xfrm>
            <a:off x="582257" y="4352600"/>
            <a:ext cx="1204048"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50% effect</a:t>
            </a:r>
            <a:endParaRPr kumimoji="0" lang="en-US" sz="4400" b="0" i="0" u="none" strike="noStrike" cap="none" normalizeH="0" baseline="0" dirty="0" smtClean="0">
              <a:ln>
                <a:noFill/>
              </a:ln>
              <a:solidFill>
                <a:schemeClr val="tx1"/>
              </a:solidFill>
              <a:effectLst/>
              <a:latin typeface="Arial" pitchFamily="34" charset="0"/>
            </a:endParaRPr>
          </a:p>
        </p:txBody>
      </p:sp>
      <p:sp>
        <p:nvSpPr>
          <p:cNvPr id="237" name="Rectangle 70523"/>
          <p:cNvSpPr>
            <a:spLocks noChangeArrowheads="1"/>
          </p:cNvSpPr>
          <p:nvPr/>
        </p:nvSpPr>
        <p:spPr bwMode="auto">
          <a:xfrm rot="2325784">
            <a:off x="5085239" y="4939193"/>
            <a:ext cx="1204048"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Helvetica" pitchFamily="34" charset="0"/>
              </a:rPr>
              <a:t>50% effect</a:t>
            </a:r>
            <a:endParaRPr kumimoji="0" lang="en-US" sz="4400" b="0" i="0" u="none" strike="noStrike" cap="none" normalizeH="0" baseline="0" dirty="0" smtClean="0">
              <a:ln>
                <a:noFill/>
              </a:ln>
              <a:solidFill>
                <a:schemeClr val="tx1"/>
              </a:solidFill>
              <a:effectLst/>
              <a:latin typeface="Arial" pitchFamily="34" charset="0"/>
            </a:endParaRPr>
          </a:p>
        </p:txBody>
      </p:sp>
      <p:sp>
        <p:nvSpPr>
          <p:cNvPr id="238" name="Rectangle 70523"/>
          <p:cNvSpPr>
            <a:spLocks noChangeArrowheads="1"/>
          </p:cNvSpPr>
          <p:nvPr/>
        </p:nvSpPr>
        <p:spPr bwMode="auto">
          <a:xfrm>
            <a:off x="823797" y="5405023"/>
            <a:ext cx="128240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Helvetica" pitchFamily="34" charset="0"/>
              </a:rPr>
              <a:t>synergism</a:t>
            </a:r>
            <a:endParaRPr kumimoji="0" lang="en-US" sz="4400" b="1" i="1" u="none" strike="noStrike" cap="none" normalizeH="0" baseline="0" dirty="0" smtClean="0">
              <a:ln>
                <a:noFill/>
              </a:ln>
              <a:solidFill>
                <a:srgbClr val="FF0000"/>
              </a:solidFill>
              <a:effectLst/>
              <a:latin typeface="Arial" pitchFamily="34" charset="0"/>
            </a:endParaRPr>
          </a:p>
        </p:txBody>
      </p:sp>
      <p:sp>
        <p:nvSpPr>
          <p:cNvPr id="240" name="Rectangle 70523"/>
          <p:cNvSpPr>
            <a:spLocks noChangeArrowheads="1"/>
          </p:cNvSpPr>
          <p:nvPr/>
        </p:nvSpPr>
        <p:spPr bwMode="auto">
          <a:xfrm>
            <a:off x="2428310" y="4292215"/>
            <a:ext cx="143949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Helvetica" pitchFamily="34" charset="0"/>
              </a:rPr>
              <a:t>antagonism</a:t>
            </a:r>
            <a:endParaRPr kumimoji="0" lang="en-US" sz="4400" b="1" i="1" u="none" strike="noStrike" cap="none" normalizeH="0" baseline="0" dirty="0" smtClean="0">
              <a:ln>
                <a:noFill/>
              </a:ln>
              <a:solidFill>
                <a:srgbClr val="FF0000"/>
              </a:solidFill>
              <a:effectLst/>
              <a:latin typeface="Arial" pitchFamily="34" charset="0"/>
            </a:endParaRPr>
          </a:p>
        </p:txBody>
      </p:sp>
      <p:grpSp>
        <p:nvGrpSpPr>
          <p:cNvPr id="243" name="Group 242"/>
          <p:cNvGrpSpPr/>
          <p:nvPr/>
        </p:nvGrpSpPr>
        <p:grpSpPr>
          <a:xfrm>
            <a:off x="4921344" y="4628645"/>
            <a:ext cx="2897361" cy="1558608"/>
            <a:chOff x="4921344" y="4628645"/>
            <a:chExt cx="2897361" cy="1558608"/>
          </a:xfrm>
        </p:grpSpPr>
        <p:sp>
          <p:nvSpPr>
            <p:cNvPr id="239" name="Rectangle 70523"/>
            <p:cNvSpPr>
              <a:spLocks noChangeArrowheads="1"/>
            </p:cNvSpPr>
            <p:nvPr/>
          </p:nvSpPr>
          <p:spPr bwMode="auto">
            <a:xfrm>
              <a:off x="4921344" y="5879476"/>
              <a:ext cx="128240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Helvetica" pitchFamily="34" charset="0"/>
                </a:rPr>
                <a:t>synergism</a:t>
              </a:r>
              <a:endParaRPr kumimoji="0" lang="en-US" sz="4400" b="1" i="1" u="none" strike="noStrike" cap="none" normalizeH="0" baseline="0" dirty="0" smtClean="0">
                <a:ln>
                  <a:noFill/>
                </a:ln>
                <a:solidFill>
                  <a:srgbClr val="FF0000"/>
                </a:solidFill>
                <a:effectLst/>
                <a:latin typeface="Arial" pitchFamily="34" charset="0"/>
              </a:endParaRPr>
            </a:p>
          </p:txBody>
        </p:sp>
        <p:sp>
          <p:nvSpPr>
            <p:cNvPr id="241" name="Rectangle 70523"/>
            <p:cNvSpPr>
              <a:spLocks noChangeArrowheads="1"/>
            </p:cNvSpPr>
            <p:nvPr/>
          </p:nvSpPr>
          <p:spPr bwMode="auto">
            <a:xfrm>
              <a:off x="6379208" y="4628645"/>
              <a:ext cx="1439497"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0000"/>
                  </a:solidFill>
                  <a:effectLst/>
                  <a:latin typeface="Helvetica" pitchFamily="34" charset="0"/>
                </a:rPr>
                <a:t>antagonism</a:t>
              </a:r>
              <a:endParaRPr kumimoji="0" lang="en-US" sz="4400" b="1" i="1" u="none" strike="noStrike" cap="none" normalizeH="0" baseline="0" dirty="0" smtClean="0">
                <a:ln>
                  <a:noFill/>
                </a:ln>
                <a:solidFill>
                  <a:srgbClr val="FF0000"/>
                </a:solidFill>
                <a:effectLst/>
                <a:latin typeface="Arial" pitchFamily="34" charset="0"/>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dissolve">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dissolve">
                                      <p:cBhvr>
                                        <p:cTn id="12" dur="5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dissolve">
                                      <p:cBhvr>
                                        <p:cTn id="1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2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What is the relevance?</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This analysis is usually done …</a:t>
            </a:r>
          </a:p>
          <a:p>
            <a:r>
              <a:rPr lang="nl-NL" dirty="0" smtClean="0"/>
              <a:t>with one reference model,</a:t>
            </a:r>
            <a:endParaRPr lang="en-GB" dirty="0" smtClean="0"/>
          </a:p>
          <a:p>
            <a:r>
              <a:rPr lang="nl-NL" dirty="0" smtClean="0"/>
              <a:t>for one endpoint,</a:t>
            </a:r>
          </a:p>
          <a:p>
            <a:r>
              <a:rPr lang="nl-NL" dirty="0" smtClean="0"/>
              <a:t>at one time point.</a:t>
            </a:r>
          </a:p>
          <a:p>
            <a:pPr lvl="1"/>
            <a:endParaRPr lang="nl-NL" sz="1000" dirty="0" smtClean="0"/>
          </a:p>
          <a:p>
            <a:pPr>
              <a:buNone/>
            </a:pPr>
            <a:endParaRPr lang="nl-NL" dirty="0" smtClean="0"/>
          </a:p>
        </p:txBody>
      </p:sp>
      <p:pic>
        <p:nvPicPr>
          <p:cNvPr id="1027" name="Picture 3"/>
          <p:cNvPicPr>
            <a:picLocks noChangeAspect="1" noChangeArrowheads="1"/>
          </p:cNvPicPr>
          <p:nvPr/>
        </p:nvPicPr>
        <p:blipFill>
          <a:blip r:embed="rId2" cstate="print"/>
          <a:srcRect/>
          <a:stretch>
            <a:fillRect/>
          </a:stretch>
        </p:blipFill>
        <p:spPr bwMode="auto">
          <a:xfrm>
            <a:off x="4692769" y="3657599"/>
            <a:ext cx="4617480" cy="3269675"/>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2|5.7|15.8"/>
</p:tagLst>
</file>

<file path=ppt/tags/tag2.xml><?xml version="1.0" encoding="utf-8"?>
<p:tagLst xmlns:a="http://schemas.openxmlformats.org/drawingml/2006/main" xmlns:r="http://schemas.openxmlformats.org/officeDocument/2006/relationships" xmlns:p="http://schemas.openxmlformats.org/presentationml/2006/main">
  <p:tag name="TIMING" val="|10.5|5"/>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26.7"/>
</p:tagLst>
</file>

<file path=ppt/tags/tag5.xml><?xml version="1.0" encoding="utf-8"?>
<p:tagLst xmlns:a="http://schemas.openxmlformats.org/drawingml/2006/main" xmlns:r="http://schemas.openxmlformats.org/officeDocument/2006/relationships" xmlns:p="http://schemas.openxmlformats.org/presentationml/2006/main">
  <p:tag name="TIMING" val="|26.7"/>
</p:tagLst>
</file>

<file path=ppt/tags/tag6.xml><?xml version="1.0" encoding="utf-8"?>
<p:tagLst xmlns:a="http://schemas.openxmlformats.org/drawingml/2006/main" xmlns:r="http://schemas.openxmlformats.org/officeDocument/2006/relationships" xmlns:p="http://schemas.openxmlformats.org/presentationml/2006/main">
  <p:tag name="TIMING" val="|26.7"/>
</p:tagLst>
</file>

<file path=ppt/tags/tag7.xml><?xml version="1.0" encoding="utf-8"?>
<p:tagLst xmlns:a="http://schemas.openxmlformats.org/drawingml/2006/main" xmlns:r="http://schemas.openxmlformats.org/officeDocument/2006/relationships" xmlns:p="http://schemas.openxmlformats.org/presentationml/2006/main">
  <p:tag name="TIMING" val="|102.3"/>
</p:tagLst>
</file>

<file path=ppt/tags/tag8.xml><?xml version="1.0" encoding="utf-8"?>
<p:tagLst xmlns:a="http://schemas.openxmlformats.org/drawingml/2006/main" xmlns:r="http://schemas.openxmlformats.org/officeDocument/2006/relationships" xmlns:p="http://schemas.openxmlformats.org/presentationml/2006/main">
  <p:tag name="TIMING" val="|20.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1222</Words>
  <Application>Microsoft Office PowerPoint</Application>
  <PresentationFormat>On-screen Show (4:3)</PresentationFormat>
  <Paragraphs>330</Paragraphs>
  <Slides>34</Slides>
  <Notes>5</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Predicting mixture effects</vt:lpstr>
      <vt:lpstr>Contents</vt:lpstr>
      <vt:lpstr>Complexity of multi-stress</vt:lpstr>
      <vt:lpstr>Complexity of multi-stress</vt:lpstr>
      <vt:lpstr>Current status</vt:lpstr>
      <vt:lpstr>Classic mixture models</vt:lpstr>
      <vt:lpstr>Classic mixture models</vt:lpstr>
      <vt:lpstr>Classic mixture models</vt:lpstr>
      <vt:lpstr>What is the relevance?</vt:lpstr>
      <vt:lpstr>What is the relevance?</vt:lpstr>
      <vt:lpstr>What is the relevance?</vt:lpstr>
      <vt:lpstr>Causality chain</vt:lpstr>
      <vt:lpstr>Effect on reproduction</vt:lpstr>
      <vt:lpstr>Effect on reproduction</vt:lpstr>
      <vt:lpstr>Effect on reproduction</vt:lpstr>
      <vt:lpstr>Effect on reproduction</vt:lpstr>
      <vt:lpstr>Effect on reproduction</vt:lpstr>
      <vt:lpstr>Energy budget</vt:lpstr>
      <vt:lpstr>Causality chain</vt:lpstr>
      <vt:lpstr>Causality chain</vt:lpstr>
      <vt:lpstr>Case studies: TKTD</vt:lpstr>
      <vt:lpstr>Simple mixture rules</vt:lpstr>
      <vt:lpstr>Simple mixture rules</vt:lpstr>
      <vt:lpstr>Simple mixture rules</vt:lpstr>
      <vt:lpstr>Case study: survival</vt:lpstr>
      <vt:lpstr>Case study: survival</vt:lpstr>
      <vt:lpstr>Case study: sub-lethal</vt:lpstr>
      <vt:lpstr>Fenvalerate and food</vt:lpstr>
      <vt:lpstr>TKTD models</vt:lpstr>
      <vt:lpstr>PAHs in Daphnia</vt:lpstr>
      <vt:lpstr>Slide 31</vt:lpstr>
      <vt:lpstr>Iso-effect lines</vt:lpstr>
      <vt:lpstr>Causality chain</vt:lpstr>
      <vt:lpstr>Take-home messages</vt:lpstr>
    </vt:vector>
  </TitlesOfParts>
  <Company>Vrije Universiteit 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Unified Threshold model for Survival</dc:title>
  <dc:creator>Tjalling Jager</dc:creator>
  <cp:lastModifiedBy>Tjalling</cp:lastModifiedBy>
  <cp:revision>498</cp:revision>
  <dcterms:created xsi:type="dcterms:W3CDTF">2011-05-03T15:17:46Z</dcterms:created>
  <dcterms:modified xsi:type="dcterms:W3CDTF">2012-11-25T07:54:27Z</dcterms:modified>
</cp:coreProperties>
</file>